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5" r:id="rId10"/>
    <p:sldId id="299" r:id="rId11"/>
    <p:sldId id="267" r:id="rId12"/>
    <p:sldId id="268" r:id="rId13"/>
    <p:sldId id="270" r:id="rId14"/>
    <p:sldId id="298" r:id="rId15"/>
    <p:sldId id="296" r:id="rId16"/>
    <p:sldId id="297" r:id="rId17"/>
    <p:sldId id="272" r:id="rId18"/>
    <p:sldId id="283" r:id="rId19"/>
    <p:sldId id="273" r:id="rId20"/>
    <p:sldId id="274" r:id="rId21"/>
    <p:sldId id="293" r:id="rId22"/>
    <p:sldId id="285" r:id="rId23"/>
    <p:sldId id="287" r:id="rId24"/>
    <p:sldId id="288" r:id="rId25"/>
    <p:sldId id="291" r:id="rId26"/>
    <p:sldId id="292" r:id="rId27"/>
    <p:sldId id="276" r:id="rId28"/>
    <p:sldId id="277" r:id="rId29"/>
    <p:sldId id="278" r:id="rId30"/>
    <p:sldId id="294" r:id="rId31"/>
    <p:sldId id="295" r:id="rId32"/>
    <p:sldId id="279" r:id="rId33"/>
    <p:sldId id="280" r:id="rId34"/>
    <p:sldId id="281" r:id="rId35"/>
  </p:sldIdLst>
  <p:sldSz cx="9144000" cy="6858000" type="screen4x3"/>
  <p:notesSz cx="6858000" cy="9144000"/>
  <p:defaultTextStyle>
    <a:defPPr>
      <a:defRPr lang="ar-Y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27" autoAdjust="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DF161A-CBB4-477A-8367-1A1B8F217CAA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Y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6231B0-8D24-4549-B70A-E951ECE2C0B8}" type="slidenum">
              <a:rPr lang="ar-YE" smtClean="0"/>
              <a:pPr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91768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study of molecular structure and dynamics through the absorption, emission, and scattering of light.</a:t>
            </a:r>
          </a:p>
          <a:p>
            <a:pPr eaLnBrk="1" hangingPunct="1"/>
            <a:endParaRPr lang="ar-YE" dirty="0" smtClean="0"/>
          </a:p>
        </p:txBody>
      </p:sp>
      <p:sp>
        <p:nvSpPr>
          <p:cNvPr id="13722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BEB69-D6CE-43F3-AF06-D981F2B41788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3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2DC0D-B0E6-469A-B223-1280AEC2E04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05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D119F-1394-4177-A1B1-0F0866E5DA14}" type="slidenum">
              <a:rPr lang="ar-SA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54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2221A-90F6-4E88-B545-2695CB733FD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5155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BC6BD-37C9-40C8-ABC9-DD4ACD414823}" type="slidenum">
              <a:rPr lang="ar-SA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258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35A6A-D38A-47EC-8888-E9BA07E66D91}" type="slidenum">
              <a:rPr lang="ar-SA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360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ADA34-7428-4F73-A9F3-9EC59E3A16A8}" type="slidenum">
              <a:rPr lang="ar-SA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3B03F-857A-46DB-9D04-CA2B135A1BCF}" type="slidenum">
              <a:rPr lang="en-US"/>
              <a:pPr/>
              <a:t>22</a:t>
            </a:fld>
            <a:endParaRPr lang="en-US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2050" y="588963"/>
            <a:ext cx="4546600" cy="340995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4AE5A-512E-4C15-9CFF-2A334A2B0315}" type="slidenum">
              <a:rPr lang="en-US"/>
              <a:pPr/>
              <a:t>23</a:t>
            </a:fld>
            <a:endParaRPr lang="en-US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6175" y="580296"/>
            <a:ext cx="4583113" cy="3423268"/>
          </a:xfrm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6126"/>
            <a:ext cx="5029200" cy="40984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8" rIns="91437" bIns="45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6598C-17E7-4009-BF1F-6D09B0639F00}" type="slidenum">
              <a:rPr lang="en-US"/>
              <a:pPr/>
              <a:t>24</a:t>
            </a:fld>
            <a:endParaRPr lang="en-US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2050" y="588963"/>
            <a:ext cx="4546600" cy="340995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79C82-62FE-447F-9C61-C27065AB83F3}" type="slidenum">
              <a:rPr lang="en-US"/>
              <a:pPr/>
              <a:t>25</a:t>
            </a:fld>
            <a:endParaRPr lang="en-US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2050" y="588963"/>
            <a:ext cx="4546600" cy="340995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382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8E622-CF0C-4121-852D-3420B5910B5A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1D677-1362-42BC-AF4F-DE0EA0808798}" type="slidenum">
              <a:rPr lang="en-US"/>
              <a:pPr/>
              <a:t>26</a:t>
            </a:fld>
            <a:endParaRPr lang="en-US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2050" y="588963"/>
            <a:ext cx="4546600" cy="3409950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ar-YE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26A1-E9AB-4F55-9C92-BFE0EBBCC43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5565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59C99-4E5F-42CD-B40E-1D747096DF7A}" type="slidenum">
              <a:rPr lang="ar-SA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6.626x10^-34 j.s</a:t>
            </a:r>
          </a:p>
        </p:txBody>
      </p:sp>
      <p:sp>
        <p:nvSpPr>
          <p:cNvPr id="15667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C6117-2102-42EB-AFD4-4E6DC5E68884}" type="slidenum">
              <a:rPr lang="ar-SA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74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781DC-FDC3-43EF-B85D-3D43B860026A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770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42371-75E6-4D3A-A1D0-4389D6BC2315}" type="slidenum">
              <a:rPr lang="ar-SA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872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96451-8A45-4B7F-8335-1AF4D1508B64}" type="slidenum">
              <a:rPr lang="ar-SA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5974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0FF4E-8DAA-4C0C-8169-5065F0234B4D}" type="slidenum">
              <a:rPr lang="ar-SA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392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BD4B6-A452-4E9A-B51B-5006E53CC539}" type="slidenum">
              <a:rPr lang="ar-SA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02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E7D3D-DF21-4E13-8F32-3EE9E657337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1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2D322-22E6-408F-9774-4ED76695572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4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33116-930C-4DBB-BA15-7626E934FA3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643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84DF7-EAF6-4A5D-9702-3B825E946AC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YE" smtClean="0"/>
          </a:p>
        </p:txBody>
      </p:sp>
      <p:sp>
        <p:nvSpPr>
          <p:cNvPr id="1484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C0573-04CF-44A6-91CA-95B5D958620A}" type="slidenum">
              <a:rPr lang="ar-SA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YE" smtClean="0"/>
          </a:p>
        </p:txBody>
      </p:sp>
      <p:sp>
        <p:nvSpPr>
          <p:cNvPr id="142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29714-5FAC-44B1-B7F9-1D365C44911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Y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Y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Y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9059F-4D00-4DF7-9490-030153ED4B86}" type="datetimeFigureOut">
              <a:rPr lang="ar-YE" smtClean="0"/>
              <a:pPr/>
              <a:t>24/11/1434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6DA4-7674-4EF9-87E4-6F00D43BE3F5}" type="slidenum">
              <a:rPr lang="ar-YE" smtClean="0"/>
              <a:pPr/>
              <a:t>‹#›</a:t>
            </a:fld>
            <a:endParaRPr lang="ar-Y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Y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dhl-alakwa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jlab.org/qa/atom_model_04.gi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Spectroscopy?</a:t>
            </a:r>
            <a:r>
              <a:rPr lang="ar-YE" dirty="0" smtClean="0"/>
              <a:t/>
            </a:r>
            <a:br>
              <a:rPr lang="ar-YE" dirty="0" smtClean="0"/>
            </a:br>
            <a:r>
              <a:rPr lang="ar-YE" dirty="0" smtClean="0"/>
              <a:t>المحاضرة الرابعة</a:t>
            </a:r>
            <a:endParaRPr lang="ar-Y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2357430"/>
            <a:ext cx="6400800" cy="42148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 </a:t>
            </a:r>
            <a:r>
              <a:rPr lang="en-US" dirty="0" err="1" smtClean="0">
                <a:solidFill>
                  <a:schemeClr val="tx1"/>
                </a:solidFill>
              </a:rPr>
              <a:t>Fadhl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Alakwaa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2013-2014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Third Year</a:t>
            </a:r>
            <a:endParaRPr lang="ar-YE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Biomedical engineering Department</a:t>
            </a:r>
            <a:endParaRPr lang="ar-E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hlinkClick r:id="rId2"/>
              </a:rPr>
              <a:t>www.Fadhl-alakwa.weebly.com</a:t>
            </a:r>
            <a:endParaRPr lang="ar-EG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400" dirty="0" smtClean="0"/>
              <a:t>Light is Wave</a:t>
            </a:r>
          </a:p>
          <a:p>
            <a:pPr algn="l" rtl="0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603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286000" y="2921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What is a wave?!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62000" y="14351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Harmonic  wave: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768600" y="1282700"/>
            <a:ext cx="4191000" cy="1052513"/>
          </a:xfrm>
          <a:custGeom>
            <a:avLst/>
            <a:gdLst>
              <a:gd name="T0" fmla="*/ 2147483647 w 3387"/>
              <a:gd name="T1" fmla="*/ 2147483647 h 1327"/>
              <a:gd name="T2" fmla="*/ 2147483647 w 3387"/>
              <a:gd name="T3" fmla="*/ 2147483647 h 1327"/>
              <a:gd name="T4" fmla="*/ 2147483647 w 3387"/>
              <a:gd name="T5" fmla="*/ 2147483647 h 1327"/>
              <a:gd name="T6" fmla="*/ 2147483647 w 3387"/>
              <a:gd name="T7" fmla="*/ 2147483647 h 1327"/>
              <a:gd name="T8" fmla="*/ 2147483647 w 3387"/>
              <a:gd name="T9" fmla="*/ 2147483647 h 1327"/>
              <a:gd name="T10" fmla="*/ 2147483647 w 3387"/>
              <a:gd name="T11" fmla="*/ 0 h 1327"/>
              <a:gd name="T12" fmla="*/ 2147483647 w 3387"/>
              <a:gd name="T13" fmla="*/ 2147483647 h 1327"/>
              <a:gd name="T14" fmla="*/ 2147483647 w 3387"/>
              <a:gd name="T15" fmla="*/ 2147483647 h 1327"/>
              <a:gd name="T16" fmla="*/ 2147483647 w 3387"/>
              <a:gd name="T17" fmla="*/ 2147483647 h 1327"/>
              <a:gd name="T18" fmla="*/ 2147483647 w 3387"/>
              <a:gd name="T19" fmla="*/ 2147483647 h 1327"/>
              <a:gd name="T20" fmla="*/ 2147483647 w 3387"/>
              <a:gd name="T21" fmla="*/ 2147483647 h 1327"/>
              <a:gd name="T22" fmla="*/ 2147483647 w 3387"/>
              <a:gd name="T23" fmla="*/ 2147483647 h 1327"/>
              <a:gd name="T24" fmla="*/ 2147483647 w 3387"/>
              <a:gd name="T25" fmla="*/ 2147483647 h 1327"/>
              <a:gd name="T26" fmla="*/ 2147483647 w 3387"/>
              <a:gd name="T27" fmla="*/ 2147483647 h 1327"/>
              <a:gd name="T28" fmla="*/ 2147483647 w 3387"/>
              <a:gd name="T29" fmla="*/ 2147483647 h 1327"/>
              <a:gd name="T30" fmla="*/ 2147483647 w 3387"/>
              <a:gd name="T31" fmla="*/ 2147483647 h 1327"/>
              <a:gd name="T32" fmla="*/ 2147483647 w 3387"/>
              <a:gd name="T33" fmla="*/ 2147483647 h 1327"/>
              <a:gd name="T34" fmla="*/ 2147483647 w 3387"/>
              <a:gd name="T35" fmla="*/ 2147483647 h 1327"/>
              <a:gd name="T36" fmla="*/ 2147483647 w 3387"/>
              <a:gd name="T37" fmla="*/ 2147483647 h 1327"/>
              <a:gd name="T38" fmla="*/ 2147483647 w 3387"/>
              <a:gd name="T39" fmla="*/ 2147483647 h 1327"/>
              <a:gd name="T40" fmla="*/ 2147483647 w 3387"/>
              <a:gd name="T41" fmla="*/ 2147483647 h 1327"/>
              <a:gd name="T42" fmla="*/ 2147483647 w 3387"/>
              <a:gd name="T43" fmla="*/ 2147483647 h 1327"/>
              <a:gd name="T44" fmla="*/ 2147483647 w 3387"/>
              <a:gd name="T45" fmla="*/ 2147483647 h 1327"/>
              <a:gd name="T46" fmla="*/ 2147483647 w 3387"/>
              <a:gd name="T47" fmla="*/ 2147483647 h 1327"/>
              <a:gd name="T48" fmla="*/ 2147483647 w 3387"/>
              <a:gd name="T49" fmla="*/ 2147483647 h 1327"/>
              <a:gd name="T50" fmla="*/ 2147483647 w 3387"/>
              <a:gd name="T51" fmla="*/ 2147483647 h 1327"/>
              <a:gd name="T52" fmla="*/ 2147483647 w 3387"/>
              <a:gd name="T53" fmla="*/ 2147483647 h 1327"/>
              <a:gd name="T54" fmla="*/ 2147483647 w 3387"/>
              <a:gd name="T55" fmla="*/ 2147483647 h 1327"/>
              <a:gd name="T56" fmla="*/ 2147483647 w 3387"/>
              <a:gd name="T57" fmla="*/ 2147483647 h 1327"/>
              <a:gd name="T58" fmla="*/ 2147483647 w 3387"/>
              <a:gd name="T59" fmla="*/ 2147483647 h 1327"/>
              <a:gd name="T60" fmla="*/ 2147483647 w 3387"/>
              <a:gd name="T61" fmla="*/ 2147483647 h 1327"/>
              <a:gd name="T62" fmla="*/ 2147483647 w 3387"/>
              <a:gd name="T63" fmla="*/ 2147483647 h 1327"/>
              <a:gd name="T64" fmla="*/ 2147483647 w 3387"/>
              <a:gd name="T65" fmla="*/ 2147483647 h 1327"/>
              <a:gd name="T66" fmla="*/ 2147483647 w 3387"/>
              <a:gd name="T67" fmla="*/ 2147483647 h 1327"/>
              <a:gd name="T68" fmla="*/ 2147483647 w 3387"/>
              <a:gd name="T69" fmla="*/ 2147483647 h 1327"/>
              <a:gd name="T70" fmla="*/ 2147483647 w 3387"/>
              <a:gd name="T71" fmla="*/ 2147483647 h 1327"/>
              <a:gd name="T72" fmla="*/ 2147483647 w 3387"/>
              <a:gd name="T73" fmla="*/ 2147483647 h 1327"/>
              <a:gd name="T74" fmla="*/ 2147483647 w 3387"/>
              <a:gd name="T75" fmla="*/ 2147483647 h 1327"/>
              <a:gd name="T76" fmla="*/ 2147483647 w 3387"/>
              <a:gd name="T77" fmla="*/ 2147483647 h 1327"/>
              <a:gd name="T78" fmla="*/ 2147483647 w 3387"/>
              <a:gd name="T79" fmla="*/ 2147483647 h 1327"/>
              <a:gd name="T80" fmla="*/ 2147483647 w 3387"/>
              <a:gd name="T81" fmla="*/ 2147483647 h 1327"/>
              <a:gd name="T82" fmla="*/ 2147483647 w 3387"/>
              <a:gd name="T83" fmla="*/ 2147483647 h 1327"/>
              <a:gd name="T84" fmla="*/ 2147483647 w 3387"/>
              <a:gd name="T85" fmla="*/ 2147483647 h 1327"/>
              <a:gd name="T86" fmla="*/ 2147483647 w 3387"/>
              <a:gd name="T87" fmla="*/ 2147483647 h 1327"/>
              <a:gd name="T88" fmla="*/ 2147483647 w 3387"/>
              <a:gd name="T89" fmla="*/ 2147483647 h 1327"/>
              <a:gd name="T90" fmla="*/ 2147483647 w 3387"/>
              <a:gd name="T91" fmla="*/ 2147483647 h 1327"/>
              <a:gd name="T92" fmla="*/ 2147483647 w 3387"/>
              <a:gd name="T93" fmla="*/ 2147483647 h 1327"/>
              <a:gd name="T94" fmla="*/ 2147483647 w 3387"/>
              <a:gd name="T95" fmla="*/ 2147483647 h 1327"/>
              <a:gd name="T96" fmla="*/ 2147483647 w 3387"/>
              <a:gd name="T97" fmla="*/ 2147483647 h 1327"/>
              <a:gd name="T98" fmla="*/ 2147483647 w 3387"/>
              <a:gd name="T99" fmla="*/ 2147483647 h 132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87"/>
              <a:gd name="T151" fmla="*/ 0 h 1327"/>
              <a:gd name="T152" fmla="*/ 3387 w 3387"/>
              <a:gd name="T153" fmla="*/ 1327 h 132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87" h="1327">
                <a:moveTo>
                  <a:pt x="0" y="1090"/>
                </a:moveTo>
                <a:lnTo>
                  <a:pt x="35" y="980"/>
                </a:lnTo>
                <a:lnTo>
                  <a:pt x="68" y="854"/>
                </a:lnTo>
                <a:lnTo>
                  <a:pt x="103" y="722"/>
                </a:lnTo>
                <a:lnTo>
                  <a:pt x="138" y="587"/>
                </a:lnTo>
                <a:lnTo>
                  <a:pt x="171" y="455"/>
                </a:lnTo>
                <a:lnTo>
                  <a:pt x="206" y="332"/>
                </a:lnTo>
                <a:lnTo>
                  <a:pt x="239" y="221"/>
                </a:lnTo>
                <a:lnTo>
                  <a:pt x="274" y="131"/>
                </a:lnTo>
                <a:lnTo>
                  <a:pt x="309" y="62"/>
                </a:lnTo>
                <a:lnTo>
                  <a:pt x="342" y="17"/>
                </a:lnTo>
                <a:lnTo>
                  <a:pt x="377" y="0"/>
                </a:lnTo>
                <a:lnTo>
                  <a:pt x="411" y="11"/>
                </a:lnTo>
                <a:lnTo>
                  <a:pt x="445" y="48"/>
                </a:lnTo>
                <a:lnTo>
                  <a:pt x="479" y="111"/>
                </a:lnTo>
                <a:lnTo>
                  <a:pt x="514" y="197"/>
                </a:lnTo>
                <a:lnTo>
                  <a:pt x="547" y="301"/>
                </a:lnTo>
                <a:lnTo>
                  <a:pt x="582" y="422"/>
                </a:lnTo>
                <a:lnTo>
                  <a:pt x="615" y="551"/>
                </a:lnTo>
                <a:lnTo>
                  <a:pt x="650" y="687"/>
                </a:lnTo>
                <a:lnTo>
                  <a:pt x="685" y="820"/>
                </a:lnTo>
                <a:lnTo>
                  <a:pt x="718" y="948"/>
                </a:lnTo>
                <a:lnTo>
                  <a:pt x="753" y="1064"/>
                </a:lnTo>
                <a:lnTo>
                  <a:pt x="788" y="1162"/>
                </a:lnTo>
                <a:lnTo>
                  <a:pt x="821" y="1241"/>
                </a:lnTo>
                <a:lnTo>
                  <a:pt x="856" y="1295"/>
                </a:lnTo>
                <a:lnTo>
                  <a:pt x="890" y="1324"/>
                </a:lnTo>
                <a:lnTo>
                  <a:pt x="924" y="1324"/>
                </a:lnTo>
                <a:lnTo>
                  <a:pt x="958" y="1298"/>
                </a:lnTo>
                <a:lnTo>
                  <a:pt x="992" y="1244"/>
                </a:lnTo>
                <a:lnTo>
                  <a:pt x="1026" y="1167"/>
                </a:lnTo>
                <a:lnTo>
                  <a:pt x="1061" y="1069"/>
                </a:lnTo>
                <a:lnTo>
                  <a:pt x="1094" y="954"/>
                </a:lnTo>
                <a:lnTo>
                  <a:pt x="1129" y="828"/>
                </a:lnTo>
                <a:lnTo>
                  <a:pt x="1164" y="694"/>
                </a:lnTo>
                <a:lnTo>
                  <a:pt x="1197" y="559"/>
                </a:lnTo>
                <a:lnTo>
                  <a:pt x="1232" y="429"/>
                </a:lnTo>
                <a:lnTo>
                  <a:pt x="1267" y="307"/>
                </a:lnTo>
                <a:lnTo>
                  <a:pt x="1300" y="201"/>
                </a:lnTo>
                <a:lnTo>
                  <a:pt x="1335" y="115"/>
                </a:lnTo>
                <a:lnTo>
                  <a:pt x="1368" y="51"/>
                </a:lnTo>
                <a:lnTo>
                  <a:pt x="1403" y="13"/>
                </a:lnTo>
                <a:lnTo>
                  <a:pt x="1437" y="0"/>
                </a:lnTo>
                <a:lnTo>
                  <a:pt x="1471" y="16"/>
                </a:lnTo>
                <a:lnTo>
                  <a:pt x="1505" y="59"/>
                </a:lnTo>
                <a:lnTo>
                  <a:pt x="1540" y="126"/>
                </a:lnTo>
                <a:lnTo>
                  <a:pt x="1573" y="217"/>
                </a:lnTo>
                <a:lnTo>
                  <a:pt x="1608" y="326"/>
                </a:lnTo>
                <a:lnTo>
                  <a:pt x="1643" y="449"/>
                </a:lnTo>
                <a:lnTo>
                  <a:pt x="1676" y="579"/>
                </a:lnTo>
                <a:lnTo>
                  <a:pt x="1711" y="714"/>
                </a:lnTo>
                <a:lnTo>
                  <a:pt x="1744" y="848"/>
                </a:lnTo>
                <a:lnTo>
                  <a:pt x="1779" y="974"/>
                </a:lnTo>
                <a:lnTo>
                  <a:pt x="1814" y="1086"/>
                </a:lnTo>
                <a:lnTo>
                  <a:pt x="1847" y="1181"/>
                </a:lnTo>
                <a:lnTo>
                  <a:pt x="1882" y="1253"/>
                </a:lnTo>
                <a:lnTo>
                  <a:pt x="1916" y="1302"/>
                </a:lnTo>
                <a:lnTo>
                  <a:pt x="1950" y="1325"/>
                </a:lnTo>
                <a:lnTo>
                  <a:pt x="1984" y="1321"/>
                </a:lnTo>
                <a:lnTo>
                  <a:pt x="2019" y="1288"/>
                </a:lnTo>
                <a:lnTo>
                  <a:pt x="2052" y="1230"/>
                </a:lnTo>
                <a:lnTo>
                  <a:pt x="2087" y="1149"/>
                </a:lnTo>
                <a:lnTo>
                  <a:pt x="2120" y="1047"/>
                </a:lnTo>
                <a:lnTo>
                  <a:pt x="2155" y="929"/>
                </a:lnTo>
                <a:lnTo>
                  <a:pt x="2190" y="800"/>
                </a:lnTo>
                <a:lnTo>
                  <a:pt x="2223" y="667"/>
                </a:lnTo>
                <a:lnTo>
                  <a:pt x="2258" y="531"/>
                </a:lnTo>
                <a:lnTo>
                  <a:pt x="2293" y="403"/>
                </a:lnTo>
                <a:lnTo>
                  <a:pt x="2326" y="284"/>
                </a:lnTo>
                <a:lnTo>
                  <a:pt x="2361" y="181"/>
                </a:lnTo>
                <a:lnTo>
                  <a:pt x="2396" y="100"/>
                </a:lnTo>
                <a:lnTo>
                  <a:pt x="2429" y="40"/>
                </a:lnTo>
                <a:lnTo>
                  <a:pt x="2464" y="8"/>
                </a:lnTo>
                <a:lnTo>
                  <a:pt x="2497" y="2"/>
                </a:lnTo>
                <a:lnTo>
                  <a:pt x="2531" y="23"/>
                </a:lnTo>
                <a:lnTo>
                  <a:pt x="2566" y="71"/>
                </a:lnTo>
                <a:lnTo>
                  <a:pt x="2599" y="143"/>
                </a:lnTo>
                <a:lnTo>
                  <a:pt x="2634" y="238"/>
                </a:lnTo>
                <a:lnTo>
                  <a:pt x="2669" y="350"/>
                </a:lnTo>
                <a:lnTo>
                  <a:pt x="2702" y="475"/>
                </a:lnTo>
                <a:lnTo>
                  <a:pt x="2737" y="607"/>
                </a:lnTo>
                <a:lnTo>
                  <a:pt x="2772" y="742"/>
                </a:lnTo>
                <a:lnTo>
                  <a:pt x="2805" y="874"/>
                </a:lnTo>
                <a:lnTo>
                  <a:pt x="2840" y="997"/>
                </a:lnTo>
                <a:lnTo>
                  <a:pt x="2873" y="1107"/>
                </a:lnTo>
                <a:lnTo>
                  <a:pt x="2908" y="1198"/>
                </a:lnTo>
                <a:lnTo>
                  <a:pt x="2943" y="1265"/>
                </a:lnTo>
                <a:lnTo>
                  <a:pt x="2976" y="1310"/>
                </a:lnTo>
                <a:lnTo>
                  <a:pt x="3011" y="1327"/>
                </a:lnTo>
                <a:lnTo>
                  <a:pt x="3045" y="1316"/>
                </a:lnTo>
                <a:lnTo>
                  <a:pt x="3079" y="1278"/>
                </a:lnTo>
                <a:lnTo>
                  <a:pt x="3113" y="1215"/>
                </a:lnTo>
                <a:lnTo>
                  <a:pt x="3148" y="1129"/>
                </a:lnTo>
                <a:lnTo>
                  <a:pt x="3181" y="1024"/>
                </a:lnTo>
                <a:lnTo>
                  <a:pt x="3216" y="903"/>
                </a:lnTo>
                <a:lnTo>
                  <a:pt x="3249" y="773"/>
                </a:lnTo>
                <a:lnTo>
                  <a:pt x="3284" y="637"/>
                </a:lnTo>
                <a:lnTo>
                  <a:pt x="3319" y="504"/>
                </a:lnTo>
                <a:lnTo>
                  <a:pt x="3352" y="376"/>
                </a:lnTo>
                <a:lnTo>
                  <a:pt x="3387" y="261"/>
                </a:lnTo>
              </a:path>
            </a:pathLst>
          </a:custGeom>
          <a:noFill/>
          <a:ln w="52451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YE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2667000" y="1816100"/>
            <a:ext cx="4876800" cy="0"/>
          </a:xfrm>
          <a:prstGeom prst="line">
            <a:avLst/>
          </a:prstGeom>
          <a:noFill/>
          <a:ln w="22225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911600" y="2425700"/>
            <a:ext cx="12954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4597400" y="1206500"/>
            <a:ext cx="12954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911600" y="25019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1600" i="1">
                <a:solidFill>
                  <a:schemeClr val="accent2"/>
                </a:solidFill>
              </a:rPr>
              <a:t>wavelength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0" y="2971800"/>
            <a:ext cx="7131050" cy="1293813"/>
            <a:chOff x="442" y="2035"/>
            <a:chExt cx="4492" cy="815"/>
          </a:xfrm>
        </p:grpSpPr>
        <p:sp>
          <p:nvSpPr>
            <p:cNvPr id="57378" name="Freeform 16"/>
            <p:cNvSpPr>
              <a:spLocks/>
            </p:cNvSpPr>
            <p:nvPr/>
          </p:nvSpPr>
          <p:spPr bwMode="auto">
            <a:xfrm>
              <a:off x="1766" y="2178"/>
              <a:ext cx="2640" cy="663"/>
            </a:xfrm>
            <a:custGeom>
              <a:avLst/>
              <a:gdLst>
                <a:gd name="T0" fmla="*/ 12 w 3387"/>
                <a:gd name="T1" fmla="*/ 61 h 1327"/>
                <a:gd name="T2" fmla="*/ 37 w 3387"/>
                <a:gd name="T3" fmla="*/ 45 h 1327"/>
                <a:gd name="T4" fmla="*/ 63 w 3387"/>
                <a:gd name="T5" fmla="*/ 28 h 1327"/>
                <a:gd name="T6" fmla="*/ 88 w 3387"/>
                <a:gd name="T7" fmla="*/ 13 h 1327"/>
                <a:gd name="T8" fmla="*/ 115 w 3387"/>
                <a:gd name="T9" fmla="*/ 3 h 1327"/>
                <a:gd name="T10" fmla="*/ 139 w 3387"/>
                <a:gd name="T11" fmla="*/ 0 h 1327"/>
                <a:gd name="T12" fmla="*/ 164 w 3387"/>
                <a:gd name="T13" fmla="*/ 3 h 1327"/>
                <a:gd name="T14" fmla="*/ 190 w 3387"/>
                <a:gd name="T15" fmla="*/ 12 h 1327"/>
                <a:gd name="T16" fmla="*/ 215 w 3387"/>
                <a:gd name="T17" fmla="*/ 26 h 1327"/>
                <a:gd name="T18" fmla="*/ 240 w 3387"/>
                <a:gd name="T19" fmla="*/ 42 h 1327"/>
                <a:gd name="T20" fmla="*/ 265 w 3387"/>
                <a:gd name="T21" fmla="*/ 59 h 1327"/>
                <a:gd name="T22" fmla="*/ 291 w 3387"/>
                <a:gd name="T23" fmla="*/ 72 h 1327"/>
                <a:gd name="T24" fmla="*/ 316 w 3387"/>
                <a:gd name="T25" fmla="*/ 80 h 1327"/>
                <a:gd name="T26" fmla="*/ 341 w 3387"/>
                <a:gd name="T27" fmla="*/ 82 h 1327"/>
                <a:gd name="T28" fmla="*/ 366 w 3387"/>
                <a:gd name="T29" fmla="*/ 77 h 1327"/>
                <a:gd name="T30" fmla="*/ 392 w 3387"/>
                <a:gd name="T31" fmla="*/ 66 h 1327"/>
                <a:gd name="T32" fmla="*/ 417 w 3387"/>
                <a:gd name="T33" fmla="*/ 51 h 1327"/>
                <a:gd name="T34" fmla="*/ 442 w 3387"/>
                <a:gd name="T35" fmla="*/ 34 h 1327"/>
                <a:gd name="T36" fmla="*/ 468 w 3387"/>
                <a:gd name="T37" fmla="*/ 19 h 1327"/>
                <a:gd name="T38" fmla="*/ 493 w 3387"/>
                <a:gd name="T39" fmla="*/ 7 h 1327"/>
                <a:gd name="T40" fmla="*/ 518 w 3387"/>
                <a:gd name="T41" fmla="*/ 0 h 1327"/>
                <a:gd name="T42" fmla="*/ 543 w 3387"/>
                <a:gd name="T43" fmla="*/ 1 h 1327"/>
                <a:gd name="T44" fmla="*/ 568 w 3387"/>
                <a:gd name="T45" fmla="*/ 7 h 1327"/>
                <a:gd name="T46" fmla="*/ 594 w 3387"/>
                <a:gd name="T47" fmla="*/ 20 h 1327"/>
                <a:gd name="T48" fmla="*/ 618 w 3387"/>
                <a:gd name="T49" fmla="*/ 36 h 1327"/>
                <a:gd name="T50" fmla="*/ 643 w 3387"/>
                <a:gd name="T51" fmla="*/ 53 h 1327"/>
                <a:gd name="T52" fmla="*/ 670 w 3387"/>
                <a:gd name="T53" fmla="*/ 67 h 1327"/>
                <a:gd name="T54" fmla="*/ 694 w 3387"/>
                <a:gd name="T55" fmla="*/ 78 h 1327"/>
                <a:gd name="T56" fmla="*/ 720 w 3387"/>
                <a:gd name="T57" fmla="*/ 82 h 1327"/>
                <a:gd name="T58" fmla="*/ 745 w 3387"/>
                <a:gd name="T59" fmla="*/ 80 h 1327"/>
                <a:gd name="T60" fmla="*/ 770 w 3387"/>
                <a:gd name="T61" fmla="*/ 71 h 1327"/>
                <a:gd name="T62" fmla="*/ 795 w 3387"/>
                <a:gd name="T63" fmla="*/ 58 h 1327"/>
                <a:gd name="T64" fmla="*/ 821 w 3387"/>
                <a:gd name="T65" fmla="*/ 41 h 1327"/>
                <a:gd name="T66" fmla="*/ 846 w 3387"/>
                <a:gd name="T67" fmla="*/ 25 h 1327"/>
                <a:gd name="T68" fmla="*/ 871 w 3387"/>
                <a:gd name="T69" fmla="*/ 11 h 1327"/>
                <a:gd name="T70" fmla="*/ 896 w 3387"/>
                <a:gd name="T71" fmla="*/ 2 h 1327"/>
                <a:gd name="T72" fmla="*/ 921 w 3387"/>
                <a:gd name="T73" fmla="*/ 0 h 1327"/>
                <a:gd name="T74" fmla="*/ 947 w 3387"/>
                <a:gd name="T75" fmla="*/ 4 h 1327"/>
                <a:gd name="T76" fmla="*/ 972 w 3387"/>
                <a:gd name="T77" fmla="*/ 14 h 1327"/>
                <a:gd name="T78" fmla="*/ 998 w 3387"/>
                <a:gd name="T79" fmla="*/ 29 h 1327"/>
                <a:gd name="T80" fmla="*/ 1023 w 3387"/>
                <a:gd name="T81" fmla="*/ 46 h 1327"/>
                <a:gd name="T82" fmla="*/ 1048 w 3387"/>
                <a:gd name="T83" fmla="*/ 62 h 1327"/>
                <a:gd name="T84" fmla="*/ 1073 w 3387"/>
                <a:gd name="T85" fmla="*/ 74 h 1327"/>
                <a:gd name="T86" fmla="*/ 1098 w 3387"/>
                <a:gd name="T87" fmla="*/ 81 h 1327"/>
                <a:gd name="T88" fmla="*/ 1124 w 3387"/>
                <a:gd name="T89" fmla="*/ 82 h 1327"/>
                <a:gd name="T90" fmla="*/ 1149 w 3387"/>
                <a:gd name="T91" fmla="*/ 75 h 1327"/>
                <a:gd name="T92" fmla="*/ 1174 w 3387"/>
                <a:gd name="T93" fmla="*/ 64 h 1327"/>
                <a:gd name="T94" fmla="*/ 1200 w 3387"/>
                <a:gd name="T95" fmla="*/ 48 h 1327"/>
                <a:gd name="T96" fmla="*/ 1225 w 3387"/>
                <a:gd name="T97" fmla="*/ 31 h 1327"/>
                <a:gd name="T98" fmla="*/ 1250 w 3387"/>
                <a:gd name="T99" fmla="*/ 16 h 13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87"/>
                <a:gd name="T151" fmla="*/ 0 h 1327"/>
                <a:gd name="T152" fmla="*/ 3387 w 3387"/>
                <a:gd name="T153" fmla="*/ 1327 h 13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87" h="1327">
                  <a:moveTo>
                    <a:pt x="0" y="1090"/>
                  </a:moveTo>
                  <a:lnTo>
                    <a:pt x="35" y="980"/>
                  </a:lnTo>
                  <a:lnTo>
                    <a:pt x="68" y="854"/>
                  </a:lnTo>
                  <a:lnTo>
                    <a:pt x="103" y="722"/>
                  </a:lnTo>
                  <a:lnTo>
                    <a:pt x="138" y="587"/>
                  </a:lnTo>
                  <a:lnTo>
                    <a:pt x="171" y="455"/>
                  </a:lnTo>
                  <a:lnTo>
                    <a:pt x="206" y="332"/>
                  </a:lnTo>
                  <a:lnTo>
                    <a:pt x="239" y="221"/>
                  </a:lnTo>
                  <a:lnTo>
                    <a:pt x="274" y="131"/>
                  </a:lnTo>
                  <a:lnTo>
                    <a:pt x="309" y="62"/>
                  </a:lnTo>
                  <a:lnTo>
                    <a:pt x="342" y="17"/>
                  </a:lnTo>
                  <a:lnTo>
                    <a:pt x="377" y="0"/>
                  </a:lnTo>
                  <a:lnTo>
                    <a:pt x="411" y="11"/>
                  </a:lnTo>
                  <a:lnTo>
                    <a:pt x="445" y="48"/>
                  </a:lnTo>
                  <a:lnTo>
                    <a:pt x="479" y="111"/>
                  </a:lnTo>
                  <a:lnTo>
                    <a:pt x="514" y="197"/>
                  </a:lnTo>
                  <a:lnTo>
                    <a:pt x="547" y="301"/>
                  </a:lnTo>
                  <a:lnTo>
                    <a:pt x="582" y="422"/>
                  </a:lnTo>
                  <a:lnTo>
                    <a:pt x="615" y="551"/>
                  </a:lnTo>
                  <a:lnTo>
                    <a:pt x="650" y="687"/>
                  </a:lnTo>
                  <a:lnTo>
                    <a:pt x="685" y="820"/>
                  </a:lnTo>
                  <a:lnTo>
                    <a:pt x="718" y="948"/>
                  </a:lnTo>
                  <a:lnTo>
                    <a:pt x="753" y="1064"/>
                  </a:lnTo>
                  <a:lnTo>
                    <a:pt x="788" y="1162"/>
                  </a:lnTo>
                  <a:lnTo>
                    <a:pt x="821" y="1241"/>
                  </a:lnTo>
                  <a:lnTo>
                    <a:pt x="856" y="1295"/>
                  </a:lnTo>
                  <a:lnTo>
                    <a:pt x="890" y="1324"/>
                  </a:lnTo>
                  <a:lnTo>
                    <a:pt x="924" y="1324"/>
                  </a:lnTo>
                  <a:lnTo>
                    <a:pt x="958" y="1298"/>
                  </a:lnTo>
                  <a:lnTo>
                    <a:pt x="992" y="1244"/>
                  </a:lnTo>
                  <a:lnTo>
                    <a:pt x="1026" y="1167"/>
                  </a:lnTo>
                  <a:lnTo>
                    <a:pt x="1061" y="1069"/>
                  </a:lnTo>
                  <a:lnTo>
                    <a:pt x="1094" y="954"/>
                  </a:lnTo>
                  <a:lnTo>
                    <a:pt x="1129" y="828"/>
                  </a:lnTo>
                  <a:lnTo>
                    <a:pt x="1164" y="694"/>
                  </a:lnTo>
                  <a:lnTo>
                    <a:pt x="1197" y="559"/>
                  </a:lnTo>
                  <a:lnTo>
                    <a:pt x="1232" y="429"/>
                  </a:lnTo>
                  <a:lnTo>
                    <a:pt x="1267" y="307"/>
                  </a:lnTo>
                  <a:lnTo>
                    <a:pt x="1300" y="201"/>
                  </a:lnTo>
                  <a:lnTo>
                    <a:pt x="1335" y="115"/>
                  </a:lnTo>
                  <a:lnTo>
                    <a:pt x="1368" y="51"/>
                  </a:lnTo>
                  <a:lnTo>
                    <a:pt x="1403" y="13"/>
                  </a:lnTo>
                  <a:lnTo>
                    <a:pt x="1437" y="0"/>
                  </a:lnTo>
                  <a:lnTo>
                    <a:pt x="1471" y="16"/>
                  </a:lnTo>
                  <a:lnTo>
                    <a:pt x="1505" y="59"/>
                  </a:lnTo>
                  <a:lnTo>
                    <a:pt x="1540" y="126"/>
                  </a:lnTo>
                  <a:lnTo>
                    <a:pt x="1573" y="217"/>
                  </a:lnTo>
                  <a:lnTo>
                    <a:pt x="1608" y="326"/>
                  </a:lnTo>
                  <a:lnTo>
                    <a:pt x="1643" y="449"/>
                  </a:lnTo>
                  <a:lnTo>
                    <a:pt x="1676" y="579"/>
                  </a:lnTo>
                  <a:lnTo>
                    <a:pt x="1711" y="714"/>
                  </a:lnTo>
                  <a:lnTo>
                    <a:pt x="1744" y="848"/>
                  </a:lnTo>
                  <a:lnTo>
                    <a:pt x="1779" y="974"/>
                  </a:lnTo>
                  <a:lnTo>
                    <a:pt x="1814" y="1086"/>
                  </a:lnTo>
                  <a:lnTo>
                    <a:pt x="1847" y="1181"/>
                  </a:lnTo>
                  <a:lnTo>
                    <a:pt x="1882" y="1253"/>
                  </a:lnTo>
                  <a:lnTo>
                    <a:pt x="1916" y="1302"/>
                  </a:lnTo>
                  <a:lnTo>
                    <a:pt x="1950" y="1325"/>
                  </a:lnTo>
                  <a:lnTo>
                    <a:pt x="1984" y="1321"/>
                  </a:lnTo>
                  <a:lnTo>
                    <a:pt x="2019" y="1288"/>
                  </a:lnTo>
                  <a:lnTo>
                    <a:pt x="2052" y="1230"/>
                  </a:lnTo>
                  <a:lnTo>
                    <a:pt x="2087" y="1149"/>
                  </a:lnTo>
                  <a:lnTo>
                    <a:pt x="2120" y="1047"/>
                  </a:lnTo>
                  <a:lnTo>
                    <a:pt x="2155" y="929"/>
                  </a:lnTo>
                  <a:lnTo>
                    <a:pt x="2190" y="800"/>
                  </a:lnTo>
                  <a:lnTo>
                    <a:pt x="2223" y="667"/>
                  </a:lnTo>
                  <a:lnTo>
                    <a:pt x="2258" y="531"/>
                  </a:lnTo>
                  <a:lnTo>
                    <a:pt x="2293" y="403"/>
                  </a:lnTo>
                  <a:lnTo>
                    <a:pt x="2326" y="284"/>
                  </a:lnTo>
                  <a:lnTo>
                    <a:pt x="2361" y="181"/>
                  </a:lnTo>
                  <a:lnTo>
                    <a:pt x="2396" y="100"/>
                  </a:lnTo>
                  <a:lnTo>
                    <a:pt x="2429" y="40"/>
                  </a:lnTo>
                  <a:lnTo>
                    <a:pt x="2464" y="8"/>
                  </a:lnTo>
                  <a:lnTo>
                    <a:pt x="2497" y="2"/>
                  </a:lnTo>
                  <a:lnTo>
                    <a:pt x="2531" y="23"/>
                  </a:lnTo>
                  <a:lnTo>
                    <a:pt x="2566" y="71"/>
                  </a:lnTo>
                  <a:lnTo>
                    <a:pt x="2599" y="143"/>
                  </a:lnTo>
                  <a:lnTo>
                    <a:pt x="2634" y="238"/>
                  </a:lnTo>
                  <a:lnTo>
                    <a:pt x="2669" y="350"/>
                  </a:lnTo>
                  <a:lnTo>
                    <a:pt x="2702" y="475"/>
                  </a:lnTo>
                  <a:lnTo>
                    <a:pt x="2737" y="607"/>
                  </a:lnTo>
                  <a:lnTo>
                    <a:pt x="2772" y="742"/>
                  </a:lnTo>
                  <a:lnTo>
                    <a:pt x="2805" y="874"/>
                  </a:lnTo>
                  <a:lnTo>
                    <a:pt x="2840" y="997"/>
                  </a:lnTo>
                  <a:lnTo>
                    <a:pt x="2873" y="1107"/>
                  </a:lnTo>
                  <a:lnTo>
                    <a:pt x="2908" y="1198"/>
                  </a:lnTo>
                  <a:lnTo>
                    <a:pt x="2943" y="1265"/>
                  </a:lnTo>
                  <a:lnTo>
                    <a:pt x="2976" y="1310"/>
                  </a:lnTo>
                  <a:lnTo>
                    <a:pt x="3011" y="1327"/>
                  </a:lnTo>
                  <a:lnTo>
                    <a:pt x="3045" y="1316"/>
                  </a:lnTo>
                  <a:lnTo>
                    <a:pt x="3079" y="1278"/>
                  </a:lnTo>
                  <a:lnTo>
                    <a:pt x="3113" y="1215"/>
                  </a:lnTo>
                  <a:lnTo>
                    <a:pt x="3148" y="1129"/>
                  </a:lnTo>
                  <a:lnTo>
                    <a:pt x="3181" y="1024"/>
                  </a:lnTo>
                  <a:lnTo>
                    <a:pt x="3216" y="903"/>
                  </a:lnTo>
                  <a:lnTo>
                    <a:pt x="3249" y="773"/>
                  </a:lnTo>
                  <a:lnTo>
                    <a:pt x="3284" y="637"/>
                  </a:lnTo>
                  <a:lnTo>
                    <a:pt x="3319" y="504"/>
                  </a:lnTo>
                  <a:lnTo>
                    <a:pt x="3352" y="376"/>
                  </a:lnTo>
                  <a:lnTo>
                    <a:pt x="3387" y="261"/>
                  </a:lnTo>
                </a:path>
              </a:pathLst>
            </a:custGeom>
            <a:noFill/>
            <a:ln w="508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ar-YE"/>
            </a:p>
          </p:txBody>
        </p:sp>
        <p:sp>
          <p:nvSpPr>
            <p:cNvPr id="57379" name="Line 17"/>
            <p:cNvSpPr>
              <a:spLocks noChangeShapeType="1"/>
            </p:cNvSpPr>
            <p:nvPr/>
          </p:nvSpPr>
          <p:spPr bwMode="auto">
            <a:xfrm>
              <a:off x="1862" y="2514"/>
              <a:ext cx="30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7380" name="Line 18"/>
            <p:cNvSpPr>
              <a:spLocks noChangeShapeType="1"/>
            </p:cNvSpPr>
            <p:nvPr/>
          </p:nvSpPr>
          <p:spPr bwMode="auto">
            <a:xfrm>
              <a:off x="1910" y="2130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766" y="2178"/>
              <a:ext cx="2688" cy="672"/>
              <a:chOff x="1248" y="2064"/>
              <a:chExt cx="2688" cy="1440"/>
            </a:xfrm>
          </p:grpSpPr>
          <p:sp>
            <p:nvSpPr>
              <p:cNvPr id="57384" name="Freeform 20"/>
              <p:cNvSpPr>
                <a:spLocks/>
              </p:cNvSpPr>
              <p:nvPr/>
            </p:nvSpPr>
            <p:spPr bwMode="auto">
              <a:xfrm>
                <a:off x="1248" y="2064"/>
                <a:ext cx="1392" cy="1440"/>
              </a:xfrm>
              <a:custGeom>
                <a:avLst/>
                <a:gdLst>
                  <a:gd name="T0" fmla="*/ 1 w 3387"/>
                  <a:gd name="T1" fmla="*/ 1359 h 1327"/>
                  <a:gd name="T2" fmla="*/ 3 w 3387"/>
                  <a:gd name="T3" fmla="*/ 1001 h 1327"/>
                  <a:gd name="T4" fmla="*/ 5 w 3387"/>
                  <a:gd name="T5" fmla="*/ 632 h 1327"/>
                  <a:gd name="T6" fmla="*/ 7 w 3387"/>
                  <a:gd name="T7" fmla="*/ 306 h 1327"/>
                  <a:gd name="T8" fmla="*/ 9 w 3387"/>
                  <a:gd name="T9" fmla="*/ 86 h 1327"/>
                  <a:gd name="T10" fmla="*/ 11 w 3387"/>
                  <a:gd name="T11" fmla="*/ 0 h 1327"/>
                  <a:gd name="T12" fmla="*/ 13 w 3387"/>
                  <a:gd name="T13" fmla="*/ 66 h 1327"/>
                  <a:gd name="T14" fmla="*/ 15 w 3387"/>
                  <a:gd name="T15" fmla="*/ 273 h 1327"/>
                  <a:gd name="T16" fmla="*/ 16 w 3387"/>
                  <a:gd name="T17" fmla="*/ 585 h 1327"/>
                  <a:gd name="T18" fmla="*/ 18 w 3387"/>
                  <a:gd name="T19" fmla="*/ 954 h 1327"/>
                  <a:gd name="T20" fmla="*/ 21 w 3387"/>
                  <a:gd name="T21" fmla="*/ 1315 h 1327"/>
                  <a:gd name="T22" fmla="*/ 23 w 3387"/>
                  <a:gd name="T23" fmla="*/ 1610 h 1327"/>
                  <a:gd name="T24" fmla="*/ 25 w 3387"/>
                  <a:gd name="T25" fmla="*/ 1796 h 1327"/>
                  <a:gd name="T26" fmla="*/ 26 w 3387"/>
                  <a:gd name="T27" fmla="*/ 1836 h 1327"/>
                  <a:gd name="T28" fmla="*/ 28 w 3387"/>
                  <a:gd name="T29" fmla="*/ 1725 h 1327"/>
                  <a:gd name="T30" fmla="*/ 30 w 3387"/>
                  <a:gd name="T31" fmla="*/ 1482 h 1327"/>
                  <a:gd name="T32" fmla="*/ 32 w 3387"/>
                  <a:gd name="T33" fmla="*/ 1149 h 1327"/>
                  <a:gd name="T34" fmla="*/ 34 w 3387"/>
                  <a:gd name="T35" fmla="*/ 776 h 1327"/>
                  <a:gd name="T36" fmla="*/ 36 w 3387"/>
                  <a:gd name="T37" fmla="*/ 425 h 1327"/>
                  <a:gd name="T38" fmla="*/ 38 w 3387"/>
                  <a:gd name="T39" fmla="*/ 161 h 1327"/>
                  <a:gd name="T40" fmla="*/ 40 w 3387"/>
                  <a:gd name="T41" fmla="*/ 17 h 1327"/>
                  <a:gd name="T42" fmla="*/ 42 w 3387"/>
                  <a:gd name="T43" fmla="*/ 22 h 1327"/>
                  <a:gd name="T44" fmla="*/ 44 w 3387"/>
                  <a:gd name="T45" fmla="*/ 176 h 1327"/>
                  <a:gd name="T46" fmla="*/ 46 w 3387"/>
                  <a:gd name="T47" fmla="*/ 453 h 1327"/>
                  <a:gd name="T48" fmla="*/ 48 w 3387"/>
                  <a:gd name="T49" fmla="*/ 802 h 1327"/>
                  <a:gd name="T50" fmla="*/ 50 w 3387"/>
                  <a:gd name="T51" fmla="*/ 1175 h 1327"/>
                  <a:gd name="T52" fmla="*/ 52 w 3387"/>
                  <a:gd name="T53" fmla="*/ 1505 h 1327"/>
                  <a:gd name="T54" fmla="*/ 54 w 3387"/>
                  <a:gd name="T55" fmla="*/ 1738 h 1327"/>
                  <a:gd name="T56" fmla="*/ 55 w 3387"/>
                  <a:gd name="T57" fmla="*/ 1837 h 1327"/>
                  <a:gd name="T58" fmla="*/ 58 w 3387"/>
                  <a:gd name="T59" fmla="*/ 1786 h 1327"/>
                  <a:gd name="T60" fmla="*/ 60 w 3387"/>
                  <a:gd name="T61" fmla="*/ 1593 h 1327"/>
                  <a:gd name="T62" fmla="*/ 62 w 3387"/>
                  <a:gd name="T63" fmla="*/ 1288 h 1327"/>
                  <a:gd name="T64" fmla="*/ 64 w 3387"/>
                  <a:gd name="T65" fmla="*/ 926 h 1327"/>
                  <a:gd name="T66" fmla="*/ 65 w 3387"/>
                  <a:gd name="T67" fmla="*/ 558 h 1327"/>
                  <a:gd name="T68" fmla="*/ 67 w 3387"/>
                  <a:gd name="T69" fmla="*/ 251 h 1327"/>
                  <a:gd name="T70" fmla="*/ 69 w 3387"/>
                  <a:gd name="T71" fmla="*/ 55 h 1327"/>
                  <a:gd name="T72" fmla="*/ 71 w 3387"/>
                  <a:gd name="T73" fmla="*/ 2 h 1327"/>
                  <a:gd name="T74" fmla="*/ 73 w 3387"/>
                  <a:gd name="T75" fmla="*/ 99 h 1327"/>
                  <a:gd name="T76" fmla="*/ 75 w 3387"/>
                  <a:gd name="T77" fmla="*/ 330 h 1327"/>
                  <a:gd name="T78" fmla="*/ 77 w 3387"/>
                  <a:gd name="T79" fmla="*/ 659 h 1327"/>
                  <a:gd name="T80" fmla="*/ 79 w 3387"/>
                  <a:gd name="T81" fmla="*/ 1029 h 1327"/>
                  <a:gd name="T82" fmla="*/ 81 w 3387"/>
                  <a:gd name="T83" fmla="*/ 1382 h 1327"/>
                  <a:gd name="T84" fmla="*/ 83 w 3387"/>
                  <a:gd name="T85" fmla="*/ 1661 h 1327"/>
                  <a:gd name="T86" fmla="*/ 85 w 3387"/>
                  <a:gd name="T87" fmla="*/ 1817 h 1327"/>
                  <a:gd name="T88" fmla="*/ 87 w 3387"/>
                  <a:gd name="T89" fmla="*/ 1825 h 1327"/>
                  <a:gd name="T90" fmla="*/ 89 w 3387"/>
                  <a:gd name="T91" fmla="*/ 1684 h 1327"/>
                  <a:gd name="T92" fmla="*/ 91 w 3387"/>
                  <a:gd name="T93" fmla="*/ 1420 h 1327"/>
                  <a:gd name="T94" fmla="*/ 93 w 3387"/>
                  <a:gd name="T95" fmla="*/ 1071 h 1327"/>
                  <a:gd name="T96" fmla="*/ 95 w 3387"/>
                  <a:gd name="T97" fmla="*/ 700 h 1327"/>
                  <a:gd name="T98" fmla="*/ 97 w 3387"/>
                  <a:gd name="T99" fmla="*/ 361 h 13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87"/>
                  <a:gd name="T151" fmla="*/ 0 h 1327"/>
                  <a:gd name="T152" fmla="*/ 3387 w 3387"/>
                  <a:gd name="T153" fmla="*/ 1327 h 13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87" h="1327">
                    <a:moveTo>
                      <a:pt x="0" y="1090"/>
                    </a:moveTo>
                    <a:lnTo>
                      <a:pt x="35" y="980"/>
                    </a:lnTo>
                    <a:lnTo>
                      <a:pt x="68" y="854"/>
                    </a:lnTo>
                    <a:lnTo>
                      <a:pt x="103" y="722"/>
                    </a:lnTo>
                    <a:lnTo>
                      <a:pt x="138" y="587"/>
                    </a:lnTo>
                    <a:lnTo>
                      <a:pt x="171" y="455"/>
                    </a:lnTo>
                    <a:lnTo>
                      <a:pt x="206" y="332"/>
                    </a:lnTo>
                    <a:lnTo>
                      <a:pt x="239" y="221"/>
                    </a:lnTo>
                    <a:lnTo>
                      <a:pt x="274" y="131"/>
                    </a:lnTo>
                    <a:lnTo>
                      <a:pt x="309" y="62"/>
                    </a:lnTo>
                    <a:lnTo>
                      <a:pt x="342" y="17"/>
                    </a:lnTo>
                    <a:lnTo>
                      <a:pt x="377" y="0"/>
                    </a:lnTo>
                    <a:lnTo>
                      <a:pt x="411" y="11"/>
                    </a:lnTo>
                    <a:lnTo>
                      <a:pt x="445" y="48"/>
                    </a:lnTo>
                    <a:lnTo>
                      <a:pt x="479" y="111"/>
                    </a:lnTo>
                    <a:lnTo>
                      <a:pt x="514" y="197"/>
                    </a:lnTo>
                    <a:lnTo>
                      <a:pt x="547" y="301"/>
                    </a:lnTo>
                    <a:lnTo>
                      <a:pt x="582" y="422"/>
                    </a:lnTo>
                    <a:lnTo>
                      <a:pt x="615" y="551"/>
                    </a:lnTo>
                    <a:lnTo>
                      <a:pt x="650" y="687"/>
                    </a:lnTo>
                    <a:lnTo>
                      <a:pt x="685" y="820"/>
                    </a:lnTo>
                    <a:lnTo>
                      <a:pt x="718" y="948"/>
                    </a:lnTo>
                    <a:lnTo>
                      <a:pt x="753" y="1064"/>
                    </a:lnTo>
                    <a:lnTo>
                      <a:pt x="788" y="1162"/>
                    </a:lnTo>
                    <a:lnTo>
                      <a:pt x="821" y="1241"/>
                    </a:lnTo>
                    <a:lnTo>
                      <a:pt x="856" y="1295"/>
                    </a:lnTo>
                    <a:lnTo>
                      <a:pt x="890" y="1324"/>
                    </a:lnTo>
                    <a:lnTo>
                      <a:pt x="924" y="1324"/>
                    </a:lnTo>
                    <a:lnTo>
                      <a:pt x="958" y="1298"/>
                    </a:lnTo>
                    <a:lnTo>
                      <a:pt x="992" y="1244"/>
                    </a:lnTo>
                    <a:lnTo>
                      <a:pt x="1026" y="1167"/>
                    </a:lnTo>
                    <a:lnTo>
                      <a:pt x="1061" y="1069"/>
                    </a:lnTo>
                    <a:lnTo>
                      <a:pt x="1094" y="954"/>
                    </a:lnTo>
                    <a:lnTo>
                      <a:pt x="1129" y="828"/>
                    </a:lnTo>
                    <a:lnTo>
                      <a:pt x="1164" y="694"/>
                    </a:lnTo>
                    <a:lnTo>
                      <a:pt x="1197" y="559"/>
                    </a:lnTo>
                    <a:lnTo>
                      <a:pt x="1232" y="429"/>
                    </a:lnTo>
                    <a:lnTo>
                      <a:pt x="1267" y="307"/>
                    </a:lnTo>
                    <a:lnTo>
                      <a:pt x="1300" y="201"/>
                    </a:lnTo>
                    <a:lnTo>
                      <a:pt x="1335" y="115"/>
                    </a:lnTo>
                    <a:lnTo>
                      <a:pt x="1368" y="51"/>
                    </a:lnTo>
                    <a:lnTo>
                      <a:pt x="1403" y="13"/>
                    </a:lnTo>
                    <a:lnTo>
                      <a:pt x="1437" y="0"/>
                    </a:lnTo>
                    <a:lnTo>
                      <a:pt x="1471" y="16"/>
                    </a:lnTo>
                    <a:lnTo>
                      <a:pt x="1505" y="59"/>
                    </a:lnTo>
                    <a:lnTo>
                      <a:pt x="1540" y="126"/>
                    </a:lnTo>
                    <a:lnTo>
                      <a:pt x="1573" y="217"/>
                    </a:lnTo>
                    <a:lnTo>
                      <a:pt x="1608" y="326"/>
                    </a:lnTo>
                    <a:lnTo>
                      <a:pt x="1643" y="449"/>
                    </a:lnTo>
                    <a:lnTo>
                      <a:pt x="1676" y="579"/>
                    </a:lnTo>
                    <a:lnTo>
                      <a:pt x="1711" y="714"/>
                    </a:lnTo>
                    <a:lnTo>
                      <a:pt x="1744" y="848"/>
                    </a:lnTo>
                    <a:lnTo>
                      <a:pt x="1779" y="974"/>
                    </a:lnTo>
                    <a:lnTo>
                      <a:pt x="1814" y="1086"/>
                    </a:lnTo>
                    <a:lnTo>
                      <a:pt x="1847" y="1181"/>
                    </a:lnTo>
                    <a:lnTo>
                      <a:pt x="1882" y="1253"/>
                    </a:lnTo>
                    <a:lnTo>
                      <a:pt x="1916" y="1302"/>
                    </a:lnTo>
                    <a:lnTo>
                      <a:pt x="1950" y="1325"/>
                    </a:lnTo>
                    <a:lnTo>
                      <a:pt x="1984" y="1321"/>
                    </a:lnTo>
                    <a:lnTo>
                      <a:pt x="2019" y="1288"/>
                    </a:lnTo>
                    <a:lnTo>
                      <a:pt x="2052" y="1230"/>
                    </a:lnTo>
                    <a:lnTo>
                      <a:pt x="2087" y="1149"/>
                    </a:lnTo>
                    <a:lnTo>
                      <a:pt x="2120" y="1047"/>
                    </a:lnTo>
                    <a:lnTo>
                      <a:pt x="2155" y="929"/>
                    </a:lnTo>
                    <a:lnTo>
                      <a:pt x="2190" y="800"/>
                    </a:lnTo>
                    <a:lnTo>
                      <a:pt x="2223" y="667"/>
                    </a:lnTo>
                    <a:lnTo>
                      <a:pt x="2258" y="531"/>
                    </a:lnTo>
                    <a:lnTo>
                      <a:pt x="2293" y="403"/>
                    </a:lnTo>
                    <a:lnTo>
                      <a:pt x="2326" y="284"/>
                    </a:lnTo>
                    <a:lnTo>
                      <a:pt x="2361" y="181"/>
                    </a:lnTo>
                    <a:lnTo>
                      <a:pt x="2396" y="100"/>
                    </a:lnTo>
                    <a:lnTo>
                      <a:pt x="2429" y="40"/>
                    </a:lnTo>
                    <a:lnTo>
                      <a:pt x="2464" y="8"/>
                    </a:lnTo>
                    <a:lnTo>
                      <a:pt x="2497" y="2"/>
                    </a:lnTo>
                    <a:lnTo>
                      <a:pt x="2531" y="23"/>
                    </a:lnTo>
                    <a:lnTo>
                      <a:pt x="2566" y="71"/>
                    </a:lnTo>
                    <a:lnTo>
                      <a:pt x="2599" y="143"/>
                    </a:lnTo>
                    <a:lnTo>
                      <a:pt x="2634" y="238"/>
                    </a:lnTo>
                    <a:lnTo>
                      <a:pt x="2669" y="350"/>
                    </a:lnTo>
                    <a:lnTo>
                      <a:pt x="2702" y="475"/>
                    </a:lnTo>
                    <a:lnTo>
                      <a:pt x="2737" y="607"/>
                    </a:lnTo>
                    <a:lnTo>
                      <a:pt x="2772" y="742"/>
                    </a:lnTo>
                    <a:lnTo>
                      <a:pt x="2805" y="874"/>
                    </a:lnTo>
                    <a:lnTo>
                      <a:pt x="2840" y="997"/>
                    </a:lnTo>
                    <a:lnTo>
                      <a:pt x="2873" y="1107"/>
                    </a:lnTo>
                    <a:lnTo>
                      <a:pt x="2908" y="1198"/>
                    </a:lnTo>
                    <a:lnTo>
                      <a:pt x="2943" y="1265"/>
                    </a:lnTo>
                    <a:lnTo>
                      <a:pt x="2976" y="1310"/>
                    </a:lnTo>
                    <a:lnTo>
                      <a:pt x="3011" y="1327"/>
                    </a:lnTo>
                    <a:lnTo>
                      <a:pt x="3045" y="1316"/>
                    </a:lnTo>
                    <a:lnTo>
                      <a:pt x="3079" y="1278"/>
                    </a:lnTo>
                    <a:lnTo>
                      <a:pt x="3113" y="1215"/>
                    </a:lnTo>
                    <a:lnTo>
                      <a:pt x="3148" y="1129"/>
                    </a:lnTo>
                    <a:lnTo>
                      <a:pt x="3181" y="1024"/>
                    </a:lnTo>
                    <a:lnTo>
                      <a:pt x="3216" y="903"/>
                    </a:lnTo>
                    <a:lnTo>
                      <a:pt x="3249" y="773"/>
                    </a:lnTo>
                    <a:lnTo>
                      <a:pt x="3284" y="637"/>
                    </a:lnTo>
                    <a:lnTo>
                      <a:pt x="3319" y="504"/>
                    </a:lnTo>
                    <a:lnTo>
                      <a:pt x="3352" y="376"/>
                    </a:lnTo>
                    <a:lnTo>
                      <a:pt x="3387" y="261"/>
                    </a:lnTo>
                  </a:path>
                </a:pathLst>
              </a:cu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ar-YE"/>
              </a:p>
            </p:txBody>
          </p:sp>
          <p:sp>
            <p:nvSpPr>
              <p:cNvPr id="57385" name="Freeform 21"/>
              <p:cNvSpPr>
                <a:spLocks/>
              </p:cNvSpPr>
              <p:nvPr/>
            </p:nvSpPr>
            <p:spPr bwMode="auto">
              <a:xfrm>
                <a:off x="2544" y="2064"/>
                <a:ext cx="1392" cy="1440"/>
              </a:xfrm>
              <a:custGeom>
                <a:avLst/>
                <a:gdLst>
                  <a:gd name="T0" fmla="*/ 1 w 3387"/>
                  <a:gd name="T1" fmla="*/ 1359 h 1327"/>
                  <a:gd name="T2" fmla="*/ 3 w 3387"/>
                  <a:gd name="T3" fmla="*/ 1001 h 1327"/>
                  <a:gd name="T4" fmla="*/ 5 w 3387"/>
                  <a:gd name="T5" fmla="*/ 632 h 1327"/>
                  <a:gd name="T6" fmla="*/ 7 w 3387"/>
                  <a:gd name="T7" fmla="*/ 306 h 1327"/>
                  <a:gd name="T8" fmla="*/ 9 w 3387"/>
                  <a:gd name="T9" fmla="*/ 86 h 1327"/>
                  <a:gd name="T10" fmla="*/ 11 w 3387"/>
                  <a:gd name="T11" fmla="*/ 0 h 1327"/>
                  <a:gd name="T12" fmla="*/ 13 w 3387"/>
                  <a:gd name="T13" fmla="*/ 66 h 1327"/>
                  <a:gd name="T14" fmla="*/ 15 w 3387"/>
                  <a:gd name="T15" fmla="*/ 273 h 1327"/>
                  <a:gd name="T16" fmla="*/ 16 w 3387"/>
                  <a:gd name="T17" fmla="*/ 585 h 1327"/>
                  <a:gd name="T18" fmla="*/ 18 w 3387"/>
                  <a:gd name="T19" fmla="*/ 954 h 1327"/>
                  <a:gd name="T20" fmla="*/ 21 w 3387"/>
                  <a:gd name="T21" fmla="*/ 1315 h 1327"/>
                  <a:gd name="T22" fmla="*/ 23 w 3387"/>
                  <a:gd name="T23" fmla="*/ 1610 h 1327"/>
                  <a:gd name="T24" fmla="*/ 25 w 3387"/>
                  <a:gd name="T25" fmla="*/ 1796 h 1327"/>
                  <a:gd name="T26" fmla="*/ 26 w 3387"/>
                  <a:gd name="T27" fmla="*/ 1836 h 1327"/>
                  <a:gd name="T28" fmla="*/ 28 w 3387"/>
                  <a:gd name="T29" fmla="*/ 1725 h 1327"/>
                  <a:gd name="T30" fmla="*/ 30 w 3387"/>
                  <a:gd name="T31" fmla="*/ 1482 h 1327"/>
                  <a:gd name="T32" fmla="*/ 32 w 3387"/>
                  <a:gd name="T33" fmla="*/ 1149 h 1327"/>
                  <a:gd name="T34" fmla="*/ 34 w 3387"/>
                  <a:gd name="T35" fmla="*/ 776 h 1327"/>
                  <a:gd name="T36" fmla="*/ 36 w 3387"/>
                  <a:gd name="T37" fmla="*/ 425 h 1327"/>
                  <a:gd name="T38" fmla="*/ 38 w 3387"/>
                  <a:gd name="T39" fmla="*/ 161 h 1327"/>
                  <a:gd name="T40" fmla="*/ 40 w 3387"/>
                  <a:gd name="T41" fmla="*/ 17 h 1327"/>
                  <a:gd name="T42" fmla="*/ 42 w 3387"/>
                  <a:gd name="T43" fmla="*/ 22 h 1327"/>
                  <a:gd name="T44" fmla="*/ 44 w 3387"/>
                  <a:gd name="T45" fmla="*/ 176 h 1327"/>
                  <a:gd name="T46" fmla="*/ 46 w 3387"/>
                  <a:gd name="T47" fmla="*/ 453 h 1327"/>
                  <a:gd name="T48" fmla="*/ 48 w 3387"/>
                  <a:gd name="T49" fmla="*/ 802 h 1327"/>
                  <a:gd name="T50" fmla="*/ 50 w 3387"/>
                  <a:gd name="T51" fmla="*/ 1175 h 1327"/>
                  <a:gd name="T52" fmla="*/ 52 w 3387"/>
                  <a:gd name="T53" fmla="*/ 1505 h 1327"/>
                  <a:gd name="T54" fmla="*/ 54 w 3387"/>
                  <a:gd name="T55" fmla="*/ 1738 h 1327"/>
                  <a:gd name="T56" fmla="*/ 55 w 3387"/>
                  <a:gd name="T57" fmla="*/ 1837 h 1327"/>
                  <a:gd name="T58" fmla="*/ 58 w 3387"/>
                  <a:gd name="T59" fmla="*/ 1786 h 1327"/>
                  <a:gd name="T60" fmla="*/ 60 w 3387"/>
                  <a:gd name="T61" fmla="*/ 1593 h 1327"/>
                  <a:gd name="T62" fmla="*/ 62 w 3387"/>
                  <a:gd name="T63" fmla="*/ 1288 h 1327"/>
                  <a:gd name="T64" fmla="*/ 64 w 3387"/>
                  <a:gd name="T65" fmla="*/ 926 h 1327"/>
                  <a:gd name="T66" fmla="*/ 65 w 3387"/>
                  <a:gd name="T67" fmla="*/ 558 h 1327"/>
                  <a:gd name="T68" fmla="*/ 67 w 3387"/>
                  <a:gd name="T69" fmla="*/ 251 h 1327"/>
                  <a:gd name="T70" fmla="*/ 69 w 3387"/>
                  <a:gd name="T71" fmla="*/ 55 h 1327"/>
                  <a:gd name="T72" fmla="*/ 71 w 3387"/>
                  <a:gd name="T73" fmla="*/ 2 h 1327"/>
                  <a:gd name="T74" fmla="*/ 73 w 3387"/>
                  <a:gd name="T75" fmla="*/ 99 h 1327"/>
                  <a:gd name="T76" fmla="*/ 75 w 3387"/>
                  <a:gd name="T77" fmla="*/ 330 h 1327"/>
                  <a:gd name="T78" fmla="*/ 77 w 3387"/>
                  <a:gd name="T79" fmla="*/ 659 h 1327"/>
                  <a:gd name="T80" fmla="*/ 79 w 3387"/>
                  <a:gd name="T81" fmla="*/ 1029 h 1327"/>
                  <a:gd name="T82" fmla="*/ 81 w 3387"/>
                  <a:gd name="T83" fmla="*/ 1382 h 1327"/>
                  <a:gd name="T84" fmla="*/ 83 w 3387"/>
                  <a:gd name="T85" fmla="*/ 1661 h 1327"/>
                  <a:gd name="T86" fmla="*/ 85 w 3387"/>
                  <a:gd name="T87" fmla="*/ 1817 h 1327"/>
                  <a:gd name="T88" fmla="*/ 87 w 3387"/>
                  <a:gd name="T89" fmla="*/ 1825 h 1327"/>
                  <a:gd name="T90" fmla="*/ 89 w 3387"/>
                  <a:gd name="T91" fmla="*/ 1684 h 1327"/>
                  <a:gd name="T92" fmla="*/ 91 w 3387"/>
                  <a:gd name="T93" fmla="*/ 1420 h 1327"/>
                  <a:gd name="T94" fmla="*/ 93 w 3387"/>
                  <a:gd name="T95" fmla="*/ 1071 h 1327"/>
                  <a:gd name="T96" fmla="*/ 95 w 3387"/>
                  <a:gd name="T97" fmla="*/ 700 h 1327"/>
                  <a:gd name="T98" fmla="*/ 97 w 3387"/>
                  <a:gd name="T99" fmla="*/ 361 h 13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87"/>
                  <a:gd name="T151" fmla="*/ 0 h 1327"/>
                  <a:gd name="T152" fmla="*/ 3387 w 3387"/>
                  <a:gd name="T153" fmla="*/ 1327 h 13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87" h="1327">
                    <a:moveTo>
                      <a:pt x="0" y="1090"/>
                    </a:moveTo>
                    <a:lnTo>
                      <a:pt x="35" y="980"/>
                    </a:lnTo>
                    <a:lnTo>
                      <a:pt x="68" y="854"/>
                    </a:lnTo>
                    <a:lnTo>
                      <a:pt x="103" y="722"/>
                    </a:lnTo>
                    <a:lnTo>
                      <a:pt x="138" y="587"/>
                    </a:lnTo>
                    <a:lnTo>
                      <a:pt x="171" y="455"/>
                    </a:lnTo>
                    <a:lnTo>
                      <a:pt x="206" y="332"/>
                    </a:lnTo>
                    <a:lnTo>
                      <a:pt x="239" y="221"/>
                    </a:lnTo>
                    <a:lnTo>
                      <a:pt x="274" y="131"/>
                    </a:lnTo>
                    <a:lnTo>
                      <a:pt x="309" y="62"/>
                    </a:lnTo>
                    <a:lnTo>
                      <a:pt x="342" y="17"/>
                    </a:lnTo>
                    <a:lnTo>
                      <a:pt x="377" y="0"/>
                    </a:lnTo>
                    <a:lnTo>
                      <a:pt x="411" y="11"/>
                    </a:lnTo>
                    <a:lnTo>
                      <a:pt x="445" y="48"/>
                    </a:lnTo>
                    <a:lnTo>
                      <a:pt x="479" y="111"/>
                    </a:lnTo>
                    <a:lnTo>
                      <a:pt x="514" y="197"/>
                    </a:lnTo>
                    <a:lnTo>
                      <a:pt x="547" y="301"/>
                    </a:lnTo>
                    <a:lnTo>
                      <a:pt x="582" y="422"/>
                    </a:lnTo>
                    <a:lnTo>
                      <a:pt x="615" y="551"/>
                    </a:lnTo>
                    <a:lnTo>
                      <a:pt x="650" y="687"/>
                    </a:lnTo>
                    <a:lnTo>
                      <a:pt x="685" y="820"/>
                    </a:lnTo>
                    <a:lnTo>
                      <a:pt x="718" y="948"/>
                    </a:lnTo>
                    <a:lnTo>
                      <a:pt x="753" y="1064"/>
                    </a:lnTo>
                    <a:lnTo>
                      <a:pt x="788" y="1162"/>
                    </a:lnTo>
                    <a:lnTo>
                      <a:pt x="821" y="1241"/>
                    </a:lnTo>
                    <a:lnTo>
                      <a:pt x="856" y="1295"/>
                    </a:lnTo>
                    <a:lnTo>
                      <a:pt x="890" y="1324"/>
                    </a:lnTo>
                    <a:lnTo>
                      <a:pt x="924" y="1324"/>
                    </a:lnTo>
                    <a:lnTo>
                      <a:pt x="958" y="1298"/>
                    </a:lnTo>
                    <a:lnTo>
                      <a:pt x="992" y="1244"/>
                    </a:lnTo>
                    <a:lnTo>
                      <a:pt x="1026" y="1167"/>
                    </a:lnTo>
                    <a:lnTo>
                      <a:pt x="1061" y="1069"/>
                    </a:lnTo>
                    <a:lnTo>
                      <a:pt x="1094" y="954"/>
                    </a:lnTo>
                    <a:lnTo>
                      <a:pt x="1129" y="828"/>
                    </a:lnTo>
                    <a:lnTo>
                      <a:pt x="1164" y="694"/>
                    </a:lnTo>
                    <a:lnTo>
                      <a:pt x="1197" y="559"/>
                    </a:lnTo>
                    <a:lnTo>
                      <a:pt x="1232" y="429"/>
                    </a:lnTo>
                    <a:lnTo>
                      <a:pt x="1267" y="307"/>
                    </a:lnTo>
                    <a:lnTo>
                      <a:pt x="1300" y="201"/>
                    </a:lnTo>
                    <a:lnTo>
                      <a:pt x="1335" y="115"/>
                    </a:lnTo>
                    <a:lnTo>
                      <a:pt x="1368" y="51"/>
                    </a:lnTo>
                    <a:lnTo>
                      <a:pt x="1403" y="13"/>
                    </a:lnTo>
                    <a:lnTo>
                      <a:pt x="1437" y="0"/>
                    </a:lnTo>
                    <a:lnTo>
                      <a:pt x="1471" y="16"/>
                    </a:lnTo>
                    <a:lnTo>
                      <a:pt x="1505" y="59"/>
                    </a:lnTo>
                    <a:lnTo>
                      <a:pt x="1540" y="126"/>
                    </a:lnTo>
                    <a:lnTo>
                      <a:pt x="1573" y="217"/>
                    </a:lnTo>
                    <a:lnTo>
                      <a:pt x="1608" y="326"/>
                    </a:lnTo>
                    <a:lnTo>
                      <a:pt x="1643" y="449"/>
                    </a:lnTo>
                    <a:lnTo>
                      <a:pt x="1676" y="579"/>
                    </a:lnTo>
                    <a:lnTo>
                      <a:pt x="1711" y="714"/>
                    </a:lnTo>
                    <a:lnTo>
                      <a:pt x="1744" y="848"/>
                    </a:lnTo>
                    <a:lnTo>
                      <a:pt x="1779" y="974"/>
                    </a:lnTo>
                    <a:lnTo>
                      <a:pt x="1814" y="1086"/>
                    </a:lnTo>
                    <a:lnTo>
                      <a:pt x="1847" y="1181"/>
                    </a:lnTo>
                    <a:lnTo>
                      <a:pt x="1882" y="1253"/>
                    </a:lnTo>
                    <a:lnTo>
                      <a:pt x="1916" y="1302"/>
                    </a:lnTo>
                    <a:lnTo>
                      <a:pt x="1950" y="1325"/>
                    </a:lnTo>
                    <a:lnTo>
                      <a:pt x="1984" y="1321"/>
                    </a:lnTo>
                    <a:lnTo>
                      <a:pt x="2019" y="1288"/>
                    </a:lnTo>
                    <a:lnTo>
                      <a:pt x="2052" y="1230"/>
                    </a:lnTo>
                    <a:lnTo>
                      <a:pt x="2087" y="1149"/>
                    </a:lnTo>
                    <a:lnTo>
                      <a:pt x="2120" y="1047"/>
                    </a:lnTo>
                    <a:lnTo>
                      <a:pt x="2155" y="929"/>
                    </a:lnTo>
                    <a:lnTo>
                      <a:pt x="2190" y="800"/>
                    </a:lnTo>
                    <a:lnTo>
                      <a:pt x="2223" y="667"/>
                    </a:lnTo>
                    <a:lnTo>
                      <a:pt x="2258" y="531"/>
                    </a:lnTo>
                    <a:lnTo>
                      <a:pt x="2293" y="403"/>
                    </a:lnTo>
                    <a:lnTo>
                      <a:pt x="2326" y="284"/>
                    </a:lnTo>
                    <a:lnTo>
                      <a:pt x="2361" y="181"/>
                    </a:lnTo>
                    <a:lnTo>
                      <a:pt x="2396" y="100"/>
                    </a:lnTo>
                    <a:lnTo>
                      <a:pt x="2429" y="40"/>
                    </a:lnTo>
                    <a:lnTo>
                      <a:pt x="2464" y="8"/>
                    </a:lnTo>
                    <a:lnTo>
                      <a:pt x="2497" y="2"/>
                    </a:lnTo>
                    <a:lnTo>
                      <a:pt x="2531" y="23"/>
                    </a:lnTo>
                    <a:lnTo>
                      <a:pt x="2566" y="71"/>
                    </a:lnTo>
                    <a:lnTo>
                      <a:pt x="2599" y="143"/>
                    </a:lnTo>
                    <a:lnTo>
                      <a:pt x="2634" y="238"/>
                    </a:lnTo>
                    <a:lnTo>
                      <a:pt x="2669" y="350"/>
                    </a:lnTo>
                    <a:lnTo>
                      <a:pt x="2702" y="475"/>
                    </a:lnTo>
                    <a:lnTo>
                      <a:pt x="2737" y="607"/>
                    </a:lnTo>
                    <a:lnTo>
                      <a:pt x="2772" y="742"/>
                    </a:lnTo>
                    <a:lnTo>
                      <a:pt x="2805" y="874"/>
                    </a:lnTo>
                    <a:lnTo>
                      <a:pt x="2840" y="997"/>
                    </a:lnTo>
                    <a:lnTo>
                      <a:pt x="2873" y="1107"/>
                    </a:lnTo>
                    <a:lnTo>
                      <a:pt x="2908" y="1198"/>
                    </a:lnTo>
                    <a:lnTo>
                      <a:pt x="2943" y="1265"/>
                    </a:lnTo>
                    <a:lnTo>
                      <a:pt x="2976" y="1310"/>
                    </a:lnTo>
                    <a:lnTo>
                      <a:pt x="3011" y="1327"/>
                    </a:lnTo>
                    <a:lnTo>
                      <a:pt x="3045" y="1316"/>
                    </a:lnTo>
                    <a:lnTo>
                      <a:pt x="3079" y="1278"/>
                    </a:lnTo>
                    <a:lnTo>
                      <a:pt x="3113" y="1215"/>
                    </a:lnTo>
                    <a:lnTo>
                      <a:pt x="3148" y="1129"/>
                    </a:lnTo>
                    <a:lnTo>
                      <a:pt x="3181" y="1024"/>
                    </a:lnTo>
                    <a:lnTo>
                      <a:pt x="3216" y="903"/>
                    </a:lnTo>
                    <a:lnTo>
                      <a:pt x="3249" y="773"/>
                    </a:lnTo>
                    <a:lnTo>
                      <a:pt x="3284" y="637"/>
                    </a:lnTo>
                    <a:lnTo>
                      <a:pt x="3319" y="504"/>
                    </a:lnTo>
                    <a:lnTo>
                      <a:pt x="3352" y="376"/>
                    </a:lnTo>
                    <a:lnTo>
                      <a:pt x="3387" y="261"/>
                    </a:lnTo>
                  </a:path>
                </a:pathLst>
              </a:cu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hangingPunct="0"/>
                <a:endParaRPr lang="ar-YE"/>
              </a:p>
            </p:txBody>
          </p:sp>
        </p:grpSp>
        <p:sp>
          <p:nvSpPr>
            <p:cNvPr id="57382" name="Rectangle 22"/>
            <p:cNvSpPr>
              <a:spLocks noChangeArrowheads="1"/>
            </p:cNvSpPr>
            <p:nvPr/>
          </p:nvSpPr>
          <p:spPr bwMode="auto">
            <a:xfrm>
              <a:off x="442" y="2035"/>
              <a:ext cx="116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2400" i="1">
                  <a:solidFill>
                    <a:schemeClr val="accent2"/>
                  </a:solidFill>
                </a:rPr>
                <a:t>frequency</a:t>
              </a:r>
            </a:p>
            <a:p>
              <a:pPr algn="l" rtl="0" eaLnBrk="0" hangingPunct="0"/>
              <a:r>
                <a:rPr lang="en-US" sz="2400" i="1">
                  <a:solidFill>
                    <a:schemeClr val="accent2"/>
                  </a:solidFill>
                </a:rPr>
                <a:t>or </a:t>
              </a:r>
            </a:p>
            <a:p>
              <a:pPr algn="l" rtl="0" eaLnBrk="0" hangingPunct="0"/>
              <a:r>
                <a:rPr lang="en-US" sz="2400" i="1">
                  <a:solidFill>
                    <a:schemeClr val="accent2"/>
                  </a:solidFill>
                </a:rPr>
                <a:t>wavelength</a:t>
              </a:r>
            </a:p>
          </p:txBody>
        </p:sp>
        <p:sp>
          <p:nvSpPr>
            <p:cNvPr id="57383" name="Line 23"/>
            <p:cNvSpPr>
              <a:spLocks noChangeShapeType="1"/>
            </p:cNvSpPr>
            <p:nvPr/>
          </p:nvSpPr>
          <p:spPr bwMode="auto">
            <a:xfrm flipV="1">
              <a:off x="2886" y="2130"/>
              <a:ext cx="848" cy="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</p:grpSp>
      <p:sp>
        <p:nvSpPr>
          <p:cNvPr id="57354" name="Line 40"/>
          <p:cNvSpPr>
            <a:spLocks noChangeShapeType="1"/>
          </p:cNvSpPr>
          <p:nvPr/>
        </p:nvSpPr>
        <p:spPr bwMode="auto">
          <a:xfrm flipV="1">
            <a:off x="5835650" y="1371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57355" name="Rectangle 41"/>
          <p:cNvSpPr>
            <a:spLocks noChangeArrowheads="1"/>
          </p:cNvSpPr>
          <p:nvPr/>
        </p:nvSpPr>
        <p:spPr bwMode="auto">
          <a:xfrm>
            <a:off x="6096000" y="914400"/>
            <a:ext cx="170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 amplitude</a:t>
            </a:r>
          </a:p>
        </p:txBody>
      </p:sp>
      <p:sp>
        <p:nvSpPr>
          <p:cNvPr id="57356" name="Line 42"/>
          <p:cNvSpPr>
            <a:spLocks noChangeShapeType="1"/>
          </p:cNvSpPr>
          <p:nvPr/>
        </p:nvSpPr>
        <p:spPr bwMode="auto">
          <a:xfrm flipV="1">
            <a:off x="5867400" y="1371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57200" y="4572000"/>
            <a:ext cx="8382000" cy="1752600"/>
            <a:chOff x="288" y="2880"/>
            <a:chExt cx="5280" cy="1104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624" y="2880"/>
              <a:ext cx="4787" cy="1046"/>
              <a:chOff x="528" y="3049"/>
              <a:chExt cx="4787" cy="1046"/>
            </a:xfrm>
          </p:grpSpPr>
          <p:sp>
            <p:nvSpPr>
              <p:cNvPr id="57373" name="Line 10"/>
              <p:cNvSpPr>
                <a:spLocks noChangeShapeType="1"/>
              </p:cNvSpPr>
              <p:nvPr/>
            </p:nvSpPr>
            <p:spPr bwMode="auto">
              <a:xfrm>
                <a:off x="2999" y="3559"/>
                <a:ext cx="2316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57374" name="Rectangle 11"/>
              <p:cNvSpPr>
                <a:spLocks noChangeArrowheads="1"/>
              </p:cNvSpPr>
              <p:nvPr/>
            </p:nvSpPr>
            <p:spPr bwMode="auto">
              <a:xfrm>
                <a:off x="3382" y="3049"/>
                <a:ext cx="1333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rtl="0" eaLnBrk="0" hangingPunct="0"/>
                <a:r>
                  <a:rPr lang="en-US" sz="5000" i="1">
                    <a:solidFill>
                      <a:srgbClr val="000000"/>
                    </a:solidFill>
                  </a:rPr>
                  <a:t>velocity</a:t>
                </a:r>
                <a:endParaRPr lang="en-US" sz="2400"/>
              </a:p>
            </p:txBody>
          </p:sp>
          <p:sp>
            <p:nvSpPr>
              <p:cNvPr id="57375" name="Rectangle 12"/>
              <p:cNvSpPr>
                <a:spLocks noChangeArrowheads="1"/>
              </p:cNvSpPr>
              <p:nvPr/>
            </p:nvSpPr>
            <p:spPr bwMode="auto">
              <a:xfrm>
                <a:off x="528" y="3302"/>
                <a:ext cx="175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rtl="0" eaLnBrk="0" hangingPunct="0"/>
                <a:r>
                  <a:rPr lang="en-US" sz="5000" i="1">
                    <a:solidFill>
                      <a:srgbClr val="000000"/>
                    </a:solidFill>
                  </a:rPr>
                  <a:t>frequency</a:t>
                </a:r>
                <a:endParaRPr lang="en-US" sz="2400"/>
              </a:p>
            </p:txBody>
          </p:sp>
          <p:sp>
            <p:nvSpPr>
              <p:cNvPr id="57376" name="Rectangle 13"/>
              <p:cNvSpPr>
                <a:spLocks noChangeArrowheads="1"/>
              </p:cNvSpPr>
              <p:nvPr/>
            </p:nvSpPr>
            <p:spPr bwMode="auto">
              <a:xfrm>
                <a:off x="3038" y="3615"/>
                <a:ext cx="202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rtl="0" eaLnBrk="0" hangingPunct="0"/>
                <a:r>
                  <a:rPr lang="en-US" sz="5000" i="1">
                    <a:solidFill>
                      <a:srgbClr val="000000"/>
                    </a:solidFill>
                  </a:rPr>
                  <a:t>wavelength</a:t>
                </a:r>
                <a:endParaRPr lang="en-US" sz="2400"/>
              </a:p>
            </p:txBody>
          </p:sp>
          <p:sp>
            <p:nvSpPr>
              <p:cNvPr id="57377" name="Rectangle 14"/>
              <p:cNvSpPr>
                <a:spLocks noChangeArrowheads="1"/>
              </p:cNvSpPr>
              <p:nvPr/>
            </p:nvSpPr>
            <p:spPr bwMode="auto">
              <a:xfrm>
                <a:off x="2594" y="3256"/>
                <a:ext cx="22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rtl="0" eaLnBrk="0" hangingPunct="0"/>
                <a:r>
                  <a:rPr lang="en-US" sz="50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 sz="2400"/>
              </a:p>
            </p:txBody>
          </p:sp>
        </p:grpSp>
        <p:sp>
          <p:nvSpPr>
            <p:cNvPr id="57359" name="Rectangle 25"/>
            <p:cNvSpPr>
              <a:spLocks noChangeArrowheads="1"/>
            </p:cNvSpPr>
            <p:nvPr/>
          </p:nvSpPr>
          <p:spPr bwMode="auto">
            <a:xfrm>
              <a:off x="288" y="2880"/>
              <a:ext cx="5280" cy="110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ar-YE"/>
            </a:p>
          </p:txBody>
        </p:sp>
        <p:sp>
          <p:nvSpPr>
            <p:cNvPr id="57360" name="Rectangle 27"/>
            <p:cNvSpPr>
              <a:spLocks noChangeArrowheads="1"/>
            </p:cNvSpPr>
            <p:nvPr/>
          </p:nvSpPr>
          <p:spPr bwMode="auto">
            <a:xfrm>
              <a:off x="1412" y="2928"/>
              <a:ext cx="1008" cy="100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eaLnBrk="0" hangingPunct="0"/>
              <a:endParaRPr lang="ar-YE"/>
            </a:p>
          </p:txBody>
        </p:sp>
        <p:sp>
          <p:nvSpPr>
            <p:cNvPr id="57361" name="Line 28"/>
            <p:cNvSpPr>
              <a:spLocks noChangeShapeType="1"/>
            </p:cNvSpPr>
            <p:nvPr/>
          </p:nvSpPr>
          <p:spPr bwMode="auto">
            <a:xfrm>
              <a:off x="2075" y="3448"/>
              <a:ext cx="274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7362" name="Rectangle 29"/>
            <p:cNvSpPr>
              <a:spLocks noChangeArrowheads="1"/>
            </p:cNvSpPr>
            <p:nvPr/>
          </p:nvSpPr>
          <p:spPr bwMode="auto">
            <a:xfrm>
              <a:off x="2123" y="2952"/>
              <a:ext cx="17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eaLnBrk="0" hangingPunct="0"/>
              <a:r>
                <a:rPr lang="en-US" sz="4900" i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57363" name="Rectangle 30"/>
            <p:cNvSpPr>
              <a:spLocks noChangeArrowheads="1"/>
            </p:cNvSpPr>
            <p:nvPr/>
          </p:nvSpPr>
          <p:spPr bwMode="auto">
            <a:xfrm>
              <a:off x="1416" y="3154"/>
              <a:ext cx="20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eaLnBrk="0" hangingPunct="0"/>
              <a:r>
                <a:rPr lang="en-US" sz="4900" i="1">
                  <a:solidFill>
                    <a:srgbClr val="000000"/>
                  </a:solidFill>
                  <a:latin typeface="Symbol" pitchFamily="18" charset="2"/>
                </a:rPr>
                <a:t>n</a:t>
              </a:r>
              <a:endParaRPr lang="en-US" sz="2400">
                <a:latin typeface="Symbol" pitchFamily="18" charset="2"/>
              </a:endParaRPr>
            </a:p>
          </p:txBody>
        </p:sp>
        <p:sp>
          <p:nvSpPr>
            <p:cNvPr id="57364" name="Rectangle 31"/>
            <p:cNvSpPr>
              <a:spLocks noChangeArrowheads="1"/>
            </p:cNvSpPr>
            <p:nvPr/>
          </p:nvSpPr>
          <p:spPr bwMode="auto">
            <a:xfrm>
              <a:off x="2093" y="3459"/>
              <a:ext cx="215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eaLnBrk="0" hangingPunct="0"/>
              <a:r>
                <a:rPr lang="en-US" sz="4900" i="1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sz="2400"/>
            </a:p>
          </p:txBody>
        </p:sp>
        <p:sp>
          <p:nvSpPr>
            <p:cNvPr id="57365" name="Rectangle 32"/>
            <p:cNvSpPr>
              <a:spLocks noChangeArrowheads="1"/>
            </p:cNvSpPr>
            <p:nvPr/>
          </p:nvSpPr>
          <p:spPr bwMode="auto">
            <a:xfrm>
              <a:off x="1764" y="3199"/>
              <a:ext cx="22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eaLnBrk="0" hangingPunct="0"/>
              <a:r>
                <a:rPr lang="en-US" sz="4900">
                  <a:solidFill>
                    <a:srgbClr val="000000"/>
                  </a:solidFill>
                </a:rPr>
                <a:t>=</a:t>
              </a:r>
              <a:endParaRPr lang="en-US" sz="2400"/>
            </a:p>
          </p:txBody>
        </p:sp>
        <p:sp>
          <p:nvSpPr>
            <p:cNvPr id="57366" name="Text Box 33"/>
            <p:cNvSpPr txBox="1">
              <a:spLocks noChangeArrowheads="1"/>
            </p:cNvSpPr>
            <p:nvPr/>
          </p:nvSpPr>
          <p:spPr bwMode="auto">
            <a:xfrm>
              <a:off x="290" y="3167"/>
              <a:ext cx="107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2400">
                  <a:solidFill>
                    <a:schemeClr val="accent2"/>
                  </a:solidFill>
                </a:rPr>
                <a:t>Frequency </a:t>
              </a:r>
            </a:p>
            <a:p>
              <a:pPr algn="ctr" rtl="0" eaLnBrk="0" hangingPunct="0"/>
              <a:r>
                <a:rPr lang="en-US" sz="2400">
                  <a:solidFill>
                    <a:schemeClr val="accent2"/>
                  </a:solidFill>
                </a:rPr>
                <a:t>(Hertz)</a:t>
              </a:r>
            </a:p>
          </p:txBody>
        </p:sp>
        <p:sp>
          <p:nvSpPr>
            <p:cNvPr id="57367" name="Text Box 34"/>
            <p:cNvSpPr txBox="1">
              <a:spLocks noChangeArrowheads="1"/>
            </p:cNvSpPr>
            <p:nvPr/>
          </p:nvSpPr>
          <p:spPr bwMode="auto">
            <a:xfrm>
              <a:off x="2468" y="2975"/>
              <a:ext cx="30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2400">
                  <a:solidFill>
                    <a:schemeClr val="accent2"/>
                  </a:solidFill>
                </a:rPr>
                <a:t>Velocity (300,000,000 meters/sec)</a:t>
              </a:r>
            </a:p>
          </p:txBody>
        </p:sp>
        <p:sp>
          <p:nvSpPr>
            <p:cNvPr id="57368" name="Text Box 35"/>
            <p:cNvSpPr txBox="1">
              <a:spLocks noChangeArrowheads="1"/>
            </p:cNvSpPr>
            <p:nvPr/>
          </p:nvSpPr>
          <p:spPr bwMode="auto">
            <a:xfrm>
              <a:off x="2784" y="3648"/>
              <a:ext cx="18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2400">
                  <a:solidFill>
                    <a:schemeClr val="accent2"/>
                  </a:solidFill>
                </a:rPr>
                <a:t>Wavelength (meters)</a:t>
              </a:r>
            </a:p>
          </p:txBody>
        </p:sp>
        <p:sp>
          <p:nvSpPr>
            <p:cNvPr id="57369" name="Line 36"/>
            <p:cNvSpPr>
              <a:spLocks noChangeShapeType="1"/>
            </p:cNvSpPr>
            <p:nvPr/>
          </p:nvSpPr>
          <p:spPr bwMode="auto">
            <a:xfrm>
              <a:off x="1205" y="345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7370" name="Line 37"/>
            <p:cNvSpPr>
              <a:spLocks noChangeShapeType="1"/>
            </p:cNvSpPr>
            <p:nvPr/>
          </p:nvSpPr>
          <p:spPr bwMode="auto">
            <a:xfrm flipH="1">
              <a:off x="2429" y="328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7371" name="Line 38"/>
            <p:cNvSpPr>
              <a:spLocks noChangeShapeType="1"/>
            </p:cNvSpPr>
            <p:nvPr/>
          </p:nvSpPr>
          <p:spPr bwMode="auto">
            <a:xfrm flipH="1">
              <a:off x="2453" y="379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7372" name="Text Box 43"/>
            <p:cNvSpPr txBox="1">
              <a:spLocks noChangeArrowheads="1"/>
            </p:cNvSpPr>
            <p:nvPr/>
          </p:nvSpPr>
          <p:spPr bwMode="auto">
            <a:xfrm>
              <a:off x="2822" y="3193"/>
              <a:ext cx="1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2400"/>
                <a:t>Propagation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04800" y="303213"/>
            <a:ext cx="84582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en-US" sz="2800">
                <a:solidFill>
                  <a:srgbClr val="FF0000"/>
                </a:solidFill>
              </a:rPr>
              <a:t>Wave Parameters</a:t>
            </a:r>
            <a:endParaRPr lang="en-US" sz="2800"/>
          </a:p>
          <a:p>
            <a:pPr algn="l" rtl="0" eaLnBrk="0" hangingPunct="0"/>
            <a:endParaRPr lang="en-US" sz="1400"/>
          </a:p>
          <a:p>
            <a:pPr algn="l" rtl="0" eaLnBrk="0" hangingPunct="0"/>
            <a:r>
              <a:rPr lang="en-US" sz="2400"/>
              <a:t>	</a:t>
            </a:r>
            <a:r>
              <a:rPr lang="en-US" sz="2400">
                <a:solidFill>
                  <a:srgbClr val="FF0000"/>
                </a:solidFill>
              </a:rPr>
              <a:t>The amplitude</a:t>
            </a:r>
            <a:r>
              <a:rPr lang="en-US" sz="2400"/>
              <a:t> A of the sinusoidal wave is shown as the length of the electric vector at a maximum in the wave. </a:t>
            </a:r>
          </a:p>
          <a:p>
            <a:pPr algn="l" rtl="0" eaLnBrk="0" hangingPunct="0"/>
            <a:endParaRPr lang="en-US" sz="2400"/>
          </a:p>
          <a:p>
            <a:pPr algn="l" rtl="0" eaLnBrk="0" hangingPunct="0"/>
            <a:r>
              <a:rPr lang="en-US" sz="2400"/>
              <a:t>	The time in seconds required for the passage of successive maxima or minima through a fixed point in space is called the </a:t>
            </a:r>
            <a:r>
              <a:rPr lang="en-US" sz="2400">
                <a:solidFill>
                  <a:srgbClr val="FF0000"/>
                </a:solidFill>
              </a:rPr>
              <a:t>period, p, of the radiation</a:t>
            </a:r>
            <a:r>
              <a:rPr lang="en-US" sz="2400"/>
              <a:t>. </a:t>
            </a:r>
          </a:p>
          <a:p>
            <a:pPr algn="l" rtl="0" eaLnBrk="0" hangingPunct="0"/>
            <a:endParaRPr lang="en-US" sz="2400"/>
          </a:p>
          <a:p>
            <a:pPr algn="l" rtl="0" eaLnBrk="0" hangingPunct="0"/>
            <a:r>
              <a:rPr lang="en-US" sz="2400"/>
              <a:t>	The </a:t>
            </a:r>
            <a:r>
              <a:rPr lang="en-US" sz="2400">
                <a:solidFill>
                  <a:srgbClr val="FF0000"/>
                </a:solidFill>
              </a:rPr>
              <a:t>frequency</a:t>
            </a:r>
            <a:r>
              <a:rPr lang="en-US" sz="2400"/>
              <a:t>, </a:t>
            </a:r>
            <a:r>
              <a:rPr lang="en-US" sz="2400" i="1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2400"/>
              <a:t>, is the number of oscillations of the field that occur per second and is equal to l/p. </a:t>
            </a:r>
          </a:p>
          <a:p>
            <a:pPr algn="l" rtl="0" eaLnBrk="0" hangingPunct="0"/>
            <a:endParaRPr lang="en-US" sz="2400"/>
          </a:p>
          <a:p>
            <a:pPr algn="l" rtl="0" eaLnBrk="0" hangingPunct="0"/>
            <a:r>
              <a:rPr lang="en-US" sz="2400"/>
              <a:t>	Another parameter of interest is the </a:t>
            </a:r>
            <a:r>
              <a:rPr lang="en-US" sz="2400">
                <a:solidFill>
                  <a:srgbClr val="FF0000"/>
                </a:solidFill>
              </a:rPr>
              <a:t>wavelength</a:t>
            </a:r>
            <a:r>
              <a:rPr lang="en-US" sz="2400"/>
              <a:t>,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400"/>
              <a:t>, which is the linear distance between any two equivalent points on successive waves (e.g., successive maxima or minima).</a:t>
            </a:r>
          </a:p>
          <a:p>
            <a:pPr algn="l" rtl="0" eaLnBrk="0" hangingPunct="0"/>
            <a:r>
              <a:rPr lang="en-US" sz="2400"/>
              <a:t>angstrom: 	10 </a:t>
            </a:r>
            <a:r>
              <a:rPr lang="en-US" sz="2400" baseline="30000"/>
              <a:t>-10 </a:t>
            </a:r>
            <a:r>
              <a:rPr lang="en-US" sz="2400"/>
              <a:t> m   </a:t>
            </a:r>
            <a:r>
              <a:rPr lang="en-US" sz="2400">
                <a:solidFill>
                  <a:srgbClr val="FF0000"/>
                </a:solidFill>
              </a:rPr>
              <a:t>nanometer:	10 </a:t>
            </a:r>
            <a:r>
              <a:rPr lang="en-US" sz="2400" baseline="30000">
                <a:solidFill>
                  <a:srgbClr val="FF0000"/>
                </a:solidFill>
              </a:rPr>
              <a:t>-9 </a:t>
            </a:r>
            <a:r>
              <a:rPr lang="en-US" sz="2400">
                <a:solidFill>
                  <a:srgbClr val="FF0000"/>
                </a:solidFill>
              </a:rPr>
              <a:t> m </a:t>
            </a:r>
          </a:p>
          <a:p>
            <a:pPr algn="l" rtl="0" eaLnBrk="0" hangingPunct="0"/>
            <a:r>
              <a:rPr lang="en-US" sz="2400">
                <a:solidFill>
                  <a:srgbClr val="FF0000"/>
                </a:solidFill>
              </a:rPr>
              <a:t>micrometer:	10 </a:t>
            </a:r>
            <a:r>
              <a:rPr lang="en-US" sz="2400" baseline="30000">
                <a:solidFill>
                  <a:srgbClr val="FF0000"/>
                </a:solidFill>
              </a:rPr>
              <a:t>-6 </a:t>
            </a:r>
            <a:r>
              <a:rPr lang="en-US" sz="2400">
                <a:solidFill>
                  <a:srgbClr val="FF0000"/>
                </a:solidFill>
              </a:rPr>
              <a:t> m     millimeter:	10 </a:t>
            </a:r>
            <a:r>
              <a:rPr lang="en-US" sz="2400" baseline="30000">
                <a:solidFill>
                  <a:srgbClr val="FF0000"/>
                </a:solidFill>
              </a:rPr>
              <a:t>-3 </a:t>
            </a:r>
            <a:r>
              <a:rPr lang="en-US" sz="2400">
                <a:solidFill>
                  <a:srgbClr val="FF0000"/>
                </a:solidFill>
              </a:rPr>
              <a:t> m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Equation of wave motion</a:t>
            </a:r>
          </a:p>
        </p:txBody>
      </p:sp>
      <p:sp>
        <p:nvSpPr>
          <p:cNvPr id="6041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Y =a sin(wt-</a:t>
            </a:r>
            <a:r>
              <a:rPr lang="en-US" dirty="0" err="1" smtClean="0"/>
              <a:t>kx</a:t>
            </a:r>
            <a:r>
              <a:rPr lang="en-US" dirty="0" smtClean="0"/>
              <a:t>+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</a:p>
          <a:p>
            <a:pPr algn="l" rtl="0" eaLnBrk="1" hangingPunct="1"/>
            <a:r>
              <a:rPr lang="en-US" dirty="0" smtClean="0"/>
              <a:t>Displacement due to wave at any distance x and time t</a:t>
            </a:r>
          </a:p>
          <a:p>
            <a:pPr algn="l" rtl="0" eaLnBrk="1" hangingPunct="1"/>
            <a:r>
              <a:rPr lang="en-US" dirty="0" smtClean="0"/>
              <a:t>a maximum displacement </a:t>
            </a:r>
          </a:p>
          <a:p>
            <a:pPr algn="l" rtl="0" eaLnBrk="1" hangingPunct="1"/>
            <a:r>
              <a:rPr lang="en-US" dirty="0" smtClean="0"/>
              <a:t>W=2pi*f  (angular velocity)</a:t>
            </a:r>
          </a:p>
          <a:p>
            <a:pPr algn="l" rtl="0" eaLnBrk="1" hangingPunct="1"/>
            <a:r>
              <a:rPr lang="en-US" dirty="0" smtClean="0"/>
              <a:t>k =2 pi /wavelength  (propagation constant)</a:t>
            </a:r>
          </a:p>
          <a:p>
            <a:pPr algn="l" rtl="0" eaLnBrk="1" hangingPunct="1"/>
            <a:r>
              <a:rPr lang="el-GR" dirty="0" smtClean="0"/>
              <a:t>Θ</a:t>
            </a:r>
            <a:r>
              <a:rPr lang="en-US" dirty="0" smtClean="0"/>
              <a:t> phase angle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400" dirty="0" smtClean="0"/>
              <a:t>Light is particles</a:t>
            </a:r>
          </a:p>
          <a:p>
            <a:pPr algn="l" rtl="0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8389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randcent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000125"/>
            <a:ext cx="73914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600200" y="288925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/>
              <a:t>Light travels in a straight line</a:t>
            </a:r>
          </a:p>
        </p:txBody>
      </p:sp>
    </p:spTree>
    <p:extLst>
      <p:ext uri="{BB962C8B-B14F-4D97-AF65-F5344CB8AC3E}">
        <p14:creationId xmlns:p14="http://schemas.microsoft.com/office/powerpoint/2010/main" val="32581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rism_Refra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57313"/>
            <a:ext cx="5486400" cy="41148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4275" name="Picture 3" descr="ap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" y="8143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newt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" y="2262188"/>
            <a:ext cx="1841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76275" y="492918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Newton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14600" y="609600"/>
            <a:ext cx="6000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800"/>
              <a:t>Light is consists of small particles</a:t>
            </a:r>
          </a:p>
        </p:txBody>
      </p:sp>
    </p:spTree>
    <p:extLst>
      <p:ext uri="{BB962C8B-B14F-4D97-AF65-F5344CB8AC3E}">
        <p14:creationId xmlns:p14="http://schemas.microsoft.com/office/powerpoint/2010/main" val="5399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عنوان 1"/>
          <p:cNvSpPr>
            <a:spLocks noGrp="1"/>
          </p:cNvSpPr>
          <p:nvPr>
            <p:ph type="title"/>
          </p:nvPr>
        </p:nvSpPr>
        <p:spPr>
          <a:xfrm>
            <a:off x="701675" y="32543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Electromagnetic Energy</a:t>
            </a:r>
          </a:p>
        </p:txBody>
      </p:sp>
      <p:sp>
        <p:nvSpPr>
          <p:cNvPr id="62467" name="عنصر نائب للمحتوى 2"/>
          <p:cNvSpPr>
            <a:spLocks noGrp="1"/>
          </p:cNvSpPr>
          <p:nvPr>
            <p:ph idx="1"/>
          </p:nvPr>
        </p:nvSpPr>
        <p:spPr>
          <a:xfrm>
            <a:off x="701675" y="1712913"/>
            <a:ext cx="7772400" cy="4114800"/>
          </a:xfrm>
        </p:spPr>
        <p:txBody>
          <a:bodyPr>
            <a:normAutofit fontScale="92500"/>
          </a:bodyPr>
          <a:lstStyle/>
          <a:p>
            <a:pPr algn="l" rtl="0" eaLnBrk="1" hangingPunct="1"/>
            <a:r>
              <a:rPr lang="en-US" dirty="0" smtClean="0"/>
              <a:t>Light is composed of particles ”Photons”</a:t>
            </a:r>
          </a:p>
          <a:p>
            <a:pPr algn="l" rtl="0" eaLnBrk="1" hangingPunct="1"/>
            <a:r>
              <a:rPr lang="en-US" dirty="0" smtClean="0"/>
              <a:t>E =</a:t>
            </a:r>
            <a:r>
              <a:rPr lang="en-US" dirty="0" err="1" smtClean="0"/>
              <a:t>hf</a:t>
            </a:r>
            <a:r>
              <a:rPr lang="en-US" dirty="0" smtClean="0"/>
              <a:t> =</a:t>
            </a:r>
            <a:r>
              <a:rPr lang="en-US" dirty="0" err="1" smtClean="0"/>
              <a:t>hc</a:t>
            </a:r>
            <a:r>
              <a:rPr lang="en-US" dirty="0" smtClean="0"/>
              <a:t>/</a:t>
            </a:r>
            <a:r>
              <a:rPr lang="el-GR" dirty="0" smtClean="0"/>
              <a:t>λ</a:t>
            </a:r>
            <a:r>
              <a:rPr lang="en-US" dirty="0" smtClean="0"/>
              <a:t>    h= 6.626x10^-34 </a:t>
            </a:r>
            <a:r>
              <a:rPr lang="en-US" dirty="0" err="1" smtClean="0"/>
              <a:t>j.s</a:t>
            </a:r>
            <a:r>
              <a:rPr lang="en-US" dirty="0" smtClean="0"/>
              <a:t> (Plank constant)</a:t>
            </a:r>
          </a:p>
          <a:p>
            <a:pPr algn="l" rtl="0" eaLnBrk="1" hangingPunct="1"/>
            <a:r>
              <a:rPr lang="en-US" dirty="0" smtClean="0"/>
              <a:t>Photon energy unit is (</a:t>
            </a:r>
            <a:r>
              <a:rPr lang="en-US" dirty="0" err="1" smtClean="0"/>
              <a:t>e.v</a:t>
            </a:r>
            <a:r>
              <a:rPr lang="en-US" dirty="0" smtClean="0"/>
              <a:t>)</a:t>
            </a:r>
          </a:p>
          <a:p>
            <a:pPr algn="l" rtl="0" eaLnBrk="1" hangingPunct="1"/>
            <a:r>
              <a:rPr lang="en-US" dirty="0" smtClean="0"/>
              <a:t>Energy gained by one electron when </a:t>
            </a:r>
            <a:r>
              <a:rPr lang="en-US" dirty="0" err="1" smtClean="0"/>
              <a:t>accelearted</a:t>
            </a:r>
            <a:r>
              <a:rPr lang="en-US" dirty="0" smtClean="0"/>
              <a:t> by potential difference of one volt </a:t>
            </a:r>
          </a:p>
          <a:p>
            <a:pPr algn="l" rtl="0" eaLnBrk="1" hangingPunct="1"/>
            <a:r>
              <a:rPr lang="en-US" dirty="0" err="1" smtClean="0"/>
              <a:t>e.v</a:t>
            </a:r>
            <a:r>
              <a:rPr lang="en-US" dirty="0" smtClean="0"/>
              <a:t>=1.6x10^-19  coulomb x  1 volt= =1.6x10^-19  Joule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h4_4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48133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3124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536700" y="457200"/>
            <a:ext cx="606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/>
              <a:t>Light is Electromagnetic Wave</a:t>
            </a:r>
          </a:p>
        </p:txBody>
      </p:sp>
      <p:pic>
        <p:nvPicPr>
          <p:cNvPr id="56325" name="Picture 5" descr="maxwel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429000"/>
            <a:ext cx="18145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508125" y="5783263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Maxwell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543800" y="533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(1864)</a:t>
            </a:r>
          </a:p>
        </p:txBody>
      </p:sp>
    </p:spTree>
    <p:extLst>
      <p:ext uri="{BB962C8B-B14F-4D97-AF65-F5344CB8AC3E}">
        <p14:creationId xmlns:p14="http://schemas.microsoft.com/office/powerpoint/2010/main" val="13177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Matter</a:t>
            </a:r>
          </a:p>
        </p:txBody>
      </p:sp>
      <p:sp>
        <p:nvSpPr>
          <p:cNvPr id="6349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Component  &gt;&gt; atom  like Iron {FE}</a:t>
            </a:r>
          </a:p>
          <a:p>
            <a:pPr algn="l" rtl="0" eaLnBrk="1" hangingPunct="1"/>
            <a:r>
              <a:rPr lang="en-US" dirty="0" smtClean="0"/>
              <a:t>Compound &gt;&gt; Molecular  like Sugar {CHO} {more than one atom}</a:t>
            </a:r>
          </a:p>
          <a:p>
            <a:pPr algn="l" rtl="0" eaLnBrk="1" hangingPunct="1"/>
            <a:r>
              <a:rPr lang="en-US" dirty="0" smtClean="0"/>
              <a:t>  </a:t>
            </a:r>
          </a:p>
          <a:p>
            <a:pPr algn="l" rtl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>
          <a:xfrm>
            <a:off x="665163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Spectroscopy</a:t>
            </a:r>
          </a:p>
        </p:txBody>
      </p:sp>
      <p:sp>
        <p:nvSpPr>
          <p:cNvPr id="47107" name="عنصر نائب للمحتوى 2"/>
          <p:cNvSpPr>
            <a:spLocks noGrp="1"/>
          </p:cNvSpPr>
          <p:nvPr>
            <p:ph idx="1"/>
          </p:nvPr>
        </p:nvSpPr>
        <p:spPr>
          <a:xfrm>
            <a:off x="373063" y="1457325"/>
            <a:ext cx="4251325" cy="5140027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dirty="0" smtClean="0"/>
              <a:t>Spectroscopy is the science which study the </a:t>
            </a:r>
            <a:r>
              <a:rPr lang="en-US" u="sng" dirty="0" smtClean="0"/>
              <a:t>interaction of </a:t>
            </a:r>
            <a:r>
              <a:rPr lang="en-US" u="sng" dirty="0" smtClean="0">
                <a:solidFill>
                  <a:srgbClr val="FF0000"/>
                </a:solidFill>
              </a:rPr>
              <a:t>radiation</a:t>
            </a:r>
            <a:r>
              <a:rPr lang="en-US" u="sng" dirty="0" smtClean="0"/>
              <a:t> with </a:t>
            </a:r>
            <a:r>
              <a:rPr lang="en-US" u="sng" dirty="0" smtClean="0">
                <a:solidFill>
                  <a:srgbClr val="FF0000"/>
                </a:solidFill>
              </a:rPr>
              <a:t>matter</a:t>
            </a:r>
            <a:r>
              <a:rPr lang="en-US" dirty="0" smtClean="0"/>
              <a:t>.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endParaRPr lang="en-US" dirty="0"/>
          </a:p>
          <a:p>
            <a:pPr algn="l" rtl="0" eaLnBrk="1" hangingPunct="1"/>
            <a:endParaRPr lang="en-US" dirty="0" smtClean="0"/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5738" y="1712913"/>
            <a:ext cx="3509962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وان 1"/>
          <p:cNvSpPr>
            <a:spLocks noGrp="1"/>
          </p:cNvSpPr>
          <p:nvPr>
            <p:ph type="title"/>
          </p:nvPr>
        </p:nvSpPr>
        <p:spPr>
          <a:xfrm>
            <a:off x="592138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Atom </a:t>
            </a:r>
          </a:p>
        </p:txBody>
      </p:sp>
      <p:pic>
        <p:nvPicPr>
          <p:cNvPr id="64515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50" y="727075"/>
            <a:ext cx="4024313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مربع نص 5"/>
          <p:cNvSpPr txBox="1">
            <a:spLocks noChangeArrowheads="1"/>
          </p:cNvSpPr>
          <p:nvPr/>
        </p:nvSpPr>
        <p:spPr bwMode="auto">
          <a:xfrm>
            <a:off x="6616700" y="508000"/>
            <a:ext cx="226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Neutron</a:t>
            </a:r>
          </a:p>
        </p:txBody>
      </p:sp>
      <p:sp>
        <p:nvSpPr>
          <p:cNvPr id="64517" name="مربع نص 6"/>
          <p:cNvSpPr txBox="1">
            <a:spLocks noChangeArrowheads="1"/>
          </p:cNvSpPr>
          <p:nvPr/>
        </p:nvSpPr>
        <p:spPr bwMode="auto">
          <a:xfrm>
            <a:off x="957263" y="1530350"/>
            <a:ext cx="226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Proton</a:t>
            </a:r>
          </a:p>
        </p:txBody>
      </p:sp>
      <p:sp>
        <p:nvSpPr>
          <p:cNvPr id="64518" name="مربع نص 7"/>
          <p:cNvSpPr txBox="1">
            <a:spLocks noChangeArrowheads="1"/>
          </p:cNvSpPr>
          <p:nvPr/>
        </p:nvSpPr>
        <p:spPr bwMode="auto">
          <a:xfrm>
            <a:off x="7566025" y="1639888"/>
            <a:ext cx="1350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Electron</a:t>
            </a:r>
          </a:p>
        </p:txBody>
      </p:sp>
      <p:cxnSp>
        <p:nvCxnSpPr>
          <p:cNvPr id="64519" name="رابط كسهم مستقيم 9"/>
          <p:cNvCxnSpPr>
            <a:cxnSpLocks noChangeShapeType="1"/>
          </p:cNvCxnSpPr>
          <p:nvPr/>
        </p:nvCxnSpPr>
        <p:spPr bwMode="auto">
          <a:xfrm rot="10800000" flipV="1">
            <a:off x="6908800" y="1785938"/>
            <a:ext cx="657225" cy="438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4520" name="رابط كسهم مستقيم 11"/>
          <p:cNvCxnSpPr>
            <a:cxnSpLocks noChangeShapeType="1"/>
          </p:cNvCxnSpPr>
          <p:nvPr/>
        </p:nvCxnSpPr>
        <p:spPr bwMode="auto">
          <a:xfrm rot="10800000" flipV="1">
            <a:off x="5959475" y="836613"/>
            <a:ext cx="1058863" cy="1022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4521" name="رابط كسهم مستقيم 13"/>
          <p:cNvCxnSpPr>
            <a:cxnSpLocks noChangeShapeType="1"/>
          </p:cNvCxnSpPr>
          <p:nvPr/>
        </p:nvCxnSpPr>
        <p:spPr bwMode="auto">
          <a:xfrm>
            <a:off x="1687513" y="1822450"/>
            <a:ext cx="3322637" cy="255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4522" name="مربع نص 14"/>
          <p:cNvSpPr txBox="1">
            <a:spLocks noChangeArrowheads="1"/>
          </p:cNvSpPr>
          <p:nvPr/>
        </p:nvSpPr>
        <p:spPr bwMode="auto">
          <a:xfrm>
            <a:off x="1541463" y="4013200"/>
            <a:ext cx="7667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400"/>
              <a:t>X</a:t>
            </a:r>
          </a:p>
        </p:txBody>
      </p:sp>
      <p:sp>
        <p:nvSpPr>
          <p:cNvPr id="64523" name="مربع نص 15"/>
          <p:cNvSpPr txBox="1">
            <a:spLocks noChangeArrowheads="1"/>
          </p:cNvSpPr>
          <p:nvPr/>
        </p:nvSpPr>
        <p:spPr bwMode="auto">
          <a:xfrm>
            <a:off x="2125663" y="3465513"/>
            <a:ext cx="42719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400"/>
              <a:t>A=# </a:t>
            </a:r>
            <a:r>
              <a:rPr lang="en-US" sz="2800"/>
              <a:t>protons + Neutrons</a:t>
            </a:r>
            <a:endParaRPr lang="en-US" sz="4400"/>
          </a:p>
        </p:txBody>
      </p:sp>
      <p:sp>
        <p:nvSpPr>
          <p:cNvPr id="64524" name="مربع نص 16"/>
          <p:cNvSpPr txBox="1">
            <a:spLocks noChangeArrowheads="1"/>
          </p:cNvSpPr>
          <p:nvPr/>
        </p:nvSpPr>
        <p:spPr bwMode="auto">
          <a:xfrm>
            <a:off x="2125663" y="4706938"/>
            <a:ext cx="4710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400"/>
              <a:t>Z  = # electrons</a:t>
            </a:r>
          </a:p>
        </p:txBody>
      </p:sp>
      <p:sp>
        <p:nvSpPr>
          <p:cNvPr id="64525" name="مربع نص 17"/>
          <p:cNvSpPr txBox="1">
            <a:spLocks noChangeArrowheads="1"/>
          </p:cNvSpPr>
          <p:nvPr/>
        </p:nvSpPr>
        <p:spPr bwMode="auto">
          <a:xfrm>
            <a:off x="1760538" y="5327650"/>
            <a:ext cx="35417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000">
                <a:solidFill>
                  <a:srgbClr val="FF0000"/>
                </a:solidFill>
              </a:rPr>
              <a:t>Atomic Number</a:t>
            </a:r>
          </a:p>
          <a:p>
            <a:pPr algn="l" rtl="0"/>
            <a:r>
              <a:rPr lang="en-US" sz="4000"/>
              <a:t>Periodic table</a:t>
            </a:r>
          </a:p>
        </p:txBody>
      </p:sp>
      <p:sp>
        <p:nvSpPr>
          <p:cNvPr id="64526" name="مربع نص 18"/>
          <p:cNvSpPr txBox="1">
            <a:spLocks noChangeArrowheads="1"/>
          </p:cNvSpPr>
          <p:nvPr/>
        </p:nvSpPr>
        <p:spPr bwMode="auto">
          <a:xfrm>
            <a:off x="519113" y="2881313"/>
            <a:ext cx="41624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400">
                <a:solidFill>
                  <a:srgbClr val="FF0000"/>
                </a:solidFill>
              </a:rPr>
              <a:t>Mass number</a:t>
            </a:r>
          </a:p>
        </p:txBody>
      </p:sp>
      <p:sp>
        <p:nvSpPr>
          <p:cNvPr id="64527" name="مربع نص 23"/>
          <p:cNvSpPr txBox="1">
            <a:spLocks noChangeArrowheads="1"/>
          </p:cNvSpPr>
          <p:nvPr/>
        </p:nvSpPr>
        <p:spPr bwMode="auto">
          <a:xfrm>
            <a:off x="7091363" y="3903663"/>
            <a:ext cx="182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Uranium</a:t>
            </a:r>
          </a:p>
        </p:txBody>
      </p:sp>
      <p:sp>
        <p:nvSpPr>
          <p:cNvPr id="64528" name="مربع نص 24"/>
          <p:cNvSpPr txBox="1">
            <a:spLocks noChangeArrowheads="1"/>
          </p:cNvSpPr>
          <p:nvPr/>
        </p:nvSpPr>
        <p:spPr bwMode="auto">
          <a:xfrm>
            <a:off x="7383463" y="4926013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U</a:t>
            </a:r>
          </a:p>
        </p:txBody>
      </p:sp>
      <p:sp>
        <p:nvSpPr>
          <p:cNvPr id="64529" name="مربع نص 25"/>
          <p:cNvSpPr txBox="1">
            <a:spLocks noChangeArrowheads="1"/>
          </p:cNvSpPr>
          <p:nvPr/>
        </p:nvSpPr>
        <p:spPr bwMode="auto">
          <a:xfrm>
            <a:off x="7054850" y="5400675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92</a:t>
            </a:r>
          </a:p>
        </p:txBody>
      </p:sp>
      <p:sp>
        <p:nvSpPr>
          <p:cNvPr id="64530" name="مربع نص 26"/>
          <p:cNvSpPr txBox="1">
            <a:spLocks noChangeArrowheads="1"/>
          </p:cNvSpPr>
          <p:nvPr/>
        </p:nvSpPr>
        <p:spPr bwMode="auto">
          <a:xfrm>
            <a:off x="7748588" y="4487863"/>
            <a:ext cx="116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238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عنوان 1"/>
          <p:cNvSpPr>
            <a:spLocks noGrp="1"/>
          </p:cNvSpPr>
          <p:nvPr>
            <p:ph type="title"/>
          </p:nvPr>
        </p:nvSpPr>
        <p:spPr>
          <a:xfrm>
            <a:off x="130175" y="398463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Isotopes the same Z and different A</a:t>
            </a:r>
          </a:p>
        </p:txBody>
      </p:sp>
      <p:sp>
        <p:nvSpPr>
          <p:cNvPr id="65539" name="مربع نص 3"/>
          <p:cNvSpPr txBox="1">
            <a:spLocks noChangeArrowheads="1"/>
          </p:cNvSpPr>
          <p:nvPr/>
        </p:nvSpPr>
        <p:spPr bwMode="auto">
          <a:xfrm>
            <a:off x="1577975" y="237013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H</a:t>
            </a:r>
          </a:p>
        </p:txBody>
      </p:sp>
      <p:sp>
        <p:nvSpPr>
          <p:cNvPr id="65540" name="مربع نص 4"/>
          <p:cNvSpPr txBox="1">
            <a:spLocks noChangeArrowheads="1"/>
          </p:cNvSpPr>
          <p:nvPr/>
        </p:nvSpPr>
        <p:spPr bwMode="auto">
          <a:xfrm>
            <a:off x="1249363" y="2844800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1</a:t>
            </a:r>
          </a:p>
        </p:txBody>
      </p:sp>
      <p:sp>
        <p:nvSpPr>
          <p:cNvPr id="65541" name="مربع نص 5"/>
          <p:cNvSpPr txBox="1">
            <a:spLocks noChangeArrowheads="1"/>
          </p:cNvSpPr>
          <p:nvPr/>
        </p:nvSpPr>
        <p:spPr bwMode="auto">
          <a:xfrm>
            <a:off x="1943100" y="1931988"/>
            <a:ext cx="116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1</a:t>
            </a:r>
          </a:p>
        </p:txBody>
      </p:sp>
      <p:sp>
        <p:nvSpPr>
          <p:cNvPr id="65542" name="مربع نص 6"/>
          <p:cNvSpPr txBox="1">
            <a:spLocks noChangeArrowheads="1"/>
          </p:cNvSpPr>
          <p:nvPr/>
        </p:nvSpPr>
        <p:spPr bwMode="auto">
          <a:xfrm>
            <a:off x="1760538" y="34290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H</a:t>
            </a:r>
          </a:p>
        </p:txBody>
      </p:sp>
      <p:sp>
        <p:nvSpPr>
          <p:cNvPr id="65543" name="مربع نص 7"/>
          <p:cNvSpPr txBox="1">
            <a:spLocks noChangeArrowheads="1"/>
          </p:cNvSpPr>
          <p:nvPr/>
        </p:nvSpPr>
        <p:spPr bwMode="auto">
          <a:xfrm>
            <a:off x="1431925" y="3903663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1</a:t>
            </a:r>
          </a:p>
        </p:txBody>
      </p:sp>
      <p:sp>
        <p:nvSpPr>
          <p:cNvPr id="65544" name="مربع نص 8"/>
          <p:cNvSpPr txBox="1">
            <a:spLocks noChangeArrowheads="1"/>
          </p:cNvSpPr>
          <p:nvPr/>
        </p:nvSpPr>
        <p:spPr bwMode="auto">
          <a:xfrm>
            <a:off x="2125663" y="2990850"/>
            <a:ext cx="116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2</a:t>
            </a:r>
          </a:p>
        </p:txBody>
      </p:sp>
      <p:sp>
        <p:nvSpPr>
          <p:cNvPr id="65545" name="مربع نص 9"/>
          <p:cNvSpPr txBox="1">
            <a:spLocks noChangeArrowheads="1"/>
          </p:cNvSpPr>
          <p:nvPr/>
        </p:nvSpPr>
        <p:spPr bwMode="auto">
          <a:xfrm>
            <a:off x="1797050" y="4633913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H</a:t>
            </a:r>
          </a:p>
        </p:txBody>
      </p:sp>
      <p:sp>
        <p:nvSpPr>
          <p:cNvPr id="65546" name="مربع نص 10"/>
          <p:cNvSpPr txBox="1">
            <a:spLocks noChangeArrowheads="1"/>
          </p:cNvSpPr>
          <p:nvPr/>
        </p:nvSpPr>
        <p:spPr bwMode="auto">
          <a:xfrm>
            <a:off x="1468438" y="5108575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1</a:t>
            </a:r>
          </a:p>
        </p:txBody>
      </p:sp>
      <p:sp>
        <p:nvSpPr>
          <p:cNvPr id="65547" name="مربع نص 11"/>
          <p:cNvSpPr txBox="1">
            <a:spLocks noChangeArrowheads="1"/>
          </p:cNvSpPr>
          <p:nvPr/>
        </p:nvSpPr>
        <p:spPr bwMode="auto">
          <a:xfrm>
            <a:off x="2162175" y="4195763"/>
            <a:ext cx="116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/>
              <a:t>3</a:t>
            </a:r>
          </a:p>
        </p:txBody>
      </p:sp>
      <p:sp>
        <p:nvSpPr>
          <p:cNvPr id="65548" name="مربع نص 12"/>
          <p:cNvSpPr txBox="1">
            <a:spLocks noChangeArrowheads="1"/>
          </p:cNvSpPr>
          <p:nvPr/>
        </p:nvSpPr>
        <p:spPr bwMode="auto">
          <a:xfrm>
            <a:off x="3586163" y="2078038"/>
            <a:ext cx="240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Hydrogen</a:t>
            </a:r>
          </a:p>
        </p:txBody>
      </p:sp>
      <p:sp>
        <p:nvSpPr>
          <p:cNvPr id="65549" name="مربع نص 13"/>
          <p:cNvSpPr txBox="1">
            <a:spLocks noChangeArrowheads="1"/>
          </p:cNvSpPr>
          <p:nvPr/>
        </p:nvSpPr>
        <p:spPr bwMode="auto">
          <a:xfrm>
            <a:off x="3805238" y="3282950"/>
            <a:ext cx="240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Deuterium</a:t>
            </a:r>
          </a:p>
        </p:txBody>
      </p:sp>
      <p:sp>
        <p:nvSpPr>
          <p:cNvPr id="65550" name="مربع نص 14"/>
          <p:cNvSpPr txBox="1">
            <a:spLocks noChangeArrowheads="1"/>
          </p:cNvSpPr>
          <p:nvPr/>
        </p:nvSpPr>
        <p:spPr bwMode="auto">
          <a:xfrm>
            <a:off x="3549650" y="4633913"/>
            <a:ext cx="240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Tritium</a:t>
            </a:r>
          </a:p>
        </p:txBody>
      </p:sp>
      <p:sp>
        <p:nvSpPr>
          <p:cNvPr id="65551" name="مربع نص 15"/>
          <p:cNvSpPr txBox="1">
            <a:spLocks noChangeArrowheads="1"/>
          </p:cNvSpPr>
          <p:nvPr/>
        </p:nvSpPr>
        <p:spPr bwMode="auto">
          <a:xfrm>
            <a:off x="6251575" y="211455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/>
              <a:t>One proton</a:t>
            </a:r>
          </a:p>
        </p:txBody>
      </p:sp>
      <p:sp>
        <p:nvSpPr>
          <p:cNvPr id="65552" name="مربع نص 16"/>
          <p:cNvSpPr txBox="1">
            <a:spLocks noChangeArrowheads="1"/>
          </p:cNvSpPr>
          <p:nvPr/>
        </p:nvSpPr>
        <p:spPr bwMode="auto">
          <a:xfrm>
            <a:off x="6397625" y="3136900"/>
            <a:ext cx="182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/>
              <a:t>One proton</a:t>
            </a:r>
          </a:p>
          <a:p>
            <a:pPr algn="l" rtl="0"/>
            <a:r>
              <a:rPr lang="en-US"/>
              <a:t>One neutron</a:t>
            </a:r>
          </a:p>
        </p:txBody>
      </p:sp>
      <p:sp>
        <p:nvSpPr>
          <p:cNvPr id="65553" name="مربع نص 17"/>
          <p:cNvSpPr txBox="1">
            <a:spLocks noChangeArrowheads="1"/>
          </p:cNvSpPr>
          <p:nvPr/>
        </p:nvSpPr>
        <p:spPr bwMode="auto">
          <a:xfrm>
            <a:off x="6397625" y="4487863"/>
            <a:ext cx="182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/>
              <a:t>One proton</a:t>
            </a:r>
          </a:p>
          <a:p>
            <a:pPr algn="l" rtl="0"/>
            <a:r>
              <a:rPr lang="en-US"/>
              <a:t>Two neutrons</a:t>
            </a:r>
          </a:p>
        </p:txBody>
      </p:sp>
    </p:spTree>
    <p:extLst>
      <p:ext uri="{BB962C8B-B14F-4D97-AF65-F5344CB8AC3E}">
        <p14:creationId xmlns:p14="http://schemas.microsoft.com/office/powerpoint/2010/main" val="23919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Orbital Electrons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7162800" cy="4781550"/>
          </a:xfrm>
          <a:noFill/>
          <a:ln/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Electrons</a:t>
            </a:r>
          </a:p>
          <a:p>
            <a:pPr lvl="1" algn="l" rtl="0">
              <a:buFontTx/>
              <a:buNone/>
            </a:pPr>
            <a:r>
              <a:rPr lang="en-US" dirty="0"/>
              <a:t>“-” charge</a:t>
            </a:r>
          </a:p>
          <a:p>
            <a:pPr lvl="1" algn="l" rtl="0">
              <a:buFontTx/>
              <a:buNone/>
            </a:pPr>
            <a:r>
              <a:rPr lang="en-US" dirty="0"/>
              <a:t>very small mass compared with protons / neutrons</a:t>
            </a:r>
          </a:p>
          <a:p>
            <a:pPr algn="l" rtl="0"/>
            <a:r>
              <a:rPr lang="en-US" dirty="0"/>
              <a:t>Electrons reside </a:t>
            </a:r>
            <a:r>
              <a:rPr lang="en-US" u="sng" dirty="0"/>
              <a:t>only</a:t>
            </a:r>
            <a:r>
              <a:rPr lang="en-US" dirty="0"/>
              <a:t> at certain energy levels or </a:t>
            </a:r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Shells</a:t>
            </a:r>
          </a:p>
          <a:p>
            <a:pPr lvl="1" algn="l" rtl="0">
              <a:buFontTx/>
              <a:buNone/>
            </a:pPr>
            <a:r>
              <a:rPr lang="en-US" dirty="0"/>
              <a:t>Designations start at K shell</a:t>
            </a:r>
          </a:p>
          <a:p>
            <a:pPr lvl="2" algn="l" rtl="0">
              <a:buFontTx/>
              <a:buNone/>
            </a:pPr>
            <a:r>
              <a:rPr lang="en-US" dirty="0"/>
              <a:t>K shell closest to nucleus</a:t>
            </a:r>
          </a:p>
          <a:p>
            <a:pPr lvl="2" algn="l" rtl="0">
              <a:buFontTx/>
              <a:buNone/>
            </a:pPr>
            <a:r>
              <a:rPr lang="en-US" dirty="0"/>
              <a:t>L shell next closest</a:t>
            </a:r>
          </a:p>
          <a:p>
            <a:pPr lvl="2" algn="l" rtl="0">
              <a:buFontTx/>
              <a:buNone/>
            </a:pPr>
            <a:r>
              <a:rPr lang="en-US" dirty="0"/>
              <a:t>Shells proceed up from K, L, M, N, etc.</a:t>
            </a:r>
          </a:p>
          <a:p>
            <a:pPr lvl="2" algn="l" rtl="0">
              <a:buFontTx/>
              <a:buNone/>
            </a:pPr>
            <a:r>
              <a:rPr lang="en-US" dirty="0"/>
              <a:t>Except for K shell, all shells contain sub-shells</a:t>
            </a:r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7899400" y="5664200"/>
            <a:ext cx="158750" cy="158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7950200" y="4013200"/>
            <a:ext cx="158750" cy="158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7277100" y="5359400"/>
            <a:ext cx="158750" cy="158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7486650" y="4387850"/>
            <a:ext cx="330200" cy="330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7016750" y="4705350"/>
            <a:ext cx="330200" cy="330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7169150" y="4451350"/>
            <a:ext cx="330200" cy="330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~</a:t>
            </a: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7346950" y="4718050"/>
            <a:ext cx="330200" cy="330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~</a:t>
            </a:r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auto">
          <a:xfrm>
            <a:off x="7181850" y="4171950"/>
            <a:ext cx="330200" cy="330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9884" name="Oval 12"/>
          <p:cNvSpPr>
            <a:spLocks noChangeArrowheads="1"/>
          </p:cNvSpPr>
          <p:nvPr/>
        </p:nvSpPr>
        <p:spPr bwMode="auto">
          <a:xfrm>
            <a:off x="6864350" y="4235450"/>
            <a:ext cx="330200" cy="330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~</a:t>
            </a:r>
          </a:p>
        </p:txBody>
      </p:sp>
      <p:sp>
        <p:nvSpPr>
          <p:cNvPr id="79885" name="Oval 13"/>
          <p:cNvSpPr>
            <a:spLocks noChangeArrowheads="1"/>
          </p:cNvSpPr>
          <p:nvPr/>
        </p:nvSpPr>
        <p:spPr bwMode="auto">
          <a:xfrm>
            <a:off x="6546850" y="3790950"/>
            <a:ext cx="1663700" cy="1663700"/>
          </a:xfrm>
          <a:prstGeom prst="ellips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Oval 14"/>
          <p:cNvSpPr>
            <a:spLocks noChangeArrowheads="1"/>
          </p:cNvSpPr>
          <p:nvPr/>
        </p:nvSpPr>
        <p:spPr bwMode="auto">
          <a:xfrm>
            <a:off x="6191250" y="3448050"/>
            <a:ext cx="2413000" cy="2413000"/>
          </a:xfrm>
          <a:prstGeom prst="ellips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7248525" y="3616325"/>
            <a:ext cx="336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7286625" y="3273425"/>
            <a:ext cx="311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auto">
          <a:xfrm>
            <a:off x="6570663" y="5238750"/>
            <a:ext cx="169862" cy="1698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6400800" y="5005388"/>
            <a:ext cx="5572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hlink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675512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9" grpId="0" animBg="1" autoUpdateAnimBg="0"/>
      <p:bldP spid="7989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Capacities</a:t>
            </a:r>
          </a:p>
        </p:txBody>
      </p:sp>
      <p:graphicFrame>
        <p:nvGraphicFramePr>
          <p:cNvPr id="83971" name="Group 3"/>
          <p:cNvGraphicFramePr>
            <a:graphicFrameLocks noGrp="1"/>
          </p:cNvGraphicFramePr>
          <p:nvPr/>
        </p:nvGraphicFramePr>
        <p:xfrm>
          <a:off x="336550" y="1122363"/>
          <a:ext cx="3152775" cy="5120640"/>
        </p:xfrm>
        <a:graphic>
          <a:graphicData uri="http://schemas.openxmlformats.org/drawingml/2006/table">
            <a:tbl>
              <a:tblPr/>
              <a:tblGrid>
                <a:gridCol w="1231900"/>
                <a:gridCol w="192087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 Capacity (2x</a:t>
                      </a:r>
                      <a:r>
                        <a:rPr kumimoji="0" lang="en-US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(k)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(l)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(m)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(n)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(o)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 (p)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 (q)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4000" name="Picture 32" descr="sea%20sh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714500"/>
            <a:ext cx="4846637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Binding Energy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3500"/>
            <a:ext cx="6961188" cy="5118100"/>
          </a:xfrm>
          <a:noFill/>
          <a:ln/>
        </p:spPr>
        <p:txBody>
          <a:bodyPr/>
          <a:lstStyle/>
          <a:p>
            <a:pPr algn="l" rtl="0"/>
            <a:r>
              <a:rPr lang="en-US" sz="3200" dirty="0"/>
              <a:t>Negative electrons attracted to positive nucleus</a:t>
            </a:r>
          </a:p>
          <a:p>
            <a:pPr algn="l" rtl="0"/>
            <a:r>
              <a:rPr lang="en-US" sz="3200" dirty="0"/>
              <a:t>more binding energy for shells closer to nucleus</a:t>
            </a:r>
          </a:p>
          <a:p>
            <a:pPr lvl="1" algn="l" rtl="0"/>
            <a:r>
              <a:rPr lang="en-US" sz="1800" dirty="0"/>
              <a:t>K shell has highest binding force</a:t>
            </a:r>
          </a:p>
          <a:p>
            <a:pPr algn="l" rtl="0"/>
            <a:r>
              <a:rPr lang="en-US" sz="3200" dirty="0"/>
              <a:t>higher atomic # materials (higher Z) result in more binding energy</a:t>
            </a:r>
          </a:p>
          <a:p>
            <a:pPr lvl="1" algn="l" rtl="0"/>
            <a:r>
              <a:rPr lang="en-US" sz="1800" dirty="0"/>
              <a:t>more positive charge in nucleus</a:t>
            </a:r>
          </a:p>
          <a:p>
            <a:pPr algn="l" rtl="0"/>
            <a:r>
              <a:rPr lang="en-US" sz="3200" dirty="0"/>
              <a:t>energy required to remove orbital electron from atom</a:t>
            </a:r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6477000" y="1354138"/>
            <a:ext cx="2413000" cy="2587625"/>
            <a:chOff x="4132" y="1622"/>
            <a:chExt cx="1520" cy="1630"/>
          </a:xfrm>
        </p:grpSpPr>
        <p:grpSp>
          <p:nvGrpSpPr>
            <p:cNvPr id="86021" name="Group 5"/>
            <p:cNvGrpSpPr>
              <a:grpSpLocks/>
            </p:cNvGrpSpPr>
            <p:nvPr/>
          </p:nvGrpSpPr>
          <p:grpSpPr bwMode="auto">
            <a:xfrm>
              <a:off x="4132" y="1622"/>
              <a:ext cx="1520" cy="1630"/>
              <a:chOff x="4132" y="1622"/>
              <a:chExt cx="1520" cy="1630"/>
            </a:xfrm>
          </p:grpSpPr>
          <p:sp>
            <p:nvSpPr>
              <p:cNvPr id="86022" name="Oval 6"/>
              <p:cNvSpPr>
                <a:spLocks noChangeArrowheads="1"/>
              </p:cNvSpPr>
              <p:nvPr/>
            </p:nvSpPr>
            <p:spPr bwMode="auto">
              <a:xfrm>
                <a:off x="5208" y="3128"/>
                <a:ext cx="100" cy="1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/>
                  <a:t>-</a:t>
                </a:r>
              </a:p>
            </p:txBody>
          </p:sp>
          <p:sp>
            <p:nvSpPr>
              <p:cNvPr id="86023" name="Oval 7"/>
              <p:cNvSpPr>
                <a:spLocks noChangeArrowheads="1"/>
              </p:cNvSpPr>
              <p:nvPr/>
            </p:nvSpPr>
            <p:spPr bwMode="auto">
              <a:xfrm>
                <a:off x="5240" y="2088"/>
                <a:ext cx="100" cy="1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/>
                  <a:t>-</a:t>
                </a:r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auto">
              <a:xfrm>
                <a:off x="4816" y="2936"/>
                <a:ext cx="100" cy="1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/>
                  <a:t>-</a:t>
                </a:r>
              </a:p>
            </p:txBody>
          </p:sp>
          <p:sp>
            <p:nvSpPr>
              <p:cNvPr id="86025" name="Oval 9"/>
              <p:cNvSpPr>
                <a:spLocks noChangeArrowheads="1"/>
              </p:cNvSpPr>
              <p:nvPr/>
            </p:nvSpPr>
            <p:spPr bwMode="auto">
              <a:xfrm>
                <a:off x="4948" y="2324"/>
                <a:ext cx="208" cy="20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86026" name="Oval 10"/>
              <p:cNvSpPr>
                <a:spLocks noChangeArrowheads="1"/>
              </p:cNvSpPr>
              <p:nvPr/>
            </p:nvSpPr>
            <p:spPr bwMode="auto">
              <a:xfrm>
                <a:off x="4652" y="2524"/>
                <a:ext cx="208" cy="20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86027" name="Oval 11"/>
              <p:cNvSpPr>
                <a:spLocks noChangeArrowheads="1"/>
              </p:cNvSpPr>
              <p:nvPr/>
            </p:nvSpPr>
            <p:spPr bwMode="auto">
              <a:xfrm>
                <a:off x="4748" y="2364"/>
                <a:ext cx="208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~</a:t>
                </a:r>
              </a:p>
            </p:txBody>
          </p:sp>
          <p:sp>
            <p:nvSpPr>
              <p:cNvPr id="86028" name="Oval 12"/>
              <p:cNvSpPr>
                <a:spLocks noChangeArrowheads="1"/>
              </p:cNvSpPr>
              <p:nvPr/>
            </p:nvSpPr>
            <p:spPr bwMode="auto">
              <a:xfrm>
                <a:off x="4860" y="2532"/>
                <a:ext cx="208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~</a:t>
                </a:r>
              </a:p>
            </p:txBody>
          </p:sp>
          <p:sp>
            <p:nvSpPr>
              <p:cNvPr id="86029" name="Oval 13"/>
              <p:cNvSpPr>
                <a:spLocks noChangeArrowheads="1"/>
              </p:cNvSpPr>
              <p:nvPr/>
            </p:nvSpPr>
            <p:spPr bwMode="auto">
              <a:xfrm>
                <a:off x="4756" y="2188"/>
                <a:ext cx="208" cy="20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86030" name="Oval 14"/>
              <p:cNvSpPr>
                <a:spLocks noChangeArrowheads="1"/>
              </p:cNvSpPr>
              <p:nvPr/>
            </p:nvSpPr>
            <p:spPr bwMode="auto">
              <a:xfrm>
                <a:off x="4556" y="2228"/>
                <a:ext cx="208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~</a:t>
                </a:r>
              </a:p>
            </p:txBody>
          </p:sp>
          <p:sp>
            <p:nvSpPr>
              <p:cNvPr id="86031" name="Oval 15"/>
              <p:cNvSpPr>
                <a:spLocks noChangeArrowheads="1"/>
              </p:cNvSpPr>
              <p:nvPr/>
            </p:nvSpPr>
            <p:spPr bwMode="auto">
              <a:xfrm>
                <a:off x="4356" y="1948"/>
                <a:ext cx="1048" cy="1048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2" name="Oval 16"/>
              <p:cNvSpPr>
                <a:spLocks noChangeArrowheads="1"/>
              </p:cNvSpPr>
              <p:nvPr/>
            </p:nvSpPr>
            <p:spPr bwMode="auto">
              <a:xfrm>
                <a:off x="4132" y="1732"/>
                <a:ext cx="1520" cy="1520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3" name="Rectangle 17"/>
              <p:cNvSpPr>
                <a:spLocks noChangeArrowheads="1"/>
              </p:cNvSpPr>
              <p:nvPr/>
            </p:nvSpPr>
            <p:spPr bwMode="auto">
              <a:xfrm>
                <a:off x="4798" y="1838"/>
                <a:ext cx="212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K</a:t>
                </a:r>
              </a:p>
            </p:txBody>
          </p:sp>
          <p:sp>
            <p:nvSpPr>
              <p:cNvPr id="86034" name="Rectangle 18"/>
              <p:cNvSpPr>
                <a:spLocks noChangeArrowheads="1"/>
              </p:cNvSpPr>
              <p:nvPr/>
            </p:nvSpPr>
            <p:spPr bwMode="auto">
              <a:xfrm>
                <a:off x="4822" y="1622"/>
                <a:ext cx="196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L</a:t>
                </a:r>
              </a:p>
            </p:txBody>
          </p:sp>
        </p:grpSp>
        <p:sp>
          <p:nvSpPr>
            <p:cNvPr id="86035" name="Line 19"/>
            <p:cNvSpPr>
              <a:spLocks noChangeShapeType="1"/>
            </p:cNvSpPr>
            <p:nvPr/>
          </p:nvSpPr>
          <p:spPr bwMode="auto">
            <a:xfrm flipH="1">
              <a:off x="5008" y="2056"/>
              <a:ext cx="256" cy="2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6" name="Line 20"/>
            <p:cNvSpPr>
              <a:spLocks noChangeShapeType="1"/>
            </p:cNvSpPr>
            <p:nvPr/>
          </p:nvSpPr>
          <p:spPr bwMode="auto">
            <a:xfrm flipH="1" flipV="1">
              <a:off x="4880" y="2632"/>
              <a:ext cx="56" cy="33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7" name="Line 21"/>
            <p:cNvSpPr>
              <a:spLocks noChangeShapeType="1"/>
            </p:cNvSpPr>
            <p:nvPr/>
          </p:nvSpPr>
          <p:spPr bwMode="auto">
            <a:xfrm flipH="1" flipV="1">
              <a:off x="4944" y="2592"/>
              <a:ext cx="328" cy="576"/>
            </a:xfrm>
            <a:prstGeom prst="line">
              <a:avLst/>
            </a:prstGeom>
            <a:noFill/>
            <a:ln w="25400">
              <a:solidFill>
                <a:srgbClr val="F7668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95657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Shell Game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965200"/>
            <a:ext cx="7188200" cy="3619500"/>
          </a:xfrm>
          <a:noFill/>
          <a:ln/>
        </p:spPr>
        <p:txBody>
          <a:bodyPr/>
          <a:lstStyle/>
          <a:p>
            <a:pPr algn="l" rtl="0"/>
            <a:r>
              <a:rPr lang="en-US" dirty="0"/>
              <a:t>Electrons can move from shell to shell</a:t>
            </a:r>
          </a:p>
          <a:p>
            <a:pPr algn="l" rtl="0"/>
            <a:r>
              <a:rPr lang="en-US" dirty="0"/>
              <a:t>to move to higher energy shell requires energy </a:t>
            </a:r>
            <a:r>
              <a:rPr lang="en-US" u="sng" dirty="0"/>
              <a:t>input</a:t>
            </a:r>
            <a:r>
              <a:rPr lang="en-US" dirty="0"/>
              <a:t> equal to difference between the binding energy of the two shells</a:t>
            </a:r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2844800" y="6565900"/>
            <a:ext cx="158750" cy="158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2895600" y="4914900"/>
            <a:ext cx="158750" cy="15875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2222500" y="6261100"/>
            <a:ext cx="158750" cy="158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2432050" y="5289550"/>
            <a:ext cx="330200" cy="330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168" name="Oval 8"/>
          <p:cNvSpPr>
            <a:spLocks noChangeArrowheads="1"/>
          </p:cNvSpPr>
          <p:nvPr/>
        </p:nvSpPr>
        <p:spPr bwMode="auto">
          <a:xfrm>
            <a:off x="1962150" y="5607050"/>
            <a:ext cx="330200" cy="330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169" name="Oval 9"/>
          <p:cNvSpPr>
            <a:spLocks noChangeArrowheads="1"/>
          </p:cNvSpPr>
          <p:nvPr/>
        </p:nvSpPr>
        <p:spPr bwMode="auto">
          <a:xfrm>
            <a:off x="2114550" y="5353050"/>
            <a:ext cx="330200" cy="330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~</a:t>
            </a:r>
          </a:p>
        </p:txBody>
      </p:sp>
      <p:sp>
        <p:nvSpPr>
          <p:cNvPr id="92170" name="Oval 10"/>
          <p:cNvSpPr>
            <a:spLocks noChangeArrowheads="1"/>
          </p:cNvSpPr>
          <p:nvPr/>
        </p:nvSpPr>
        <p:spPr bwMode="auto">
          <a:xfrm>
            <a:off x="2292350" y="5619750"/>
            <a:ext cx="330200" cy="330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~</a:t>
            </a:r>
          </a:p>
        </p:txBody>
      </p:sp>
      <p:sp>
        <p:nvSpPr>
          <p:cNvPr id="92171" name="Oval 11"/>
          <p:cNvSpPr>
            <a:spLocks noChangeArrowheads="1"/>
          </p:cNvSpPr>
          <p:nvPr/>
        </p:nvSpPr>
        <p:spPr bwMode="auto">
          <a:xfrm>
            <a:off x="2127250" y="5073650"/>
            <a:ext cx="330200" cy="330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172" name="Oval 12"/>
          <p:cNvSpPr>
            <a:spLocks noChangeArrowheads="1"/>
          </p:cNvSpPr>
          <p:nvPr/>
        </p:nvSpPr>
        <p:spPr bwMode="auto">
          <a:xfrm>
            <a:off x="1809750" y="5137150"/>
            <a:ext cx="330200" cy="330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~</a:t>
            </a:r>
          </a:p>
        </p:txBody>
      </p:sp>
      <p:sp>
        <p:nvSpPr>
          <p:cNvPr id="92173" name="Oval 13"/>
          <p:cNvSpPr>
            <a:spLocks noChangeArrowheads="1"/>
          </p:cNvSpPr>
          <p:nvPr/>
        </p:nvSpPr>
        <p:spPr bwMode="auto">
          <a:xfrm>
            <a:off x="1492250" y="4692650"/>
            <a:ext cx="1663700" cy="1663700"/>
          </a:xfrm>
          <a:prstGeom prst="ellips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Oval 14"/>
          <p:cNvSpPr>
            <a:spLocks noChangeArrowheads="1"/>
          </p:cNvSpPr>
          <p:nvPr/>
        </p:nvSpPr>
        <p:spPr bwMode="auto">
          <a:xfrm>
            <a:off x="1136650" y="4349750"/>
            <a:ext cx="2413000" cy="2413000"/>
          </a:xfrm>
          <a:prstGeom prst="ellips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2193925" y="4518025"/>
            <a:ext cx="336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2232025" y="4175125"/>
            <a:ext cx="311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3073400" y="5067300"/>
            <a:ext cx="381000" cy="127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Oval 18"/>
          <p:cNvSpPr>
            <a:spLocks noChangeArrowheads="1"/>
          </p:cNvSpPr>
          <p:nvPr/>
        </p:nvSpPr>
        <p:spPr bwMode="auto">
          <a:xfrm>
            <a:off x="3479800" y="5194300"/>
            <a:ext cx="158750" cy="158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3729038" y="4419600"/>
            <a:ext cx="1108075" cy="844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Requires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energy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input!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404813" y="22066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604115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 autoUpdateAnimBg="0"/>
      <p:bldP spid="92177" grpId="0" animBg="1"/>
      <p:bldP spid="92178" grpId="0" animBg="1" autoUpdateAnimBg="0"/>
      <p:bldP spid="9217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942" y="116632"/>
            <a:ext cx="8229600" cy="1143000"/>
          </a:xfrm>
          <a:ln/>
        </p:spPr>
        <p:txBody>
          <a:bodyPr/>
          <a:lstStyle/>
          <a:p>
            <a:r>
              <a:rPr lang="en-US" dirty="0"/>
              <a:t>The Shell Game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1157288"/>
            <a:ext cx="6024563" cy="3619500"/>
          </a:xfrm>
          <a:noFill/>
          <a:ln/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80000"/>
              </a:lnSpc>
            </a:pPr>
            <a:r>
              <a:rPr lang="en-US" sz="3200" dirty="0"/>
              <a:t>An atom with a gap in a lower shell is unhappy (unstable)</a:t>
            </a:r>
          </a:p>
          <a:p>
            <a:pPr algn="l" rtl="0">
              <a:lnSpc>
                <a:spcPct val="80000"/>
              </a:lnSpc>
            </a:pPr>
            <a:r>
              <a:rPr lang="en-US" sz="3200" dirty="0"/>
              <a:t>Electrons will attempt to drop to lower shells to fill the gap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u="sng" dirty="0">
                <a:solidFill>
                  <a:schemeClr val="tx2"/>
                </a:solidFill>
              </a:rPr>
              <a:t>BUT</a:t>
            </a:r>
            <a:br>
              <a:rPr lang="en-US" sz="3200" u="sng" dirty="0">
                <a:solidFill>
                  <a:schemeClr val="tx2"/>
                </a:solidFill>
              </a:rPr>
            </a:br>
            <a:endParaRPr lang="en-US" sz="3200" u="sng" dirty="0">
              <a:solidFill>
                <a:schemeClr val="tx2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3200" dirty="0"/>
              <a:t>to move to a lower energy shell requires the </a:t>
            </a:r>
            <a:r>
              <a:rPr lang="en-US" sz="3200" u="sng" dirty="0"/>
              <a:t>release</a:t>
            </a:r>
            <a:r>
              <a:rPr lang="en-US" sz="3200" dirty="0"/>
              <a:t> of energy equal to the difference  between </a:t>
            </a:r>
            <a:r>
              <a:rPr lang="en-US" sz="3200" dirty="0" smtClean="0"/>
              <a:t>shells.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This energy what we will measure and find the element/molecular kind or the element/molecular concentration.</a:t>
            </a:r>
            <a:endParaRPr lang="en-US" sz="3200" dirty="0"/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6878638" y="4567238"/>
            <a:ext cx="158750" cy="158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6027738" y="4579938"/>
            <a:ext cx="158750" cy="15875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6269038" y="4656138"/>
            <a:ext cx="584200" cy="12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215" name="Group 7"/>
          <p:cNvGrpSpPr>
            <a:grpSpLocks/>
          </p:cNvGrpSpPr>
          <p:nvPr/>
        </p:nvGrpSpPr>
        <p:grpSpPr bwMode="auto">
          <a:xfrm>
            <a:off x="5859463" y="2449513"/>
            <a:ext cx="2413000" cy="2587625"/>
            <a:chOff x="3740" y="2259"/>
            <a:chExt cx="1520" cy="1630"/>
          </a:xfrm>
        </p:grpSpPr>
        <p:sp>
          <p:nvSpPr>
            <p:cNvPr id="94216" name="Oval 8"/>
            <p:cNvSpPr>
              <a:spLocks noChangeArrowheads="1"/>
            </p:cNvSpPr>
            <p:nvPr/>
          </p:nvSpPr>
          <p:spPr bwMode="auto">
            <a:xfrm>
              <a:off x="4816" y="3765"/>
              <a:ext cx="100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94217" name="Oval 9"/>
            <p:cNvSpPr>
              <a:spLocks noChangeArrowheads="1"/>
            </p:cNvSpPr>
            <p:nvPr/>
          </p:nvSpPr>
          <p:spPr bwMode="auto">
            <a:xfrm>
              <a:off x="4848" y="2725"/>
              <a:ext cx="100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94218" name="Oval 10"/>
            <p:cNvSpPr>
              <a:spLocks noChangeArrowheads="1"/>
            </p:cNvSpPr>
            <p:nvPr/>
          </p:nvSpPr>
          <p:spPr bwMode="auto">
            <a:xfrm>
              <a:off x="4556" y="2961"/>
              <a:ext cx="208" cy="20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4219" name="Oval 11"/>
            <p:cNvSpPr>
              <a:spLocks noChangeArrowheads="1"/>
            </p:cNvSpPr>
            <p:nvPr/>
          </p:nvSpPr>
          <p:spPr bwMode="auto">
            <a:xfrm>
              <a:off x="4260" y="3161"/>
              <a:ext cx="208" cy="20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4220" name="Oval 12"/>
            <p:cNvSpPr>
              <a:spLocks noChangeArrowheads="1"/>
            </p:cNvSpPr>
            <p:nvPr/>
          </p:nvSpPr>
          <p:spPr bwMode="auto">
            <a:xfrm>
              <a:off x="4356" y="3001"/>
              <a:ext cx="208" cy="2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~</a:t>
              </a:r>
            </a:p>
          </p:txBody>
        </p:sp>
        <p:sp>
          <p:nvSpPr>
            <p:cNvPr id="94221" name="Oval 13"/>
            <p:cNvSpPr>
              <a:spLocks noChangeArrowheads="1"/>
            </p:cNvSpPr>
            <p:nvPr/>
          </p:nvSpPr>
          <p:spPr bwMode="auto">
            <a:xfrm>
              <a:off x="4468" y="3169"/>
              <a:ext cx="208" cy="2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~</a:t>
              </a:r>
            </a:p>
          </p:txBody>
        </p:sp>
        <p:sp>
          <p:nvSpPr>
            <p:cNvPr id="94222" name="Oval 14"/>
            <p:cNvSpPr>
              <a:spLocks noChangeArrowheads="1"/>
            </p:cNvSpPr>
            <p:nvPr/>
          </p:nvSpPr>
          <p:spPr bwMode="auto">
            <a:xfrm>
              <a:off x="4364" y="2825"/>
              <a:ext cx="208" cy="20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4223" name="Oval 15"/>
            <p:cNvSpPr>
              <a:spLocks noChangeArrowheads="1"/>
            </p:cNvSpPr>
            <p:nvPr/>
          </p:nvSpPr>
          <p:spPr bwMode="auto">
            <a:xfrm>
              <a:off x="4164" y="2865"/>
              <a:ext cx="208" cy="2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~</a:t>
              </a:r>
            </a:p>
          </p:txBody>
        </p:sp>
        <p:sp>
          <p:nvSpPr>
            <p:cNvPr id="94224" name="Oval 16"/>
            <p:cNvSpPr>
              <a:spLocks noChangeArrowheads="1"/>
            </p:cNvSpPr>
            <p:nvPr/>
          </p:nvSpPr>
          <p:spPr bwMode="auto">
            <a:xfrm>
              <a:off x="3964" y="2585"/>
              <a:ext cx="1048" cy="104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5" name="Rectangle 17"/>
            <p:cNvSpPr>
              <a:spLocks noChangeArrowheads="1"/>
            </p:cNvSpPr>
            <p:nvPr/>
          </p:nvSpPr>
          <p:spPr bwMode="auto">
            <a:xfrm>
              <a:off x="4406" y="2475"/>
              <a:ext cx="21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K</a:t>
              </a:r>
            </a:p>
          </p:txBody>
        </p:sp>
        <p:sp>
          <p:nvSpPr>
            <p:cNvPr id="94226" name="Rectangle 18"/>
            <p:cNvSpPr>
              <a:spLocks noChangeArrowheads="1"/>
            </p:cNvSpPr>
            <p:nvPr/>
          </p:nvSpPr>
          <p:spPr bwMode="auto">
            <a:xfrm>
              <a:off x="4430" y="2259"/>
              <a:ext cx="19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/>
                <a:t>L</a:t>
              </a:r>
            </a:p>
          </p:txBody>
        </p:sp>
        <p:sp>
          <p:nvSpPr>
            <p:cNvPr id="94227" name="Oval 19"/>
            <p:cNvSpPr>
              <a:spLocks noChangeArrowheads="1"/>
            </p:cNvSpPr>
            <p:nvPr/>
          </p:nvSpPr>
          <p:spPr bwMode="auto">
            <a:xfrm>
              <a:off x="3740" y="2369"/>
              <a:ext cx="1520" cy="1520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6934200" y="5348288"/>
            <a:ext cx="10604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Energy</a:t>
            </a:r>
            <a:br>
              <a:rPr lang="en-US"/>
            </a:br>
            <a:r>
              <a:rPr lang="en-US"/>
              <a:t>released</a:t>
            </a:r>
          </a:p>
        </p:txBody>
      </p:sp>
      <p:sp>
        <p:nvSpPr>
          <p:cNvPr id="94229" name="AutoShape 21"/>
          <p:cNvSpPr>
            <a:spLocks noChangeArrowheads="1"/>
          </p:cNvSpPr>
          <p:nvPr/>
        </p:nvSpPr>
        <p:spPr bwMode="auto">
          <a:xfrm rot="-3362845">
            <a:off x="7678738" y="4344988"/>
            <a:ext cx="304800" cy="1676400"/>
          </a:xfrm>
          <a:prstGeom prst="lightningBolt">
            <a:avLst/>
          </a:prstGeom>
          <a:solidFill>
            <a:schemeClr val="tx2"/>
          </a:solidFill>
          <a:ln w="28575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15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  <p:bldP spid="94212" grpId="0" animBg="1" autoUpdateAnimBg="0"/>
      <p:bldP spid="94213" grpId="0" animBg="1" autoUpdateAnimBg="0"/>
      <p:bldP spid="94214" grpId="0" animBg="1"/>
      <p:bldP spid="94228" grpId="0" autoUpdateAnimBg="0"/>
      <p:bldP spid="942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Light Strikes Matter…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41713" y="2058988"/>
            <a:ext cx="685800" cy="1676400"/>
            <a:chOff x="960" y="1200"/>
            <a:chExt cx="432" cy="1056"/>
          </a:xfrm>
        </p:grpSpPr>
        <p:sp>
          <p:nvSpPr>
            <p:cNvPr id="66599" name="Rectangle 5"/>
            <p:cNvSpPr>
              <a:spLocks noChangeArrowheads="1"/>
            </p:cNvSpPr>
            <p:nvPr/>
          </p:nvSpPr>
          <p:spPr bwMode="auto">
            <a:xfrm>
              <a:off x="960" y="1200"/>
              <a:ext cx="432" cy="10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>
                <a:latin typeface="Gill Sans MT" pitchFamily="34" charset="0"/>
              </a:endParaRPr>
            </a:p>
          </p:txBody>
        </p:sp>
        <p:sp>
          <p:nvSpPr>
            <p:cNvPr id="66600" name="Rectangle 6"/>
            <p:cNvSpPr>
              <a:spLocks noChangeArrowheads="1"/>
            </p:cNvSpPr>
            <p:nvPr/>
          </p:nvSpPr>
          <p:spPr bwMode="auto">
            <a:xfrm>
              <a:off x="974" y="1392"/>
              <a:ext cx="405" cy="8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YE">
                <a:latin typeface="Gill Sans MT" pitchFamily="34" charset="0"/>
              </a:endParaRPr>
            </a:p>
          </p:txBody>
        </p:sp>
      </p:grpSp>
      <p:sp>
        <p:nvSpPr>
          <p:cNvPr id="66564" name="Line 7"/>
          <p:cNvSpPr>
            <a:spLocks noChangeShapeType="1"/>
          </p:cNvSpPr>
          <p:nvPr/>
        </p:nvSpPr>
        <p:spPr bwMode="auto">
          <a:xfrm>
            <a:off x="2636838" y="2940050"/>
            <a:ext cx="89376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149975" y="2133600"/>
            <a:ext cx="1590675" cy="1676400"/>
            <a:chOff x="4402" y="1364"/>
            <a:chExt cx="1002" cy="1056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972" y="1364"/>
              <a:ext cx="432" cy="1056"/>
              <a:chOff x="960" y="1200"/>
              <a:chExt cx="432" cy="1056"/>
            </a:xfrm>
          </p:grpSpPr>
          <p:sp>
            <p:nvSpPr>
              <p:cNvPr id="66597" name="Rectangle 10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432" cy="10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  <p:sp>
            <p:nvSpPr>
              <p:cNvPr id="66598" name="Rectangle 11"/>
              <p:cNvSpPr>
                <a:spLocks noChangeArrowheads="1"/>
              </p:cNvSpPr>
              <p:nvPr/>
            </p:nvSpPr>
            <p:spPr bwMode="auto">
              <a:xfrm>
                <a:off x="974" y="1392"/>
                <a:ext cx="405" cy="8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</p:grpSp>
        <p:sp>
          <p:nvSpPr>
            <p:cNvPr id="66596" name="Line 12"/>
            <p:cNvSpPr>
              <a:spLocks noChangeShapeType="1"/>
            </p:cNvSpPr>
            <p:nvPr/>
          </p:nvSpPr>
          <p:spPr bwMode="auto">
            <a:xfrm>
              <a:off x="4402" y="1851"/>
              <a:ext cx="563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</p:grpSp>
      <p:sp>
        <p:nvSpPr>
          <p:cNvPr id="66566" name="Line 13"/>
          <p:cNvSpPr>
            <a:spLocks noChangeShapeType="1"/>
          </p:cNvSpPr>
          <p:nvPr/>
        </p:nvSpPr>
        <p:spPr bwMode="auto">
          <a:xfrm>
            <a:off x="3605213" y="2940050"/>
            <a:ext cx="10033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191250" y="4333875"/>
            <a:ext cx="1590675" cy="1676400"/>
            <a:chOff x="4402" y="1364"/>
            <a:chExt cx="1002" cy="1056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4972" y="1364"/>
              <a:ext cx="432" cy="1056"/>
              <a:chOff x="960" y="1200"/>
              <a:chExt cx="432" cy="1056"/>
            </a:xfrm>
          </p:grpSpPr>
          <p:sp>
            <p:nvSpPr>
              <p:cNvPr id="66593" name="Rectangle 16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432" cy="10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  <p:sp>
            <p:nvSpPr>
              <p:cNvPr id="66594" name="Rectangle 17"/>
              <p:cNvSpPr>
                <a:spLocks noChangeArrowheads="1"/>
              </p:cNvSpPr>
              <p:nvPr/>
            </p:nvSpPr>
            <p:spPr bwMode="auto">
              <a:xfrm>
                <a:off x="974" y="1392"/>
                <a:ext cx="405" cy="8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</p:grpSp>
        <p:sp>
          <p:nvSpPr>
            <p:cNvPr id="66592" name="Line 18"/>
            <p:cNvSpPr>
              <a:spLocks noChangeShapeType="1"/>
            </p:cNvSpPr>
            <p:nvPr/>
          </p:nvSpPr>
          <p:spPr bwMode="auto">
            <a:xfrm>
              <a:off x="4402" y="1851"/>
              <a:ext cx="563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668588" y="4333875"/>
            <a:ext cx="1590675" cy="1676400"/>
            <a:chOff x="4402" y="1364"/>
            <a:chExt cx="1002" cy="1056"/>
          </a:xfrm>
        </p:grpSpPr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4972" y="1364"/>
              <a:ext cx="432" cy="1056"/>
              <a:chOff x="960" y="1200"/>
              <a:chExt cx="432" cy="1056"/>
            </a:xfrm>
          </p:grpSpPr>
          <p:sp>
            <p:nvSpPr>
              <p:cNvPr id="66589" name="Rectangle 21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432" cy="10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  <p:sp>
            <p:nvSpPr>
              <p:cNvPr id="66590" name="Rectangle 22"/>
              <p:cNvSpPr>
                <a:spLocks noChangeArrowheads="1"/>
              </p:cNvSpPr>
              <p:nvPr/>
            </p:nvSpPr>
            <p:spPr bwMode="auto">
              <a:xfrm>
                <a:off x="974" y="1392"/>
                <a:ext cx="405" cy="8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YE">
                  <a:latin typeface="Gill Sans MT" pitchFamily="34" charset="0"/>
                </a:endParaRPr>
              </a:p>
            </p:txBody>
          </p:sp>
        </p:grpSp>
        <p:sp>
          <p:nvSpPr>
            <p:cNvPr id="66588" name="Line 23"/>
            <p:cNvSpPr>
              <a:spLocks noChangeShapeType="1"/>
            </p:cNvSpPr>
            <p:nvPr/>
          </p:nvSpPr>
          <p:spPr bwMode="auto">
            <a:xfrm>
              <a:off x="4402" y="1851"/>
              <a:ext cx="563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YE"/>
            </a:p>
          </p:txBody>
        </p:sp>
      </p:grpSp>
      <p:sp>
        <p:nvSpPr>
          <p:cNvPr id="66569" name="Line 24"/>
          <p:cNvSpPr>
            <a:spLocks noChangeShapeType="1"/>
          </p:cNvSpPr>
          <p:nvPr/>
        </p:nvSpPr>
        <p:spPr bwMode="auto">
          <a:xfrm flipH="1">
            <a:off x="6216650" y="2995613"/>
            <a:ext cx="804863" cy="50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0" name="Line 25"/>
          <p:cNvSpPr>
            <a:spLocks noChangeShapeType="1"/>
          </p:cNvSpPr>
          <p:nvPr/>
        </p:nvSpPr>
        <p:spPr bwMode="auto">
          <a:xfrm flipV="1">
            <a:off x="7180263" y="5106988"/>
            <a:ext cx="525462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1" name="Line 26"/>
          <p:cNvSpPr>
            <a:spLocks noChangeShapeType="1"/>
          </p:cNvSpPr>
          <p:nvPr/>
        </p:nvSpPr>
        <p:spPr bwMode="auto">
          <a:xfrm>
            <a:off x="7724775" y="5106988"/>
            <a:ext cx="5349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2" name="Line 27"/>
          <p:cNvSpPr>
            <a:spLocks noChangeShapeType="1"/>
          </p:cNvSpPr>
          <p:nvPr/>
        </p:nvSpPr>
        <p:spPr bwMode="auto">
          <a:xfrm flipV="1">
            <a:off x="3648075" y="4922838"/>
            <a:ext cx="252413" cy="119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3" name="Line 28"/>
          <p:cNvSpPr>
            <a:spLocks noChangeShapeType="1"/>
          </p:cNvSpPr>
          <p:nvPr/>
        </p:nvSpPr>
        <p:spPr bwMode="auto">
          <a:xfrm flipV="1">
            <a:off x="3724275" y="5083175"/>
            <a:ext cx="241300" cy="111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4" name="Line 29"/>
          <p:cNvSpPr>
            <a:spLocks noChangeShapeType="1"/>
          </p:cNvSpPr>
          <p:nvPr/>
        </p:nvSpPr>
        <p:spPr bwMode="auto">
          <a:xfrm>
            <a:off x="3627438" y="5159375"/>
            <a:ext cx="252412" cy="163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5" name="Line 30"/>
          <p:cNvSpPr>
            <a:spLocks noChangeShapeType="1"/>
          </p:cNvSpPr>
          <p:nvPr/>
        </p:nvSpPr>
        <p:spPr bwMode="auto">
          <a:xfrm flipV="1">
            <a:off x="3910013" y="4922838"/>
            <a:ext cx="252412" cy="119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6" name="Line 31"/>
          <p:cNvSpPr>
            <a:spLocks noChangeShapeType="1"/>
          </p:cNvSpPr>
          <p:nvPr/>
        </p:nvSpPr>
        <p:spPr bwMode="auto">
          <a:xfrm flipV="1">
            <a:off x="3887788" y="5172075"/>
            <a:ext cx="252412" cy="1190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7" name="Line 32"/>
          <p:cNvSpPr>
            <a:spLocks noChangeShapeType="1"/>
          </p:cNvSpPr>
          <p:nvPr/>
        </p:nvSpPr>
        <p:spPr bwMode="auto">
          <a:xfrm>
            <a:off x="3930650" y="5335588"/>
            <a:ext cx="153988" cy="109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8" name="Line 33"/>
          <p:cNvSpPr>
            <a:spLocks noChangeShapeType="1"/>
          </p:cNvSpPr>
          <p:nvPr/>
        </p:nvSpPr>
        <p:spPr bwMode="auto">
          <a:xfrm>
            <a:off x="3822700" y="5334000"/>
            <a:ext cx="23813" cy="174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79" name="Line 34"/>
          <p:cNvSpPr>
            <a:spLocks noChangeShapeType="1"/>
          </p:cNvSpPr>
          <p:nvPr/>
        </p:nvSpPr>
        <p:spPr bwMode="auto">
          <a:xfrm flipV="1">
            <a:off x="3941763" y="4725988"/>
            <a:ext cx="34925" cy="195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0" name="Line 35"/>
          <p:cNvSpPr>
            <a:spLocks noChangeShapeType="1"/>
          </p:cNvSpPr>
          <p:nvPr/>
        </p:nvSpPr>
        <p:spPr bwMode="auto">
          <a:xfrm>
            <a:off x="4073525" y="5475288"/>
            <a:ext cx="88900" cy="174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1" name="Line 36"/>
          <p:cNvSpPr>
            <a:spLocks noChangeShapeType="1"/>
          </p:cNvSpPr>
          <p:nvPr/>
        </p:nvSpPr>
        <p:spPr bwMode="auto">
          <a:xfrm flipH="1">
            <a:off x="3781425" y="5519738"/>
            <a:ext cx="63500" cy="1857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2" name="Line 37"/>
          <p:cNvSpPr>
            <a:spLocks noChangeShapeType="1"/>
          </p:cNvSpPr>
          <p:nvPr/>
        </p:nvSpPr>
        <p:spPr bwMode="auto">
          <a:xfrm>
            <a:off x="3908425" y="5553075"/>
            <a:ext cx="187325" cy="2174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3" name="Line 38"/>
          <p:cNvSpPr>
            <a:spLocks noChangeShapeType="1"/>
          </p:cNvSpPr>
          <p:nvPr/>
        </p:nvSpPr>
        <p:spPr bwMode="auto">
          <a:xfrm flipV="1">
            <a:off x="4171950" y="4845050"/>
            <a:ext cx="252413" cy="539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4" name="Line 39"/>
          <p:cNvSpPr>
            <a:spLocks noChangeShapeType="1"/>
          </p:cNvSpPr>
          <p:nvPr/>
        </p:nvSpPr>
        <p:spPr bwMode="auto">
          <a:xfrm>
            <a:off x="4170363" y="5205413"/>
            <a:ext cx="27305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5" name="Line 40"/>
          <p:cNvSpPr>
            <a:spLocks noChangeShapeType="1"/>
          </p:cNvSpPr>
          <p:nvPr/>
        </p:nvSpPr>
        <p:spPr bwMode="auto">
          <a:xfrm flipV="1">
            <a:off x="4203700" y="5564188"/>
            <a:ext cx="252413" cy="119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66586" name="مربع نص 39"/>
          <p:cNvSpPr txBox="1">
            <a:spLocks noChangeArrowheads="1"/>
          </p:cNvSpPr>
          <p:nvPr/>
        </p:nvSpPr>
        <p:spPr bwMode="auto">
          <a:xfrm>
            <a:off x="190500" y="2444750"/>
            <a:ext cx="251936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Transmission</a:t>
            </a:r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Absorption</a:t>
            </a:r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Reflection </a:t>
            </a:r>
            <a:r>
              <a:rPr lang="en-US" sz="3200" dirty="0" smtClean="0">
                <a:solidFill>
                  <a:srgbClr val="FF0000"/>
                </a:solidFill>
              </a:rPr>
              <a:t>Refraction</a:t>
            </a:r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Interference</a:t>
            </a: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Scattering</a:t>
            </a:r>
          </a:p>
          <a:p>
            <a:pPr algn="l" rtl="0"/>
            <a:endParaRPr lang="en-US" sz="3200" dirty="0">
              <a:solidFill>
                <a:srgbClr val="FF0000"/>
              </a:solidFill>
            </a:endParaRPr>
          </a:p>
          <a:p>
            <a:pPr algn="l" rtl="0"/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 smtClean="0">
                <a:solidFill>
                  <a:schemeClr val="tx1"/>
                </a:solidFill>
              </a:rPr>
              <a:t>Excitation methods:</a:t>
            </a:r>
            <a:br>
              <a:rPr lang="en-US" sz="6000" smtClean="0">
                <a:solidFill>
                  <a:schemeClr val="tx1"/>
                </a:solidFill>
              </a:rPr>
            </a:br>
            <a:endParaRPr lang="en-US" smtClean="0"/>
          </a:p>
        </p:txBody>
      </p:sp>
      <p:sp>
        <p:nvSpPr>
          <p:cNvPr id="6758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EM radiation</a:t>
            </a:r>
          </a:p>
          <a:p>
            <a:pPr algn="l" rtl="0" eaLnBrk="1" hangingPunct="1"/>
            <a:r>
              <a:rPr lang="en-US" dirty="0" smtClean="0"/>
              <a:t>(ii) Spark/discharge/arc</a:t>
            </a:r>
          </a:p>
          <a:p>
            <a:pPr algn="l" rtl="0" eaLnBrk="1" hangingPunct="1"/>
            <a:r>
              <a:rPr lang="fr-FR" dirty="0" smtClean="0"/>
              <a:t>(iii) </a:t>
            </a:r>
            <a:r>
              <a:rPr lang="fr-FR" sz="2800" dirty="0" err="1" smtClean="0"/>
              <a:t>Particle</a:t>
            </a:r>
            <a:r>
              <a:rPr lang="fr-FR" sz="2800" dirty="0" smtClean="0"/>
              <a:t> </a:t>
            </a:r>
            <a:r>
              <a:rPr lang="fr-FR" sz="2800" dirty="0" smtClean="0"/>
              <a:t>bombardement </a:t>
            </a:r>
            <a:r>
              <a:rPr lang="fr-FR" sz="2800" dirty="0" smtClean="0"/>
              <a:t>(</a:t>
            </a:r>
            <a:r>
              <a:rPr lang="fr-FR" sz="2800" dirty="0" err="1" smtClean="0"/>
              <a:t>electrons</a:t>
            </a:r>
            <a:r>
              <a:rPr lang="fr-FR" sz="2800" dirty="0" smtClean="0"/>
              <a:t>, ions... )</a:t>
            </a:r>
            <a:endParaRPr lang="fr-FR" dirty="0" smtClean="0"/>
          </a:p>
          <a:p>
            <a:pPr algn="l" rtl="0" eaLnBrk="1" hangingPunct="1"/>
            <a:r>
              <a:rPr lang="en-US" dirty="0" smtClean="0"/>
              <a:t>(iv) </a:t>
            </a:r>
            <a:r>
              <a:rPr lang="en-US" dirty="0" err="1" smtClean="0"/>
              <a:t>Chemiluminescence</a:t>
            </a:r>
            <a:r>
              <a:rPr lang="en-US" dirty="0" smtClean="0"/>
              <a:t> (exothermic chemical reaction generates excited products</a:t>
            </a:r>
          </a:p>
          <a:p>
            <a:pPr algn="l" rtl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182563"/>
            <a:ext cx="6892925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understand spectroscopy you have to understand: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Radiation </a:t>
            </a:r>
          </a:p>
          <a:p>
            <a:pPr algn="l" rtl="0"/>
            <a:r>
              <a:rPr lang="en-US" dirty="0" smtClean="0"/>
              <a:t>Matter</a:t>
            </a:r>
          </a:p>
          <a:p>
            <a:pPr algn="l" rtl="0"/>
            <a:r>
              <a:rPr lang="en-US" dirty="0" smtClean="0"/>
              <a:t>What happen when they interact?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25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6566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609600" y="2895600"/>
            <a:ext cx="792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09600" y="3752850"/>
            <a:ext cx="792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571500" y="3962400"/>
            <a:ext cx="792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609600" y="4324350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557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YE" dirty="0" smtClean="0"/>
              <a:t>تمرين رقم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YE" dirty="0" smtClean="0"/>
              <a:t>في الشكل اسفل اي الالكترونين سوف يحصل لة تحفيز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059488" y="3109913"/>
            <a:ext cx="2413000" cy="2587625"/>
            <a:chOff x="3740" y="2259"/>
            <a:chExt cx="1520" cy="1630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4816" y="3765"/>
              <a:ext cx="100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848" y="2725"/>
              <a:ext cx="100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556" y="2961"/>
              <a:ext cx="208" cy="20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4260" y="3161"/>
              <a:ext cx="208" cy="20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356" y="3001"/>
              <a:ext cx="208" cy="2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~</a:t>
              </a: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468" y="3169"/>
              <a:ext cx="208" cy="2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~</a:t>
              </a: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4364" y="2825"/>
              <a:ext cx="208" cy="20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164" y="2865"/>
              <a:ext cx="208" cy="2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~</a:t>
              </a: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3964" y="2585"/>
              <a:ext cx="1048" cy="1048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406" y="2475"/>
              <a:ext cx="5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rtl="0"/>
              <a:r>
                <a:rPr lang="en-US" dirty="0" smtClean="0"/>
                <a:t>K 2 </a:t>
              </a:r>
              <a:r>
                <a:rPr lang="en-US" dirty="0" err="1" smtClean="0"/>
                <a:t>e.v</a:t>
              </a:r>
              <a:endParaRPr lang="en-US" dirty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138" y="2259"/>
              <a:ext cx="4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dirty="0" smtClean="0"/>
                <a:t>L 8 </a:t>
              </a:r>
              <a:r>
                <a:rPr lang="en-US" dirty="0" err="1" smtClean="0"/>
                <a:t>e.v</a:t>
              </a:r>
              <a:endParaRPr lang="en-US" dirty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3740" y="2369"/>
              <a:ext cx="1520" cy="1520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2607742" y="5638800"/>
            <a:ext cx="158750" cy="158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2658542" y="3987800"/>
            <a:ext cx="158750" cy="158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194992" y="4362450"/>
            <a:ext cx="330200" cy="330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1725092" y="4679950"/>
            <a:ext cx="330200" cy="330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877492" y="4425950"/>
            <a:ext cx="330200" cy="330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~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055292" y="4692650"/>
            <a:ext cx="330200" cy="330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~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890192" y="4146550"/>
            <a:ext cx="330200" cy="330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1572692" y="4210050"/>
            <a:ext cx="330200" cy="330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~</a:t>
            </a: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1318692" y="3748088"/>
            <a:ext cx="1663700" cy="1663700"/>
          </a:xfrm>
          <a:prstGeom prst="ellips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1572692" y="3590925"/>
            <a:ext cx="95249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 rtl="0"/>
            <a:r>
              <a:rPr lang="en-US" dirty="0" smtClean="0"/>
              <a:t>K 2 </a:t>
            </a:r>
            <a:r>
              <a:rPr lang="en-US" dirty="0" err="1" smtClean="0"/>
              <a:t>e.v</a:t>
            </a:r>
            <a:endParaRPr lang="en-US" dirty="0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994967" y="3248025"/>
            <a:ext cx="7752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rtl="0"/>
            <a:r>
              <a:rPr lang="en-US" dirty="0" smtClean="0"/>
              <a:t>L 4 </a:t>
            </a:r>
            <a:r>
              <a:rPr lang="en-US" dirty="0" err="1" smtClean="0"/>
              <a:t>e.v</a:t>
            </a:r>
            <a:endParaRPr lang="en-US" dirty="0"/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899592" y="3422650"/>
            <a:ext cx="2413000" cy="2413000"/>
          </a:xfrm>
          <a:prstGeom prst="ellips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611560" y="3109913"/>
            <a:ext cx="3024336" cy="2983383"/>
          </a:xfrm>
          <a:prstGeom prst="ellips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619391" y="3073400"/>
            <a:ext cx="5530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rtl="0"/>
            <a:r>
              <a:rPr lang="en-US" dirty="0" smtClean="0"/>
              <a:t>M 6</a:t>
            </a:r>
            <a:endParaRPr lang="en-US" dirty="0"/>
          </a:p>
        </p:txBody>
      </p:sp>
      <p:grpSp>
        <p:nvGrpSpPr>
          <p:cNvPr id="32" name="Group 25"/>
          <p:cNvGrpSpPr>
            <a:grpSpLocks/>
          </p:cNvGrpSpPr>
          <p:nvPr/>
        </p:nvGrpSpPr>
        <p:grpSpPr bwMode="auto">
          <a:xfrm>
            <a:off x="4222669" y="3248025"/>
            <a:ext cx="1085850" cy="442913"/>
            <a:chOff x="2688" y="2345"/>
            <a:chExt cx="1841" cy="279"/>
          </a:xfrm>
        </p:grpSpPr>
        <p:grpSp>
          <p:nvGrpSpPr>
            <p:cNvPr id="33" name="Group 10"/>
            <p:cNvGrpSpPr>
              <a:grpSpLocks/>
            </p:cNvGrpSpPr>
            <p:nvPr/>
          </p:nvGrpSpPr>
          <p:grpSpPr bwMode="auto">
            <a:xfrm>
              <a:off x="2688" y="2345"/>
              <a:ext cx="625" cy="279"/>
              <a:chOff x="2688" y="2345"/>
              <a:chExt cx="625" cy="279"/>
            </a:xfrm>
          </p:grpSpPr>
          <p:grpSp>
            <p:nvGrpSpPr>
              <p:cNvPr id="48" name="Group 6"/>
              <p:cNvGrpSpPr>
                <a:grpSpLocks/>
              </p:cNvGrpSpPr>
              <p:nvPr/>
            </p:nvGrpSpPr>
            <p:grpSpPr bwMode="auto">
              <a:xfrm>
                <a:off x="2688" y="2345"/>
                <a:ext cx="313" cy="279"/>
                <a:chOff x="2688" y="2345"/>
                <a:chExt cx="313" cy="279"/>
              </a:xfrm>
            </p:grpSpPr>
            <p:sp>
              <p:nvSpPr>
                <p:cNvPr id="52" name="Arc 4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152" cy="1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Arc 5"/>
                <p:cNvSpPr>
                  <a:spLocks/>
                </p:cNvSpPr>
                <p:nvPr/>
              </p:nvSpPr>
              <p:spPr bwMode="auto">
                <a:xfrm>
                  <a:off x="2849" y="2472"/>
                  <a:ext cx="152" cy="152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9"/>
              <p:cNvGrpSpPr>
                <a:grpSpLocks/>
              </p:cNvGrpSpPr>
              <p:nvPr/>
            </p:nvGrpSpPr>
            <p:grpSpPr bwMode="auto">
              <a:xfrm>
                <a:off x="3000" y="2345"/>
                <a:ext cx="313" cy="279"/>
                <a:chOff x="3000" y="2345"/>
                <a:chExt cx="313" cy="279"/>
              </a:xfrm>
            </p:grpSpPr>
            <p:sp>
              <p:nvSpPr>
                <p:cNvPr id="50" name="Arc 7"/>
                <p:cNvSpPr>
                  <a:spLocks/>
                </p:cNvSpPr>
                <p:nvPr/>
              </p:nvSpPr>
              <p:spPr bwMode="auto">
                <a:xfrm>
                  <a:off x="3161" y="2345"/>
                  <a:ext cx="152" cy="152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458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726"/>
                        <a:pt x="9584" y="78"/>
                        <a:pt x="21458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726"/>
                        <a:pt x="9584" y="78"/>
                        <a:pt x="21458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Arc 8"/>
                <p:cNvSpPr>
                  <a:spLocks/>
                </p:cNvSpPr>
                <p:nvPr/>
              </p:nvSpPr>
              <p:spPr bwMode="auto">
                <a:xfrm>
                  <a:off x="3000" y="2472"/>
                  <a:ext cx="152" cy="15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" name="Group 17"/>
            <p:cNvGrpSpPr>
              <a:grpSpLocks/>
            </p:cNvGrpSpPr>
            <p:nvPr/>
          </p:nvGrpSpPr>
          <p:grpSpPr bwMode="auto">
            <a:xfrm>
              <a:off x="3296" y="2345"/>
              <a:ext cx="625" cy="279"/>
              <a:chOff x="3296" y="2345"/>
              <a:chExt cx="625" cy="279"/>
            </a:xfrm>
          </p:grpSpPr>
          <p:grpSp>
            <p:nvGrpSpPr>
              <p:cNvPr id="42" name="Group 13"/>
              <p:cNvGrpSpPr>
                <a:grpSpLocks/>
              </p:cNvGrpSpPr>
              <p:nvPr/>
            </p:nvGrpSpPr>
            <p:grpSpPr bwMode="auto">
              <a:xfrm>
                <a:off x="3296" y="2345"/>
                <a:ext cx="313" cy="279"/>
                <a:chOff x="3296" y="2345"/>
                <a:chExt cx="313" cy="279"/>
              </a:xfrm>
            </p:grpSpPr>
            <p:sp>
              <p:nvSpPr>
                <p:cNvPr id="46" name="Arc 11"/>
                <p:cNvSpPr>
                  <a:spLocks/>
                </p:cNvSpPr>
                <p:nvPr/>
              </p:nvSpPr>
              <p:spPr bwMode="auto">
                <a:xfrm>
                  <a:off x="3296" y="2345"/>
                  <a:ext cx="152" cy="1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rc 12"/>
                <p:cNvSpPr>
                  <a:spLocks/>
                </p:cNvSpPr>
                <p:nvPr/>
              </p:nvSpPr>
              <p:spPr bwMode="auto">
                <a:xfrm>
                  <a:off x="3457" y="2472"/>
                  <a:ext cx="152" cy="152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6"/>
              <p:cNvGrpSpPr>
                <a:grpSpLocks/>
              </p:cNvGrpSpPr>
              <p:nvPr/>
            </p:nvGrpSpPr>
            <p:grpSpPr bwMode="auto">
              <a:xfrm>
                <a:off x="3608" y="2345"/>
                <a:ext cx="313" cy="279"/>
                <a:chOff x="3608" y="2345"/>
                <a:chExt cx="313" cy="279"/>
              </a:xfrm>
            </p:grpSpPr>
            <p:sp>
              <p:nvSpPr>
                <p:cNvPr id="44" name="Arc 14"/>
                <p:cNvSpPr>
                  <a:spLocks/>
                </p:cNvSpPr>
                <p:nvPr/>
              </p:nvSpPr>
              <p:spPr bwMode="auto">
                <a:xfrm>
                  <a:off x="3769" y="2345"/>
                  <a:ext cx="152" cy="152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458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726"/>
                        <a:pt x="9584" y="78"/>
                        <a:pt x="21458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726"/>
                        <a:pt x="9584" y="78"/>
                        <a:pt x="21458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Arc 15"/>
                <p:cNvSpPr>
                  <a:spLocks/>
                </p:cNvSpPr>
                <p:nvPr/>
              </p:nvSpPr>
              <p:spPr bwMode="auto">
                <a:xfrm>
                  <a:off x="3608" y="2472"/>
                  <a:ext cx="152" cy="15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" name="Group 24"/>
            <p:cNvGrpSpPr>
              <a:grpSpLocks/>
            </p:cNvGrpSpPr>
            <p:nvPr/>
          </p:nvGrpSpPr>
          <p:grpSpPr bwMode="auto">
            <a:xfrm>
              <a:off x="3904" y="2345"/>
              <a:ext cx="625" cy="279"/>
              <a:chOff x="3904" y="2345"/>
              <a:chExt cx="625" cy="279"/>
            </a:xfrm>
          </p:grpSpPr>
          <p:grpSp>
            <p:nvGrpSpPr>
              <p:cNvPr id="36" name="Group 20"/>
              <p:cNvGrpSpPr>
                <a:grpSpLocks/>
              </p:cNvGrpSpPr>
              <p:nvPr/>
            </p:nvGrpSpPr>
            <p:grpSpPr bwMode="auto">
              <a:xfrm>
                <a:off x="3904" y="2345"/>
                <a:ext cx="313" cy="279"/>
                <a:chOff x="3904" y="2345"/>
                <a:chExt cx="313" cy="279"/>
              </a:xfrm>
            </p:grpSpPr>
            <p:sp>
              <p:nvSpPr>
                <p:cNvPr id="40" name="Arc 18"/>
                <p:cNvSpPr>
                  <a:spLocks/>
                </p:cNvSpPr>
                <p:nvPr/>
              </p:nvSpPr>
              <p:spPr bwMode="auto">
                <a:xfrm>
                  <a:off x="3904" y="2345"/>
                  <a:ext cx="152" cy="1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Arc 19"/>
                <p:cNvSpPr>
                  <a:spLocks/>
                </p:cNvSpPr>
                <p:nvPr/>
              </p:nvSpPr>
              <p:spPr bwMode="auto">
                <a:xfrm>
                  <a:off x="4065" y="2472"/>
                  <a:ext cx="152" cy="152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23"/>
              <p:cNvGrpSpPr>
                <a:grpSpLocks/>
              </p:cNvGrpSpPr>
              <p:nvPr/>
            </p:nvGrpSpPr>
            <p:grpSpPr bwMode="auto">
              <a:xfrm>
                <a:off x="4216" y="2345"/>
                <a:ext cx="313" cy="279"/>
                <a:chOff x="4216" y="2345"/>
                <a:chExt cx="313" cy="279"/>
              </a:xfrm>
            </p:grpSpPr>
            <p:sp>
              <p:nvSpPr>
                <p:cNvPr id="38" name="Arc 21"/>
                <p:cNvSpPr>
                  <a:spLocks/>
                </p:cNvSpPr>
                <p:nvPr/>
              </p:nvSpPr>
              <p:spPr bwMode="auto">
                <a:xfrm>
                  <a:off x="4377" y="2345"/>
                  <a:ext cx="152" cy="152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458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726"/>
                        <a:pt x="9584" y="78"/>
                        <a:pt x="21458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726"/>
                        <a:pt x="9584" y="78"/>
                        <a:pt x="21458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rc 22"/>
                <p:cNvSpPr>
                  <a:spLocks/>
                </p:cNvSpPr>
                <p:nvPr/>
              </p:nvSpPr>
              <p:spPr bwMode="auto">
                <a:xfrm>
                  <a:off x="4216" y="2472"/>
                  <a:ext cx="152" cy="152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4" name="TextBox 53"/>
          <p:cNvSpPr txBox="1"/>
          <p:nvPr/>
        </p:nvSpPr>
        <p:spPr>
          <a:xfrm>
            <a:off x="4263655" y="3882509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E=6 </a:t>
            </a:r>
            <a:r>
              <a:rPr lang="en-US" dirty="0" err="1" smtClean="0"/>
              <a:t>e.v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عنوان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27900" cy="819150"/>
          </a:xfrm>
        </p:spPr>
        <p:txBody>
          <a:bodyPr/>
          <a:lstStyle/>
          <a:p>
            <a:pPr rtl="0" eaLnBrk="1" hangingPunct="1"/>
            <a:r>
              <a:rPr lang="en-US" sz="3200" smtClean="0"/>
              <a:t>Absorption Spectra</a:t>
            </a:r>
          </a:p>
        </p:txBody>
      </p:sp>
      <p:sp>
        <p:nvSpPr>
          <p:cNvPr id="69635" name="عنصر نائب للنص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 eaLnBrk="1" hangingPunct="1"/>
            <a:r>
              <a:rPr lang="en-US" sz="3600" smtClean="0"/>
              <a:t>Absorption Spectra Plot of Absorbance vs. wavelength called </a:t>
            </a:r>
            <a:r>
              <a:rPr lang="en-US" sz="3600" b="1" smtClean="0"/>
              <a:t>absorption spectrum.</a:t>
            </a:r>
          </a:p>
          <a:p>
            <a:pPr algn="l" rtl="0" eaLnBrk="1" hangingPunct="1"/>
            <a:endParaRPr lang="en-US" smtClean="0"/>
          </a:p>
        </p:txBody>
      </p:sp>
      <p:pic>
        <p:nvPicPr>
          <p:cNvPr id="696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68725" y="1857375"/>
            <a:ext cx="5111750" cy="383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عنوان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27900" cy="819150"/>
          </a:xfrm>
        </p:spPr>
        <p:txBody>
          <a:bodyPr/>
          <a:lstStyle/>
          <a:p>
            <a:pPr rtl="0" eaLnBrk="1" hangingPunct="1"/>
            <a:r>
              <a:rPr lang="en-US" sz="3200" smtClean="0"/>
              <a:t>Emission Spectra</a:t>
            </a:r>
          </a:p>
        </p:txBody>
      </p:sp>
      <p:sp>
        <p:nvSpPr>
          <p:cNvPr id="70659" name="عنصر نائب للنص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 eaLnBrk="1" hangingPunct="1"/>
            <a:r>
              <a:rPr lang="en-US" sz="3600" smtClean="0"/>
              <a:t>Emission Spectra Plot of emission intensity vs. wavelength called </a:t>
            </a:r>
            <a:r>
              <a:rPr lang="en-US" sz="3600" b="1" smtClean="0"/>
              <a:t>emission spectrum.</a:t>
            </a:r>
          </a:p>
          <a:p>
            <a:pPr algn="l" rtl="0" eaLnBrk="1" hangingPunct="1"/>
            <a:endParaRPr lang="en-US" smtClean="0"/>
          </a:p>
        </p:txBody>
      </p:sp>
      <p:pic>
        <p:nvPicPr>
          <p:cNvPr id="70660" name="Picture 2" descr="http://www.bio.unc.edu/faculty/jones/lab/2010Project/images/emission_spectru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0363" y="946150"/>
            <a:ext cx="4649787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 page 33 Example 2 </a:t>
            </a:r>
          </a:p>
        </p:txBody>
      </p:sp>
      <p:sp>
        <p:nvSpPr>
          <p:cNvPr id="71683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Given that the ionization potential of hydrogen atom is 13.6 volt and the energy level of any………..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dirty="0" smtClean="0"/>
              <a:t>Home work   1 ,2, 3 pages 39 and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title"/>
          </p:nvPr>
        </p:nvSpPr>
        <p:spPr>
          <a:xfrm>
            <a:off x="701675" y="325438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What is Electromagnetic Radiation?</a:t>
            </a:r>
          </a:p>
        </p:txBody>
      </p:sp>
      <p:sp>
        <p:nvSpPr>
          <p:cNvPr id="48131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603375"/>
            <a:ext cx="7772400" cy="2811463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Visible light that comes from your lamb and radio waves from your radio station.</a:t>
            </a:r>
          </a:p>
          <a:p>
            <a:pPr algn="l" rtl="0" eaLnBrk="1" hangingPunct="1"/>
            <a:r>
              <a:rPr lang="en-US" dirty="0" smtClean="0"/>
              <a:t>Example: Radio waves, Microwaves, IR, Visible, UV, X-ray, Gamma ray.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4232275"/>
            <a:ext cx="56578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وان 1"/>
          <p:cNvSpPr>
            <a:spLocks noGrp="1"/>
          </p:cNvSpPr>
          <p:nvPr>
            <p:ph type="title"/>
          </p:nvPr>
        </p:nvSpPr>
        <p:spPr>
          <a:xfrm>
            <a:off x="665163" y="471488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What is Electromagnetic Radiation?</a:t>
            </a:r>
          </a:p>
        </p:txBody>
      </p:sp>
      <p:sp>
        <p:nvSpPr>
          <p:cNvPr id="49155" name="AutoShape 31"/>
          <p:cNvSpPr>
            <a:spLocks noChangeArrowheads="1"/>
          </p:cNvSpPr>
          <p:nvPr/>
        </p:nvSpPr>
        <p:spPr bwMode="auto">
          <a:xfrm>
            <a:off x="827088" y="1968500"/>
            <a:ext cx="7396162" cy="3813175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sp>
        <p:nvSpPr>
          <p:cNvPr id="49156" name="Text Box 28"/>
          <p:cNvSpPr txBox="1">
            <a:spLocks noChangeArrowheads="1"/>
          </p:cNvSpPr>
          <p:nvPr/>
        </p:nvSpPr>
        <p:spPr bwMode="auto">
          <a:xfrm>
            <a:off x="5724525" y="5108575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n</a:t>
            </a:r>
            <a:r>
              <a:rPr lang="en-US" sz="2400"/>
              <a:t> = c / </a:t>
            </a:r>
            <a:r>
              <a:rPr lang="en-US" sz="2400">
                <a:latin typeface="Symbol" pitchFamily="18" charset="2"/>
              </a:rPr>
              <a:t>l</a:t>
            </a:r>
          </a:p>
        </p:txBody>
      </p:sp>
      <p:sp>
        <p:nvSpPr>
          <p:cNvPr id="49157" name="Text Box 30"/>
          <p:cNvSpPr txBox="1">
            <a:spLocks noChangeArrowheads="1"/>
          </p:cNvSpPr>
          <p:nvPr/>
        </p:nvSpPr>
        <p:spPr bwMode="auto">
          <a:xfrm>
            <a:off x="2527300" y="5108575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 = h</a:t>
            </a:r>
            <a:r>
              <a:rPr lang="en-US" sz="2400">
                <a:latin typeface="Symbol" pitchFamily="18" charset="2"/>
              </a:rPr>
              <a:t>n</a:t>
            </a:r>
          </a:p>
        </p:txBody>
      </p:sp>
      <p:grpSp>
        <p:nvGrpSpPr>
          <p:cNvPr id="2" name="Group 33"/>
          <p:cNvGrpSpPr>
            <a:grpSpLocks noChangeAspect="1"/>
          </p:cNvGrpSpPr>
          <p:nvPr/>
        </p:nvGrpSpPr>
        <p:grpSpPr bwMode="auto">
          <a:xfrm>
            <a:off x="827088" y="2397125"/>
            <a:ext cx="7396162" cy="2546350"/>
            <a:chOff x="413" y="1560"/>
            <a:chExt cx="4659" cy="1604"/>
          </a:xfrm>
        </p:grpSpPr>
        <p:sp>
          <p:nvSpPr>
            <p:cNvPr id="49159" name="AutoShape 32"/>
            <p:cNvSpPr>
              <a:spLocks noChangeAspect="1" noChangeArrowheads="1" noTextEdit="1"/>
            </p:cNvSpPr>
            <p:nvPr/>
          </p:nvSpPr>
          <p:spPr bwMode="auto">
            <a:xfrm>
              <a:off x="413" y="1560"/>
              <a:ext cx="4659" cy="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grpSp>
          <p:nvGrpSpPr>
            <p:cNvPr id="3" name="Group 234"/>
            <p:cNvGrpSpPr>
              <a:grpSpLocks/>
            </p:cNvGrpSpPr>
            <p:nvPr/>
          </p:nvGrpSpPr>
          <p:grpSpPr bwMode="auto">
            <a:xfrm>
              <a:off x="456" y="1734"/>
              <a:ext cx="4572" cy="1255"/>
              <a:chOff x="456" y="1734"/>
              <a:chExt cx="4572" cy="1255"/>
            </a:xfrm>
          </p:grpSpPr>
          <p:sp>
            <p:nvSpPr>
              <p:cNvPr id="49529" name="Freeform 34"/>
              <p:cNvSpPr>
                <a:spLocks/>
              </p:cNvSpPr>
              <p:nvPr/>
            </p:nvSpPr>
            <p:spPr bwMode="auto">
              <a:xfrm>
                <a:off x="456" y="2848"/>
                <a:ext cx="1" cy="6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0" name="Freeform 35"/>
              <p:cNvSpPr>
                <a:spLocks/>
              </p:cNvSpPr>
              <p:nvPr/>
            </p:nvSpPr>
            <p:spPr bwMode="auto">
              <a:xfrm>
                <a:off x="4990" y="2848"/>
                <a:ext cx="1" cy="6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1" name="Rectangle 36"/>
              <p:cNvSpPr>
                <a:spLocks noChangeArrowheads="1"/>
              </p:cNvSpPr>
              <p:nvPr/>
            </p:nvSpPr>
            <p:spPr bwMode="auto">
              <a:xfrm>
                <a:off x="456" y="2848"/>
                <a:ext cx="4534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2" name="Freeform 37"/>
              <p:cNvSpPr>
                <a:spLocks/>
              </p:cNvSpPr>
              <p:nvPr/>
            </p:nvSpPr>
            <p:spPr bwMode="auto">
              <a:xfrm>
                <a:off x="456" y="1862"/>
                <a:ext cx="1" cy="6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3" name="Freeform 38"/>
              <p:cNvSpPr>
                <a:spLocks/>
              </p:cNvSpPr>
              <p:nvPr/>
            </p:nvSpPr>
            <p:spPr bwMode="auto">
              <a:xfrm>
                <a:off x="4990" y="1862"/>
                <a:ext cx="1" cy="6"/>
              </a:xfrm>
              <a:custGeom>
                <a:avLst/>
                <a:gdLst>
                  <a:gd name="T0" fmla="*/ 0 w 1"/>
                  <a:gd name="T1" fmla="*/ 0 h 18"/>
                  <a:gd name="T2" fmla="*/ 0 w 1"/>
                  <a:gd name="T3" fmla="*/ 0 h 18"/>
                  <a:gd name="T4" fmla="*/ 0 w 1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8"/>
                  <a:gd name="T11" fmla="*/ 1 w 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4" name="Rectangle 39"/>
              <p:cNvSpPr>
                <a:spLocks noChangeArrowheads="1"/>
              </p:cNvSpPr>
              <p:nvPr/>
            </p:nvSpPr>
            <p:spPr bwMode="auto">
              <a:xfrm>
                <a:off x="456" y="1862"/>
                <a:ext cx="4534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5" name="Freeform 40"/>
              <p:cNvSpPr>
                <a:spLocks/>
              </p:cNvSpPr>
              <p:nvPr/>
            </p:nvSpPr>
            <p:spPr bwMode="auto">
              <a:xfrm>
                <a:off x="513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6" name="Freeform 41"/>
              <p:cNvSpPr>
                <a:spLocks/>
              </p:cNvSpPr>
              <p:nvPr/>
            </p:nvSpPr>
            <p:spPr bwMode="auto">
              <a:xfrm>
                <a:off x="513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7" name="Rectangle 42"/>
              <p:cNvSpPr>
                <a:spLocks noChangeArrowheads="1"/>
              </p:cNvSpPr>
              <p:nvPr/>
            </p:nvSpPr>
            <p:spPr bwMode="auto">
              <a:xfrm>
                <a:off x="513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8" name="Freeform 43"/>
              <p:cNvSpPr>
                <a:spLocks/>
              </p:cNvSpPr>
              <p:nvPr/>
            </p:nvSpPr>
            <p:spPr bwMode="auto">
              <a:xfrm>
                <a:off x="578" y="1865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39" name="Freeform 44"/>
              <p:cNvSpPr>
                <a:spLocks/>
              </p:cNvSpPr>
              <p:nvPr/>
            </p:nvSpPr>
            <p:spPr bwMode="auto">
              <a:xfrm>
                <a:off x="578" y="1833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0" name="Rectangle 45"/>
              <p:cNvSpPr>
                <a:spLocks noChangeArrowheads="1"/>
              </p:cNvSpPr>
              <p:nvPr/>
            </p:nvSpPr>
            <p:spPr bwMode="auto">
              <a:xfrm>
                <a:off x="578" y="1833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1" name="Freeform 46"/>
              <p:cNvSpPr>
                <a:spLocks/>
              </p:cNvSpPr>
              <p:nvPr/>
            </p:nvSpPr>
            <p:spPr bwMode="auto">
              <a:xfrm>
                <a:off x="690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2" name="Freeform 47"/>
              <p:cNvSpPr>
                <a:spLocks/>
              </p:cNvSpPr>
              <p:nvPr/>
            </p:nvSpPr>
            <p:spPr bwMode="auto">
              <a:xfrm>
                <a:off x="690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3" name="Rectangle 48"/>
              <p:cNvSpPr>
                <a:spLocks noChangeArrowheads="1"/>
              </p:cNvSpPr>
              <p:nvPr/>
            </p:nvSpPr>
            <p:spPr bwMode="auto">
              <a:xfrm>
                <a:off x="690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4" name="Freeform 49"/>
              <p:cNvSpPr>
                <a:spLocks/>
              </p:cNvSpPr>
              <p:nvPr/>
            </p:nvSpPr>
            <p:spPr bwMode="auto">
              <a:xfrm>
                <a:off x="867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5" name="Freeform 50"/>
              <p:cNvSpPr>
                <a:spLocks/>
              </p:cNvSpPr>
              <p:nvPr/>
            </p:nvSpPr>
            <p:spPr bwMode="auto">
              <a:xfrm>
                <a:off x="867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6" name="Rectangle 51"/>
              <p:cNvSpPr>
                <a:spLocks noChangeArrowheads="1"/>
              </p:cNvSpPr>
              <p:nvPr/>
            </p:nvSpPr>
            <p:spPr bwMode="auto">
              <a:xfrm>
                <a:off x="867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7" name="Freeform 52"/>
              <p:cNvSpPr>
                <a:spLocks/>
              </p:cNvSpPr>
              <p:nvPr/>
            </p:nvSpPr>
            <p:spPr bwMode="auto">
              <a:xfrm>
                <a:off x="1042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8" name="Freeform 53"/>
              <p:cNvSpPr>
                <a:spLocks/>
              </p:cNvSpPr>
              <p:nvPr/>
            </p:nvSpPr>
            <p:spPr bwMode="auto">
              <a:xfrm>
                <a:off x="1042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49" name="Rectangle 54"/>
              <p:cNvSpPr>
                <a:spLocks noChangeArrowheads="1"/>
              </p:cNvSpPr>
              <p:nvPr/>
            </p:nvSpPr>
            <p:spPr bwMode="auto">
              <a:xfrm>
                <a:off x="1042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0" name="Freeform 55"/>
              <p:cNvSpPr>
                <a:spLocks/>
              </p:cNvSpPr>
              <p:nvPr/>
            </p:nvSpPr>
            <p:spPr bwMode="auto">
              <a:xfrm>
                <a:off x="1147" y="1865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1" name="Freeform 56"/>
              <p:cNvSpPr>
                <a:spLocks/>
              </p:cNvSpPr>
              <p:nvPr/>
            </p:nvSpPr>
            <p:spPr bwMode="auto">
              <a:xfrm>
                <a:off x="1147" y="1833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2" name="Rectangle 57"/>
              <p:cNvSpPr>
                <a:spLocks noChangeArrowheads="1"/>
              </p:cNvSpPr>
              <p:nvPr/>
            </p:nvSpPr>
            <p:spPr bwMode="auto">
              <a:xfrm>
                <a:off x="1147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3" name="Freeform 58"/>
              <p:cNvSpPr>
                <a:spLocks/>
              </p:cNvSpPr>
              <p:nvPr/>
            </p:nvSpPr>
            <p:spPr bwMode="auto">
              <a:xfrm>
                <a:off x="1220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4" name="Freeform 59"/>
              <p:cNvSpPr>
                <a:spLocks/>
              </p:cNvSpPr>
              <p:nvPr/>
            </p:nvSpPr>
            <p:spPr bwMode="auto">
              <a:xfrm>
                <a:off x="1220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5" name="Rectangle 60"/>
              <p:cNvSpPr>
                <a:spLocks noChangeArrowheads="1"/>
              </p:cNvSpPr>
              <p:nvPr/>
            </p:nvSpPr>
            <p:spPr bwMode="auto">
              <a:xfrm>
                <a:off x="1220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6" name="Freeform 61"/>
              <p:cNvSpPr>
                <a:spLocks/>
              </p:cNvSpPr>
              <p:nvPr/>
            </p:nvSpPr>
            <p:spPr bwMode="auto">
              <a:xfrm>
                <a:off x="1397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7" name="Freeform 62"/>
              <p:cNvSpPr>
                <a:spLocks/>
              </p:cNvSpPr>
              <p:nvPr/>
            </p:nvSpPr>
            <p:spPr bwMode="auto">
              <a:xfrm>
                <a:off x="1397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8" name="Rectangle 63"/>
              <p:cNvSpPr>
                <a:spLocks noChangeArrowheads="1"/>
              </p:cNvSpPr>
              <p:nvPr/>
            </p:nvSpPr>
            <p:spPr bwMode="auto">
              <a:xfrm>
                <a:off x="1397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59" name="Freeform 64"/>
              <p:cNvSpPr>
                <a:spLocks/>
              </p:cNvSpPr>
              <p:nvPr/>
            </p:nvSpPr>
            <p:spPr bwMode="auto">
              <a:xfrm>
                <a:off x="1505" y="1865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0" name="Freeform 65"/>
              <p:cNvSpPr>
                <a:spLocks/>
              </p:cNvSpPr>
              <p:nvPr/>
            </p:nvSpPr>
            <p:spPr bwMode="auto">
              <a:xfrm>
                <a:off x="1505" y="1833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1" name="Rectangle 66"/>
              <p:cNvSpPr>
                <a:spLocks noChangeArrowheads="1"/>
              </p:cNvSpPr>
              <p:nvPr/>
            </p:nvSpPr>
            <p:spPr bwMode="auto">
              <a:xfrm>
                <a:off x="1505" y="1833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2" name="Freeform 67"/>
              <p:cNvSpPr>
                <a:spLocks/>
              </p:cNvSpPr>
              <p:nvPr/>
            </p:nvSpPr>
            <p:spPr bwMode="auto">
              <a:xfrm>
                <a:off x="1573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3" name="Freeform 68"/>
              <p:cNvSpPr>
                <a:spLocks/>
              </p:cNvSpPr>
              <p:nvPr/>
            </p:nvSpPr>
            <p:spPr bwMode="auto">
              <a:xfrm>
                <a:off x="1573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4" name="Rectangle 69"/>
              <p:cNvSpPr>
                <a:spLocks noChangeArrowheads="1"/>
              </p:cNvSpPr>
              <p:nvPr/>
            </p:nvSpPr>
            <p:spPr bwMode="auto">
              <a:xfrm>
                <a:off x="1573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5" name="Freeform 70"/>
              <p:cNvSpPr>
                <a:spLocks/>
              </p:cNvSpPr>
              <p:nvPr/>
            </p:nvSpPr>
            <p:spPr bwMode="auto">
              <a:xfrm>
                <a:off x="1750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6" name="Freeform 71"/>
              <p:cNvSpPr>
                <a:spLocks/>
              </p:cNvSpPr>
              <p:nvPr/>
            </p:nvSpPr>
            <p:spPr bwMode="auto">
              <a:xfrm>
                <a:off x="1750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7" name="Rectangle 72"/>
              <p:cNvSpPr>
                <a:spLocks noChangeArrowheads="1"/>
              </p:cNvSpPr>
              <p:nvPr/>
            </p:nvSpPr>
            <p:spPr bwMode="auto">
              <a:xfrm>
                <a:off x="1750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8" name="Freeform 73"/>
              <p:cNvSpPr>
                <a:spLocks/>
              </p:cNvSpPr>
              <p:nvPr/>
            </p:nvSpPr>
            <p:spPr bwMode="auto">
              <a:xfrm>
                <a:off x="1830" y="1865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69" name="Freeform 74"/>
              <p:cNvSpPr>
                <a:spLocks/>
              </p:cNvSpPr>
              <p:nvPr/>
            </p:nvSpPr>
            <p:spPr bwMode="auto">
              <a:xfrm>
                <a:off x="1830" y="1833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0" name="Rectangle 75"/>
              <p:cNvSpPr>
                <a:spLocks noChangeArrowheads="1"/>
              </p:cNvSpPr>
              <p:nvPr/>
            </p:nvSpPr>
            <p:spPr bwMode="auto">
              <a:xfrm>
                <a:off x="1830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1" name="Freeform 76"/>
              <p:cNvSpPr>
                <a:spLocks/>
              </p:cNvSpPr>
              <p:nvPr/>
            </p:nvSpPr>
            <p:spPr bwMode="auto">
              <a:xfrm>
                <a:off x="1926" y="2851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2" name="Freeform 77"/>
              <p:cNvSpPr>
                <a:spLocks/>
              </p:cNvSpPr>
              <p:nvPr/>
            </p:nvSpPr>
            <p:spPr bwMode="auto">
              <a:xfrm>
                <a:off x="1926" y="2884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3" name="Rectangle 78"/>
              <p:cNvSpPr>
                <a:spLocks noChangeArrowheads="1"/>
              </p:cNvSpPr>
              <p:nvPr/>
            </p:nvSpPr>
            <p:spPr bwMode="auto">
              <a:xfrm>
                <a:off x="1926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4" name="Freeform 79"/>
              <p:cNvSpPr>
                <a:spLocks/>
              </p:cNvSpPr>
              <p:nvPr/>
            </p:nvSpPr>
            <p:spPr bwMode="auto">
              <a:xfrm>
                <a:off x="1976" y="1865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5" name="Freeform 80"/>
              <p:cNvSpPr>
                <a:spLocks/>
              </p:cNvSpPr>
              <p:nvPr/>
            </p:nvSpPr>
            <p:spPr bwMode="auto">
              <a:xfrm>
                <a:off x="1976" y="1833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6" name="Rectangle 81"/>
              <p:cNvSpPr>
                <a:spLocks noChangeArrowheads="1"/>
              </p:cNvSpPr>
              <p:nvPr/>
            </p:nvSpPr>
            <p:spPr bwMode="auto">
              <a:xfrm>
                <a:off x="1976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7" name="Freeform 82"/>
              <p:cNvSpPr>
                <a:spLocks/>
              </p:cNvSpPr>
              <p:nvPr/>
            </p:nvSpPr>
            <p:spPr bwMode="auto">
              <a:xfrm>
                <a:off x="2102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8" name="Freeform 83"/>
              <p:cNvSpPr>
                <a:spLocks/>
              </p:cNvSpPr>
              <p:nvPr/>
            </p:nvSpPr>
            <p:spPr bwMode="auto">
              <a:xfrm>
                <a:off x="2102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79" name="Rectangle 84"/>
              <p:cNvSpPr>
                <a:spLocks noChangeArrowheads="1"/>
              </p:cNvSpPr>
              <p:nvPr/>
            </p:nvSpPr>
            <p:spPr bwMode="auto">
              <a:xfrm>
                <a:off x="2102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0" name="Freeform 85"/>
              <p:cNvSpPr>
                <a:spLocks/>
              </p:cNvSpPr>
              <p:nvPr/>
            </p:nvSpPr>
            <p:spPr bwMode="auto">
              <a:xfrm>
                <a:off x="2279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1" name="Freeform 86"/>
              <p:cNvSpPr>
                <a:spLocks/>
              </p:cNvSpPr>
              <p:nvPr/>
            </p:nvSpPr>
            <p:spPr bwMode="auto">
              <a:xfrm>
                <a:off x="2279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2" name="Rectangle 87"/>
              <p:cNvSpPr>
                <a:spLocks noChangeArrowheads="1"/>
              </p:cNvSpPr>
              <p:nvPr/>
            </p:nvSpPr>
            <p:spPr bwMode="auto">
              <a:xfrm>
                <a:off x="2279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3" name="Freeform 88"/>
              <p:cNvSpPr>
                <a:spLocks/>
              </p:cNvSpPr>
              <p:nvPr/>
            </p:nvSpPr>
            <p:spPr bwMode="auto">
              <a:xfrm>
                <a:off x="2456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4" name="Freeform 89"/>
              <p:cNvSpPr>
                <a:spLocks/>
              </p:cNvSpPr>
              <p:nvPr/>
            </p:nvSpPr>
            <p:spPr bwMode="auto">
              <a:xfrm>
                <a:off x="2456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5" name="Rectangle 90"/>
              <p:cNvSpPr>
                <a:spLocks noChangeArrowheads="1"/>
              </p:cNvSpPr>
              <p:nvPr/>
            </p:nvSpPr>
            <p:spPr bwMode="auto">
              <a:xfrm>
                <a:off x="2456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6" name="Freeform 91"/>
              <p:cNvSpPr>
                <a:spLocks/>
              </p:cNvSpPr>
              <p:nvPr/>
            </p:nvSpPr>
            <p:spPr bwMode="auto">
              <a:xfrm>
                <a:off x="2724" y="1865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7" name="Freeform 92"/>
              <p:cNvSpPr>
                <a:spLocks/>
              </p:cNvSpPr>
              <p:nvPr/>
            </p:nvSpPr>
            <p:spPr bwMode="auto">
              <a:xfrm>
                <a:off x="2724" y="1833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8" name="Rectangle 93"/>
              <p:cNvSpPr>
                <a:spLocks noChangeArrowheads="1"/>
              </p:cNvSpPr>
              <p:nvPr/>
            </p:nvSpPr>
            <p:spPr bwMode="auto">
              <a:xfrm>
                <a:off x="2724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89" name="Freeform 94"/>
              <p:cNvSpPr>
                <a:spLocks/>
              </p:cNvSpPr>
              <p:nvPr/>
            </p:nvSpPr>
            <p:spPr bwMode="auto">
              <a:xfrm>
                <a:off x="2634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0" name="Freeform 95"/>
              <p:cNvSpPr>
                <a:spLocks/>
              </p:cNvSpPr>
              <p:nvPr/>
            </p:nvSpPr>
            <p:spPr bwMode="auto">
              <a:xfrm>
                <a:off x="2634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1" name="Rectangle 96"/>
              <p:cNvSpPr>
                <a:spLocks noChangeArrowheads="1"/>
              </p:cNvSpPr>
              <p:nvPr/>
            </p:nvSpPr>
            <p:spPr bwMode="auto">
              <a:xfrm>
                <a:off x="2634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2" name="Freeform 97"/>
              <p:cNvSpPr>
                <a:spLocks/>
              </p:cNvSpPr>
              <p:nvPr/>
            </p:nvSpPr>
            <p:spPr bwMode="auto">
              <a:xfrm>
                <a:off x="2810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3" name="Freeform 98"/>
              <p:cNvSpPr>
                <a:spLocks/>
              </p:cNvSpPr>
              <p:nvPr/>
            </p:nvSpPr>
            <p:spPr bwMode="auto">
              <a:xfrm>
                <a:off x="2810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4" name="Rectangle 99"/>
              <p:cNvSpPr>
                <a:spLocks noChangeArrowheads="1"/>
              </p:cNvSpPr>
              <p:nvPr/>
            </p:nvSpPr>
            <p:spPr bwMode="auto">
              <a:xfrm>
                <a:off x="2810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5" name="Freeform 100"/>
              <p:cNvSpPr>
                <a:spLocks/>
              </p:cNvSpPr>
              <p:nvPr/>
            </p:nvSpPr>
            <p:spPr bwMode="auto">
              <a:xfrm>
                <a:off x="2987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6" name="Freeform 101"/>
              <p:cNvSpPr>
                <a:spLocks/>
              </p:cNvSpPr>
              <p:nvPr/>
            </p:nvSpPr>
            <p:spPr bwMode="auto">
              <a:xfrm>
                <a:off x="2987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7" name="Rectangle 102"/>
              <p:cNvSpPr>
                <a:spLocks noChangeArrowheads="1"/>
              </p:cNvSpPr>
              <p:nvPr/>
            </p:nvSpPr>
            <p:spPr bwMode="auto">
              <a:xfrm>
                <a:off x="2987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8" name="Freeform 103"/>
              <p:cNvSpPr>
                <a:spLocks/>
              </p:cNvSpPr>
              <p:nvPr/>
            </p:nvSpPr>
            <p:spPr bwMode="auto">
              <a:xfrm>
                <a:off x="3163" y="2851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99" name="Freeform 104"/>
              <p:cNvSpPr>
                <a:spLocks/>
              </p:cNvSpPr>
              <p:nvPr/>
            </p:nvSpPr>
            <p:spPr bwMode="auto">
              <a:xfrm>
                <a:off x="3163" y="2884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0" name="Rectangle 105"/>
              <p:cNvSpPr>
                <a:spLocks noChangeArrowheads="1"/>
              </p:cNvSpPr>
              <p:nvPr/>
            </p:nvSpPr>
            <p:spPr bwMode="auto">
              <a:xfrm>
                <a:off x="3163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1" name="Freeform 106"/>
              <p:cNvSpPr>
                <a:spLocks/>
              </p:cNvSpPr>
              <p:nvPr/>
            </p:nvSpPr>
            <p:spPr bwMode="auto">
              <a:xfrm>
                <a:off x="3439" y="1865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2" name="Freeform 107"/>
              <p:cNvSpPr>
                <a:spLocks/>
              </p:cNvSpPr>
              <p:nvPr/>
            </p:nvSpPr>
            <p:spPr bwMode="auto">
              <a:xfrm>
                <a:off x="3439" y="1833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3" name="Rectangle 108"/>
              <p:cNvSpPr>
                <a:spLocks noChangeArrowheads="1"/>
              </p:cNvSpPr>
              <p:nvPr/>
            </p:nvSpPr>
            <p:spPr bwMode="auto">
              <a:xfrm>
                <a:off x="3439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4" name="Freeform 109"/>
              <p:cNvSpPr>
                <a:spLocks/>
              </p:cNvSpPr>
              <p:nvPr/>
            </p:nvSpPr>
            <p:spPr bwMode="auto">
              <a:xfrm>
                <a:off x="3339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5" name="Freeform 110"/>
              <p:cNvSpPr>
                <a:spLocks/>
              </p:cNvSpPr>
              <p:nvPr/>
            </p:nvSpPr>
            <p:spPr bwMode="auto">
              <a:xfrm>
                <a:off x="3339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6" name="Rectangle 111"/>
              <p:cNvSpPr>
                <a:spLocks noChangeArrowheads="1"/>
              </p:cNvSpPr>
              <p:nvPr/>
            </p:nvSpPr>
            <p:spPr bwMode="auto">
              <a:xfrm>
                <a:off x="3339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7" name="Freeform 112"/>
              <p:cNvSpPr>
                <a:spLocks/>
              </p:cNvSpPr>
              <p:nvPr/>
            </p:nvSpPr>
            <p:spPr bwMode="auto">
              <a:xfrm>
                <a:off x="3516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8" name="Freeform 113"/>
              <p:cNvSpPr>
                <a:spLocks/>
              </p:cNvSpPr>
              <p:nvPr/>
            </p:nvSpPr>
            <p:spPr bwMode="auto">
              <a:xfrm>
                <a:off x="3516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09" name="Rectangle 114"/>
              <p:cNvSpPr>
                <a:spLocks noChangeArrowheads="1"/>
              </p:cNvSpPr>
              <p:nvPr/>
            </p:nvSpPr>
            <p:spPr bwMode="auto">
              <a:xfrm>
                <a:off x="3516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0" name="Freeform 115"/>
              <p:cNvSpPr>
                <a:spLocks/>
              </p:cNvSpPr>
              <p:nvPr/>
            </p:nvSpPr>
            <p:spPr bwMode="auto">
              <a:xfrm>
                <a:off x="3693" y="2851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1" name="Freeform 116"/>
              <p:cNvSpPr>
                <a:spLocks/>
              </p:cNvSpPr>
              <p:nvPr/>
            </p:nvSpPr>
            <p:spPr bwMode="auto">
              <a:xfrm>
                <a:off x="3693" y="2884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2" name="Rectangle 117"/>
              <p:cNvSpPr>
                <a:spLocks noChangeArrowheads="1"/>
              </p:cNvSpPr>
              <p:nvPr/>
            </p:nvSpPr>
            <p:spPr bwMode="auto">
              <a:xfrm>
                <a:off x="3693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3" name="Freeform 118"/>
              <p:cNvSpPr>
                <a:spLocks/>
              </p:cNvSpPr>
              <p:nvPr/>
            </p:nvSpPr>
            <p:spPr bwMode="auto">
              <a:xfrm>
                <a:off x="3972" y="1865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4" name="Freeform 119"/>
              <p:cNvSpPr>
                <a:spLocks/>
              </p:cNvSpPr>
              <p:nvPr/>
            </p:nvSpPr>
            <p:spPr bwMode="auto">
              <a:xfrm>
                <a:off x="3972" y="1833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5" name="Rectangle 120"/>
              <p:cNvSpPr>
                <a:spLocks noChangeArrowheads="1"/>
              </p:cNvSpPr>
              <p:nvPr/>
            </p:nvSpPr>
            <p:spPr bwMode="auto">
              <a:xfrm>
                <a:off x="3972" y="1833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6" name="Freeform 121"/>
              <p:cNvSpPr>
                <a:spLocks/>
              </p:cNvSpPr>
              <p:nvPr/>
            </p:nvSpPr>
            <p:spPr bwMode="auto">
              <a:xfrm>
                <a:off x="3870" y="2851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7" name="Freeform 122"/>
              <p:cNvSpPr>
                <a:spLocks/>
              </p:cNvSpPr>
              <p:nvPr/>
            </p:nvSpPr>
            <p:spPr bwMode="auto">
              <a:xfrm>
                <a:off x="3870" y="2884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8" name="Rectangle 123"/>
              <p:cNvSpPr>
                <a:spLocks noChangeArrowheads="1"/>
              </p:cNvSpPr>
              <p:nvPr/>
            </p:nvSpPr>
            <p:spPr bwMode="auto">
              <a:xfrm>
                <a:off x="3870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19" name="Freeform 124"/>
              <p:cNvSpPr>
                <a:spLocks/>
              </p:cNvSpPr>
              <p:nvPr/>
            </p:nvSpPr>
            <p:spPr bwMode="auto">
              <a:xfrm>
                <a:off x="4047" y="2851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0" name="Freeform 125"/>
              <p:cNvSpPr>
                <a:spLocks/>
              </p:cNvSpPr>
              <p:nvPr/>
            </p:nvSpPr>
            <p:spPr bwMode="auto">
              <a:xfrm>
                <a:off x="4047" y="2884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1" name="Rectangle 126"/>
              <p:cNvSpPr>
                <a:spLocks noChangeArrowheads="1"/>
              </p:cNvSpPr>
              <p:nvPr/>
            </p:nvSpPr>
            <p:spPr bwMode="auto">
              <a:xfrm>
                <a:off x="4047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2" name="Freeform 127"/>
              <p:cNvSpPr>
                <a:spLocks/>
              </p:cNvSpPr>
              <p:nvPr/>
            </p:nvSpPr>
            <p:spPr bwMode="auto">
              <a:xfrm>
                <a:off x="4399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3" name="Freeform 128"/>
              <p:cNvSpPr>
                <a:spLocks/>
              </p:cNvSpPr>
              <p:nvPr/>
            </p:nvSpPr>
            <p:spPr bwMode="auto">
              <a:xfrm>
                <a:off x="4399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4" name="Rectangle 129"/>
              <p:cNvSpPr>
                <a:spLocks noChangeArrowheads="1"/>
              </p:cNvSpPr>
              <p:nvPr/>
            </p:nvSpPr>
            <p:spPr bwMode="auto">
              <a:xfrm>
                <a:off x="4399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5" name="Freeform 130"/>
              <p:cNvSpPr>
                <a:spLocks/>
              </p:cNvSpPr>
              <p:nvPr/>
            </p:nvSpPr>
            <p:spPr bwMode="auto">
              <a:xfrm>
                <a:off x="4466" y="1865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6" name="Freeform 131"/>
              <p:cNvSpPr>
                <a:spLocks/>
              </p:cNvSpPr>
              <p:nvPr/>
            </p:nvSpPr>
            <p:spPr bwMode="auto">
              <a:xfrm>
                <a:off x="4466" y="1833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7" name="Rectangle 132"/>
              <p:cNvSpPr>
                <a:spLocks noChangeArrowheads="1"/>
              </p:cNvSpPr>
              <p:nvPr/>
            </p:nvSpPr>
            <p:spPr bwMode="auto">
              <a:xfrm>
                <a:off x="4466" y="1833"/>
                <a:ext cx="6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8" name="Freeform 133"/>
              <p:cNvSpPr>
                <a:spLocks/>
              </p:cNvSpPr>
              <p:nvPr/>
            </p:nvSpPr>
            <p:spPr bwMode="auto">
              <a:xfrm>
                <a:off x="4222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29" name="Freeform 134"/>
              <p:cNvSpPr>
                <a:spLocks/>
              </p:cNvSpPr>
              <p:nvPr/>
            </p:nvSpPr>
            <p:spPr bwMode="auto">
              <a:xfrm>
                <a:off x="4222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0" name="Rectangle 135"/>
              <p:cNvSpPr>
                <a:spLocks noChangeArrowheads="1"/>
              </p:cNvSpPr>
              <p:nvPr/>
            </p:nvSpPr>
            <p:spPr bwMode="auto">
              <a:xfrm>
                <a:off x="4222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1" name="Freeform 136"/>
              <p:cNvSpPr>
                <a:spLocks/>
              </p:cNvSpPr>
              <p:nvPr/>
            </p:nvSpPr>
            <p:spPr bwMode="auto">
              <a:xfrm>
                <a:off x="4578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2" name="Freeform 137"/>
              <p:cNvSpPr>
                <a:spLocks/>
              </p:cNvSpPr>
              <p:nvPr/>
            </p:nvSpPr>
            <p:spPr bwMode="auto">
              <a:xfrm>
                <a:off x="4578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3" name="Rectangle 138"/>
              <p:cNvSpPr>
                <a:spLocks noChangeArrowheads="1"/>
              </p:cNvSpPr>
              <p:nvPr/>
            </p:nvSpPr>
            <p:spPr bwMode="auto">
              <a:xfrm>
                <a:off x="4578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4" name="Freeform 139"/>
              <p:cNvSpPr>
                <a:spLocks/>
              </p:cNvSpPr>
              <p:nvPr/>
            </p:nvSpPr>
            <p:spPr bwMode="auto">
              <a:xfrm>
                <a:off x="4751" y="2851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5" name="Freeform 140"/>
              <p:cNvSpPr>
                <a:spLocks/>
              </p:cNvSpPr>
              <p:nvPr/>
            </p:nvSpPr>
            <p:spPr bwMode="auto">
              <a:xfrm>
                <a:off x="4751" y="2884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6" name="Rectangle 141"/>
              <p:cNvSpPr>
                <a:spLocks noChangeArrowheads="1"/>
              </p:cNvSpPr>
              <p:nvPr/>
            </p:nvSpPr>
            <p:spPr bwMode="auto">
              <a:xfrm>
                <a:off x="4751" y="2851"/>
                <a:ext cx="7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7" name="Freeform 142"/>
              <p:cNvSpPr>
                <a:spLocks/>
              </p:cNvSpPr>
              <p:nvPr/>
            </p:nvSpPr>
            <p:spPr bwMode="auto">
              <a:xfrm>
                <a:off x="4927" y="2851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8" name="Freeform 143"/>
              <p:cNvSpPr>
                <a:spLocks/>
              </p:cNvSpPr>
              <p:nvPr/>
            </p:nvSpPr>
            <p:spPr bwMode="auto">
              <a:xfrm>
                <a:off x="4927" y="2884"/>
                <a:ext cx="6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"/>
                  <a:gd name="T11" fmla="*/ 18 w 1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39" name="Rectangle 144"/>
              <p:cNvSpPr>
                <a:spLocks noChangeArrowheads="1"/>
              </p:cNvSpPr>
              <p:nvPr/>
            </p:nvSpPr>
            <p:spPr bwMode="auto">
              <a:xfrm>
                <a:off x="4927" y="2851"/>
                <a:ext cx="6" cy="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0" name="Freeform 145"/>
              <p:cNvSpPr>
                <a:spLocks/>
              </p:cNvSpPr>
              <p:nvPr/>
            </p:nvSpPr>
            <p:spPr bwMode="auto">
              <a:xfrm>
                <a:off x="4962" y="1865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19" y="0"/>
                    </a:move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1" name="Freeform 146"/>
              <p:cNvSpPr>
                <a:spLocks/>
              </p:cNvSpPr>
              <p:nvPr/>
            </p:nvSpPr>
            <p:spPr bwMode="auto">
              <a:xfrm>
                <a:off x="4962" y="1833"/>
                <a:ext cx="7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"/>
                  <a:gd name="T11" fmla="*/ 19 w 1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">
                    <a:moveTo>
                      <a:pt x="0" y="0"/>
                    </a:move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2" name="Rectangle 147"/>
              <p:cNvSpPr>
                <a:spLocks noChangeArrowheads="1"/>
              </p:cNvSpPr>
              <p:nvPr/>
            </p:nvSpPr>
            <p:spPr bwMode="auto">
              <a:xfrm>
                <a:off x="4962" y="1833"/>
                <a:ext cx="7" cy="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3" name="Freeform 148"/>
              <p:cNvSpPr>
                <a:spLocks/>
              </p:cNvSpPr>
              <p:nvPr/>
            </p:nvSpPr>
            <p:spPr bwMode="auto">
              <a:xfrm>
                <a:off x="463" y="2923"/>
                <a:ext cx="19" cy="63"/>
              </a:xfrm>
              <a:custGeom>
                <a:avLst/>
                <a:gdLst>
                  <a:gd name="T0" fmla="*/ 1 w 59"/>
                  <a:gd name="T1" fmla="*/ 0 h 189"/>
                  <a:gd name="T2" fmla="*/ 0 w 59"/>
                  <a:gd name="T3" fmla="*/ 0 h 189"/>
                  <a:gd name="T4" fmla="*/ 0 w 59"/>
                  <a:gd name="T5" fmla="*/ 0 h 189"/>
                  <a:gd name="T6" fmla="*/ 0 w 59"/>
                  <a:gd name="T7" fmla="*/ 0 h 189"/>
                  <a:gd name="T8" fmla="*/ 0 w 59"/>
                  <a:gd name="T9" fmla="*/ 0 h 189"/>
                  <a:gd name="T10" fmla="*/ 0 w 59"/>
                  <a:gd name="T11" fmla="*/ 0 h 189"/>
                  <a:gd name="T12" fmla="*/ 0 w 59"/>
                  <a:gd name="T13" fmla="*/ 0 h 189"/>
                  <a:gd name="T14" fmla="*/ 0 w 59"/>
                  <a:gd name="T15" fmla="*/ 0 h 189"/>
                  <a:gd name="T16" fmla="*/ 0 w 59"/>
                  <a:gd name="T17" fmla="*/ 0 h 189"/>
                  <a:gd name="T18" fmla="*/ 0 w 59"/>
                  <a:gd name="T19" fmla="*/ 1 h 189"/>
                  <a:gd name="T20" fmla="*/ 0 w 59"/>
                  <a:gd name="T21" fmla="*/ 0 h 189"/>
                  <a:gd name="T22" fmla="*/ 0 w 59"/>
                  <a:gd name="T23" fmla="*/ 2 h 189"/>
                  <a:gd name="T24" fmla="*/ 1 w 59"/>
                  <a:gd name="T25" fmla="*/ 2 h 189"/>
                  <a:gd name="T26" fmla="*/ 1 w 59"/>
                  <a:gd name="T27" fmla="*/ 0 h 1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9"/>
                  <a:gd name="T43" fmla="*/ 0 h 189"/>
                  <a:gd name="T44" fmla="*/ 59 w 59"/>
                  <a:gd name="T45" fmla="*/ 189 h 1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9" h="189">
                    <a:moveTo>
                      <a:pt x="59" y="0"/>
                    </a:moveTo>
                    <a:lnTo>
                      <a:pt x="33" y="0"/>
                    </a:lnTo>
                    <a:lnTo>
                      <a:pt x="37" y="5"/>
                    </a:lnTo>
                    <a:lnTo>
                      <a:pt x="29" y="11"/>
                    </a:lnTo>
                    <a:lnTo>
                      <a:pt x="20" y="17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33" y="30"/>
                    </a:lnTo>
                    <a:lnTo>
                      <a:pt x="33" y="189"/>
                    </a:lnTo>
                    <a:lnTo>
                      <a:pt x="59" y="18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4" name="Freeform 149"/>
              <p:cNvSpPr>
                <a:spLocks/>
              </p:cNvSpPr>
              <p:nvPr/>
            </p:nvSpPr>
            <p:spPr bwMode="auto">
              <a:xfrm>
                <a:off x="517" y="2923"/>
                <a:ext cx="17" cy="66"/>
              </a:xfrm>
              <a:custGeom>
                <a:avLst/>
                <a:gdLst>
                  <a:gd name="T0" fmla="*/ 0 w 51"/>
                  <a:gd name="T1" fmla="*/ 2 h 198"/>
                  <a:gd name="T2" fmla="*/ 0 w 51"/>
                  <a:gd name="T3" fmla="*/ 2 h 198"/>
                  <a:gd name="T4" fmla="*/ 0 w 51"/>
                  <a:gd name="T5" fmla="*/ 2 h 198"/>
                  <a:gd name="T6" fmla="*/ 0 w 51"/>
                  <a:gd name="T7" fmla="*/ 2 h 198"/>
                  <a:gd name="T8" fmla="*/ 0 w 51"/>
                  <a:gd name="T9" fmla="*/ 2 h 198"/>
                  <a:gd name="T10" fmla="*/ 1 w 51"/>
                  <a:gd name="T11" fmla="*/ 2 h 198"/>
                  <a:gd name="T12" fmla="*/ 1 w 51"/>
                  <a:gd name="T13" fmla="*/ 2 h 198"/>
                  <a:gd name="T14" fmla="*/ 1 w 51"/>
                  <a:gd name="T15" fmla="*/ 2 h 198"/>
                  <a:gd name="T16" fmla="*/ 1 w 51"/>
                  <a:gd name="T17" fmla="*/ 1 h 198"/>
                  <a:gd name="T18" fmla="*/ 1 w 51"/>
                  <a:gd name="T19" fmla="*/ 1 h 198"/>
                  <a:gd name="T20" fmla="*/ 1 w 51"/>
                  <a:gd name="T21" fmla="*/ 1 h 198"/>
                  <a:gd name="T22" fmla="*/ 1 w 51"/>
                  <a:gd name="T23" fmla="*/ 0 h 198"/>
                  <a:gd name="T24" fmla="*/ 0 w 51"/>
                  <a:gd name="T25" fmla="*/ 0 h 198"/>
                  <a:gd name="T26" fmla="*/ 0 w 51"/>
                  <a:gd name="T27" fmla="*/ 0 h 198"/>
                  <a:gd name="T28" fmla="*/ 0 w 51"/>
                  <a:gd name="T29" fmla="*/ 0 h 198"/>
                  <a:gd name="T30" fmla="*/ 0 w 51"/>
                  <a:gd name="T31" fmla="*/ 0 h 198"/>
                  <a:gd name="T32" fmla="*/ 0 w 51"/>
                  <a:gd name="T33" fmla="*/ 0 h 198"/>
                  <a:gd name="T34" fmla="*/ 0 w 51"/>
                  <a:gd name="T35" fmla="*/ 0 h 198"/>
                  <a:gd name="T36" fmla="*/ 0 w 51"/>
                  <a:gd name="T37" fmla="*/ 0 h 198"/>
                  <a:gd name="T38" fmla="*/ 0 w 51"/>
                  <a:gd name="T39" fmla="*/ 0 h 198"/>
                  <a:gd name="T40" fmla="*/ 0 w 51"/>
                  <a:gd name="T41" fmla="*/ 0 h 198"/>
                  <a:gd name="T42" fmla="*/ 0 w 51"/>
                  <a:gd name="T43" fmla="*/ 0 h 198"/>
                  <a:gd name="T44" fmla="*/ 0 w 51"/>
                  <a:gd name="T45" fmla="*/ 1 h 198"/>
                  <a:gd name="T46" fmla="*/ 0 w 51"/>
                  <a:gd name="T47" fmla="*/ 1 h 198"/>
                  <a:gd name="T48" fmla="*/ 0 w 51"/>
                  <a:gd name="T49" fmla="*/ 1 h 198"/>
                  <a:gd name="T50" fmla="*/ 0 w 51"/>
                  <a:gd name="T51" fmla="*/ 1 h 198"/>
                  <a:gd name="T52" fmla="*/ 0 w 51"/>
                  <a:gd name="T53" fmla="*/ 2 h 198"/>
                  <a:gd name="T54" fmla="*/ 0 w 51"/>
                  <a:gd name="T55" fmla="*/ 2 h 198"/>
                  <a:gd name="T56" fmla="*/ 0 w 51"/>
                  <a:gd name="T57" fmla="*/ 2 h 198"/>
                  <a:gd name="T58" fmla="*/ 0 w 51"/>
                  <a:gd name="T59" fmla="*/ 2 h 198"/>
                  <a:gd name="T60" fmla="*/ 0 w 51"/>
                  <a:gd name="T61" fmla="*/ 2 h 198"/>
                  <a:gd name="T62" fmla="*/ 0 w 51"/>
                  <a:gd name="T63" fmla="*/ 2 h 1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"/>
                  <a:gd name="T97" fmla="*/ 0 h 198"/>
                  <a:gd name="T98" fmla="*/ 51 w 51"/>
                  <a:gd name="T99" fmla="*/ 198 h 1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18" y="196"/>
                    </a:lnTo>
                    <a:lnTo>
                      <a:pt x="29" y="190"/>
                    </a:lnTo>
                    <a:lnTo>
                      <a:pt x="39" y="180"/>
                    </a:lnTo>
                    <a:lnTo>
                      <a:pt x="46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6" y="35"/>
                    </a:lnTo>
                    <a:lnTo>
                      <a:pt x="39" y="22"/>
                    </a:lnTo>
                    <a:lnTo>
                      <a:pt x="29" y="13"/>
                    </a:lnTo>
                    <a:lnTo>
                      <a:pt x="18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9" y="27"/>
                    </a:lnTo>
                    <a:lnTo>
                      <a:pt x="15" y="31"/>
                    </a:lnTo>
                    <a:lnTo>
                      <a:pt x="20" y="38"/>
                    </a:lnTo>
                    <a:lnTo>
                      <a:pt x="22" y="47"/>
                    </a:lnTo>
                    <a:lnTo>
                      <a:pt x="25" y="59"/>
                    </a:lnTo>
                    <a:lnTo>
                      <a:pt x="26" y="73"/>
                    </a:lnTo>
                    <a:lnTo>
                      <a:pt x="26" y="106"/>
                    </a:lnTo>
                    <a:lnTo>
                      <a:pt x="26" y="129"/>
                    </a:lnTo>
                    <a:lnTo>
                      <a:pt x="22" y="151"/>
                    </a:lnTo>
                    <a:lnTo>
                      <a:pt x="20" y="160"/>
                    </a:lnTo>
                    <a:lnTo>
                      <a:pt x="15" y="167"/>
                    </a:lnTo>
                    <a:lnTo>
                      <a:pt x="9" y="17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5" name="Freeform 150"/>
              <p:cNvSpPr>
                <a:spLocks/>
              </p:cNvSpPr>
              <p:nvPr/>
            </p:nvSpPr>
            <p:spPr bwMode="auto">
              <a:xfrm>
                <a:off x="500" y="2923"/>
                <a:ext cx="17" cy="66"/>
              </a:xfrm>
              <a:custGeom>
                <a:avLst/>
                <a:gdLst>
                  <a:gd name="T0" fmla="*/ 1 w 50"/>
                  <a:gd name="T1" fmla="*/ 0 h 198"/>
                  <a:gd name="T2" fmla="*/ 1 w 50"/>
                  <a:gd name="T3" fmla="*/ 0 h 198"/>
                  <a:gd name="T4" fmla="*/ 1 w 50"/>
                  <a:gd name="T5" fmla="*/ 0 h 198"/>
                  <a:gd name="T6" fmla="*/ 1 w 50"/>
                  <a:gd name="T7" fmla="*/ 0 h 198"/>
                  <a:gd name="T8" fmla="*/ 0 w 50"/>
                  <a:gd name="T9" fmla="*/ 0 h 198"/>
                  <a:gd name="T10" fmla="*/ 0 w 50"/>
                  <a:gd name="T11" fmla="*/ 0 h 198"/>
                  <a:gd name="T12" fmla="*/ 0 w 50"/>
                  <a:gd name="T13" fmla="*/ 0 h 198"/>
                  <a:gd name="T14" fmla="*/ 0 w 50"/>
                  <a:gd name="T15" fmla="*/ 0 h 198"/>
                  <a:gd name="T16" fmla="*/ 0 w 50"/>
                  <a:gd name="T17" fmla="*/ 1 h 198"/>
                  <a:gd name="T18" fmla="*/ 0 w 50"/>
                  <a:gd name="T19" fmla="*/ 1 h 198"/>
                  <a:gd name="T20" fmla="*/ 0 w 50"/>
                  <a:gd name="T21" fmla="*/ 1 h 198"/>
                  <a:gd name="T22" fmla="*/ 0 w 50"/>
                  <a:gd name="T23" fmla="*/ 2 h 198"/>
                  <a:gd name="T24" fmla="*/ 0 w 50"/>
                  <a:gd name="T25" fmla="*/ 2 h 198"/>
                  <a:gd name="T26" fmla="*/ 0 w 50"/>
                  <a:gd name="T27" fmla="*/ 2 h 198"/>
                  <a:gd name="T28" fmla="*/ 0 w 50"/>
                  <a:gd name="T29" fmla="*/ 2 h 198"/>
                  <a:gd name="T30" fmla="*/ 0 w 50"/>
                  <a:gd name="T31" fmla="*/ 2 h 198"/>
                  <a:gd name="T32" fmla="*/ 0 w 50"/>
                  <a:gd name="T33" fmla="*/ 2 h 198"/>
                  <a:gd name="T34" fmla="*/ 1 w 50"/>
                  <a:gd name="T35" fmla="*/ 2 h 198"/>
                  <a:gd name="T36" fmla="*/ 1 w 50"/>
                  <a:gd name="T37" fmla="*/ 2 h 198"/>
                  <a:gd name="T38" fmla="*/ 1 w 50"/>
                  <a:gd name="T39" fmla="*/ 2 h 198"/>
                  <a:gd name="T40" fmla="*/ 0 w 50"/>
                  <a:gd name="T41" fmla="*/ 2 h 198"/>
                  <a:gd name="T42" fmla="*/ 0 w 50"/>
                  <a:gd name="T43" fmla="*/ 2 h 198"/>
                  <a:gd name="T44" fmla="*/ 0 w 50"/>
                  <a:gd name="T45" fmla="*/ 2 h 198"/>
                  <a:gd name="T46" fmla="*/ 0 w 50"/>
                  <a:gd name="T47" fmla="*/ 2 h 198"/>
                  <a:gd name="T48" fmla="*/ 0 w 50"/>
                  <a:gd name="T49" fmla="*/ 1 h 198"/>
                  <a:gd name="T50" fmla="*/ 0 w 50"/>
                  <a:gd name="T51" fmla="*/ 1 h 198"/>
                  <a:gd name="T52" fmla="*/ 0 w 50"/>
                  <a:gd name="T53" fmla="*/ 1 h 198"/>
                  <a:gd name="T54" fmla="*/ 0 w 50"/>
                  <a:gd name="T55" fmla="*/ 1 h 198"/>
                  <a:gd name="T56" fmla="*/ 0 w 50"/>
                  <a:gd name="T57" fmla="*/ 0 h 198"/>
                  <a:gd name="T58" fmla="*/ 0 w 50"/>
                  <a:gd name="T59" fmla="*/ 0 h 198"/>
                  <a:gd name="T60" fmla="*/ 1 w 50"/>
                  <a:gd name="T61" fmla="*/ 0 h 198"/>
                  <a:gd name="T62" fmla="*/ 1 w 50"/>
                  <a:gd name="T63" fmla="*/ 0 h 198"/>
                  <a:gd name="T64" fmla="*/ 1 w 50"/>
                  <a:gd name="T65" fmla="*/ 0 h 198"/>
                  <a:gd name="T66" fmla="*/ 1 w 50"/>
                  <a:gd name="T67" fmla="*/ 0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"/>
                  <a:gd name="T103" fmla="*/ 0 h 198"/>
                  <a:gd name="T104" fmla="*/ 50 w 50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" h="198">
                    <a:moveTo>
                      <a:pt x="50" y="20"/>
                    </a:moveTo>
                    <a:lnTo>
                      <a:pt x="50" y="0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33" y="2"/>
                    </a:lnTo>
                    <a:lnTo>
                      <a:pt x="21" y="9"/>
                    </a:lnTo>
                    <a:lnTo>
                      <a:pt x="12" y="19"/>
                    </a:lnTo>
                    <a:lnTo>
                      <a:pt x="6" y="32"/>
                    </a:lnTo>
                    <a:lnTo>
                      <a:pt x="2" y="47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2" y="180"/>
                    </a:lnTo>
                    <a:lnTo>
                      <a:pt x="21" y="190"/>
                    </a:lnTo>
                    <a:lnTo>
                      <a:pt x="33" y="196"/>
                    </a:lnTo>
                    <a:lnTo>
                      <a:pt x="50" y="198"/>
                    </a:lnTo>
                    <a:lnTo>
                      <a:pt x="50" y="173"/>
                    </a:lnTo>
                    <a:lnTo>
                      <a:pt x="42" y="172"/>
                    </a:lnTo>
                    <a:lnTo>
                      <a:pt x="35" y="167"/>
                    </a:lnTo>
                    <a:lnTo>
                      <a:pt x="31" y="160"/>
                    </a:lnTo>
                    <a:lnTo>
                      <a:pt x="28" y="151"/>
                    </a:lnTo>
                    <a:lnTo>
                      <a:pt x="25" y="129"/>
                    </a:lnTo>
                    <a:lnTo>
                      <a:pt x="25" y="106"/>
                    </a:lnTo>
                    <a:lnTo>
                      <a:pt x="25" y="69"/>
                    </a:lnTo>
                    <a:lnTo>
                      <a:pt x="26" y="54"/>
                    </a:lnTo>
                    <a:lnTo>
                      <a:pt x="28" y="43"/>
                    </a:lnTo>
                    <a:lnTo>
                      <a:pt x="31" y="32"/>
                    </a:lnTo>
                    <a:lnTo>
                      <a:pt x="35" y="26"/>
                    </a:lnTo>
                    <a:lnTo>
                      <a:pt x="42" y="21"/>
                    </a:lnTo>
                    <a:lnTo>
                      <a:pt x="50" y="20"/>
                    </a:lnTo>
                    <a:lnTo>
                      <a:pt x="50" y="26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6" name="Rectangle 151"/>
              <p:cNvSpPr>
                <a:spLocks noChangeArrowheads="1"/>
              </p:cNvSpPr>
              <p:nvPr/>
            </p:nvSpPr>
            <p:spPr bwMode="auto">
              <a:xfrm>
                <a:off x="539" y="2927"/>
                <a:ext cx="10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7" name="Freeform 152"/>
              <p:cNvSpPr>
                <a:spLocks/>
              </p:cNvSpPr>
              <p:nvPr/>
            </p:nvSpPr>
            <p:spPr bwMode="auto">
              <a:xfrm>
                <a:off x="555" y="2910"/>
                <a:ext cx="10" cy="30"/>
              </a:xfrm>
              <a:custGeom>
                <a:avLst/>
                <a:gdLst>
                  <a:gd name="T0" fmla="*/ 0 w 29"/>
                  <a:gd name="T1" fmla="*/ 0 h 92"/>
                  <a:gd name="T2" fmla="*/ 0 w 29"/>
                  <a:gd name="T3" fmla="*/ 0 h 92"/>
                  <a:gd name="T4" fmla="*/ 0 w 29"/>
                  <a:gd name="T5" fmla="*/ 0 h 92"/>
                  <a:gd name="T6" fmla="*/ 0 w 29"/>
                  <a:gd name="T7" fmla="*/ 0 h 92"/>
                  <a:gd name="T8" fmla="*/ 0 w 29"/>
                  <a:gd name="T9" fmla="*/ 0 h 92"/>
                  <a:gd name="T10" fmla="*/ 0 w 29"/>
                  <a:gd name="T11" fmla="*/ 0 h 92"/>
                  <a:gd name="T12" fmla="*/ 0 w 29"/>
                  <a:gd name="T13" fmla="*/ 0 h 92"/>
                  <a:gd name="T14" fmla="*/ 0 w 29"/>
                  <a:gd name="T15" fmla="*/ 0 h 92"/>
                  <a:gd name="T16" fmla="*/ 0 w 29"/>
                  <a:gd name="T17" fmla="*/ 1 h 92"/>
                  <a:gd name="T18" fmla="*/ 0 w 29"/>
                  <a:gd name="T19" fmla="*/ 1 h 92"/>
                  <a:gd name="T20" fmla="*/ 0 w 29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92"/>
                  <a:gd name="T35" fmla="*/ 29 w 29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92">
                    <a:moveTo>
                      <a:pt x="29" y="0"/>
                    </a:moveTo>
                    <a:lnTo>
                      <a:pt x="20" y="0"/>
                    </a:lnTo>
                    <a:lnTo>
                      <a:pt x="10" y="7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29" y="9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8" name="Freeform 153"/>
              <p:cNvSpPr>
                <a:spLocks/>
              </p:cNvSpPr>
              <p:nvPr/>
            </p:nvSpPr>
            <p:spPr bwMode="auto">
              <a:xfrm>
                <a:off x="579" y="2910"/>
                <a:ext cx="12" cy="30"/>
              </a:xfrm>
              <a:custGeom>
                <a:avLst/>
                <a:gdLst>
                  <a:gd name="T0" fmla="*/ 0 w 37"/>
                  <a:gd name="T1" fmla="*/ 1 h 92"/>
                  <a:gd name="T2" fmla="*/ 0 w 37"/>
                  <a:gd name="T3" fmla="*/ 1 h 92"/>
                  <a:gd name="T4" fmla="*/ 0 w 37"/>
                  <a:gd name="T5" fmla="*/ 1 h 92"/>
                  <a:gd name="T6" fmla="*/ 0 w 37"/>
                  <a:gd name="T7" fmla="*/ 1 h 92"/>
                  <a:gd name="T8" fmla="*/ 0 w 37"/>
                  <a:gd name="T9" fmla="*/ 1 h 92"/>
                  <a:gd name="T10" fmla="*/ 0 w 37"/>
                  <a:gd name="T11" fmla="*/ 1 h 92"/>
                  <a:gd name="T12" fmla="*/ 0 w 37"/>
                  <a:gd name="T13" fmla="*/ 1 h 92"/>
                  <a:gd name="T14" fmla="*/ 0 w 37"/>
                  <a:gd name="T15" fmla="*/ 1 h 92"/>
                  <a:gd name="T16" fmla="*/ 0 w 37"/>
                  <a:gd name="T17" fmla="*/ 1 h 92"/>
                  <a:gd name="T18" fmla="*/ 0 w 37"/>
                  <a:gd name="T19" fmla="*/ 0 h 92"/>
                  <a:gd name="T20" fmla="*/ 0 w 37"/>
                  <a:gd name="T21" fmla="*/ 0 h 92"/>
                  <a:gd name="T22" fmla="*/ 0 w 37"/>
                  <a:gd name="T23" fmla="*/ 0 h 92"/>
                  <a:gd name="T24" fmla="*/ 0 w 37"/>
                  <a:gd name="T25" fmla="*/ 0 h 92"/>
                  <a:gd name="T26" fmla="*/ 0 w 37"/>
                  <a:gd name="T27" fmla="*/ 0 h 92"/>
                  <a:gd name="T28" fmla="*/ 0 w 37"/>
                  <a:gd name="T29" fmla="*/ 1 h 92"/>
                  <a:gd name="T30" fmla="*/ 0 w 37"/>
                  <a:gd name="T31" fmla="*/ 1 h 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"/>
                  <a:gd name="T49" fmla="*/ 0 h 92"/>
                  <a:gd name="T50" fmla="*/ 37 w 37"/>
                  <a:gd name="T51" fmla="*/ 92 h 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" h="92">
                    <a:moveTo>
                      <a:pt x="0" y="56"/>
                    </a:moveTo>
                    <a:lnTo>
                      <a:pt x="0" y="71"/>
                    </a:lnTo>
                    <a:lnTo>
                      <a:pt x="10" y="71"/>
                    </a:lnTo>
                    <a:lnTo>
                      <a:pt x="10" y="92"/>
                    </a:lnTo>
                    <a:lnTo>
                      <a:pt x="26" y="92"/>
                    </a:lnTo>
                    <a:lnTo>
                      <a:pt x="26" y="71"/>
                    </a:lnTo>
                    <a:lnTo>
                      <a:pt x="37" y="71"/>
                    </a:lnTo>
                    <a:lnTo>
                      <a:pt x="37" y="56"/>
                    </a:lnTo>
                    <a:lnTo>
                      <a:pt x="26" y="56"/>
                    </a:lnTo>
                    <a:lnTo>
                      <a:pt x="26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25"/>
                    </a:lnTo>
                    <a:lnTo>
                      <a:pt x="10" y="10"/>
                    </a:lnTo>
                    <a:lnTo>
                      <a:pt x="1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49" name="Freeform 154"/>
              <p:cNvSpPr>
                <a:spLocks/>
              </p:cNvSpPr>
              <p:nvPr/>
            </p:nvSpPr>
            <p:spPr bwMode="auto">
              <a:xfrm>
                <a:off x="572" y="2911"/>
                <a:ext cx="7" cy="22"/>
              </a:xfrm>
              <a:custGeom>
                <a:avLst/>
                <a:gdLst>
                  <a:gd name="T0" fmla="*/ 0 w 22"/>
                  <a:gd name="T1" fmla="*/ 0 h 66"/>
                  <a:gd name="T2" fmla="*/ 0 w 22"/>
                  <a:gd name="T3" fmla="*/ 0 h 66"/>
                  <a:gd name="T4" fmla="*/ 0 w 22"/>
                  <a:gd name="T5" fmla="*/ 1 h 66"/>
                  <a:gd name="T6" fmla="*/ 0 w 22"/>
                  <a:gd name="T7" fmla="*/ 1 h 66"/>
                  <a:gd name="T8" fmla="*/ 0 w 22"/>
                  <a:gd name="T9" fmla="*/ 1 h 66"/>
                  <a:gd name="T10" fmla="*/ 0 w 22"/>
                  <a:gd name="T11" fmla="*/ 1 h 66"/>
                  <a:gd name="T12" fmla="*/ 0 w 22"/>
                  <a:gd name="T13" fmla="*/ 1 h 66"/>
                  <a:gd name="T14" fmla="*/ 0 w 22"/>
                  <a:gd name="T15" fmla="*/ 0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66"/>
                  <a:gd name="T26" fmla="*/ 22 w 22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66">
                    <a:moveTo>
                      <a:pt x="22" y="20"/>
                    </a:moveTo>
                    <a:lnTo>
                      <a:pt x="22" y="0"/>
                    </a:lnTo>
                    <a:lnTo>
                      <a:pt x="0" y="51"/>
                    </a:lnTo>
                    <a:lnTo>
                      <a:pt x="0" y="66"/>
                    </a:lnTo>
                    <a:lnTo>
                      <a:pt x="22" y="66"/>
                    </a:lnTo>
                    <a:lnTo>
                      <a:pt x="22" y="51"/>
                    </a:lnTo>
                    <a:lnTo>
                      <a:pt x="10" y="51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0" name="Freeform 155"/>
              <p:cNvSpPr>
                <a:spLocks/>
              </p:cNvSpPr>
              <p:nvPr/>
            </p:nvSpPr>
            <p:spPr bwMode="auto">
              <a:xfrm>
                <a:off x="551" y="1747"/>
                <a:ext cx="19" cy="63"/>
              </a:xfrm>
              <a:custGeom>
                <a:avLst/>
                <a:gdLst>
                  <a:gd name="T0" fmla="*/ 1 w 58"/>
                  <a:gd name="T1" fmla="*/ 0 h 189"/>
                  <a:gd name="T2" fmla="*/ 0 w 58"/>
                  <a:gd name="T3" fmla="*/ 0 h 189"/>
                  <a:gd name="T4" fmla="*/ 0 w 58"/>
                  <a:gd name="T5" fmla="*/ 0 h 189"/>
                  <a:gd name="T6" fmla="*/ 0 w 58"/>
                  <a:gd name="T7" fmla="*/ 0 h 189"/>
                  <a:gd name="T8" fmla="*/ 0 w 58"/>
                  <a:gd name="T9" fmla="*/ 0 h 189"/>
                  <a:gd name="T10" fmla="*/ 0 w 58"/>
                  <a:gd name="T11" fmla="*/ 0 h 189"/>
                  <a:gd name="T12" fmla="*/ 0 w 58"/>
                  <a:gd name="T13" fmla="*/ 0 h 189"/>
                  <a:gd name="T14" fmla="*/ 0 w 58"/>
                  <a:gd name="T15" fmla="*/ 1 h 189"/>
                  <a:gd name="T16" fmla="*/ 0 w 58"/>
                  <a:gd name="T17" fmla="*/ 0 h 189"/>
                  <a:gd name="T18" fmla="*/ 0 w 58"/>
                  <a:gd name="T19" fmla="*/ 2 h 189"/>
                  <a:gd name="T20" fmla="*/ 1 w 58"/>
                  <a:gd name="T21" fmla="*/ 2 h 189"/>
                  <a:gd name="T22" fmla="*/ 1 w 58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189"/>
                  <a:gd name="T38" fmla="*/ 58 w 58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189">
                    <a:moveTo>
                      <a:pt x="58" y="0"/>
                    </a:moveTo>
                    <a:lnTo>
                      <a:pt x="31" y="0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9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1" y="30"/>
                    </a:lnTo>
                    <a:lnTo>
                      <a:pt x="31" y="189"/>
                    </a:lnTo>
                    <a:lnTo>
                      <a:pt x="58" y="18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1" name="Freeform 156"/>
              <p:cNvSpPr>
                <a:spLocks/>
              </p:cNvSpPr>
              <p:nvPr/>
            </p:nvSpPr>
            <p:spPr bwMode="auto">
              <a:xfrm>
                <a:off x="605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1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1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0 h 199"/>
                  <a:gd name="T24" fmla="*/ 0 w 51"/>
                  <a:gd name="T25" fmla="*/ 0 h 199"/>
                  <a:gd name="T26" fmla="*/ 0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1 h 199"/>
                  <a:gd name="T46" fmla="*/ 0 w 51"/>
                  <a:gd name="T47" fmla="*/ 1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2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w 51"/>
                  <a:gd name="T67" fmla="*/ 2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18" y="196"/>
                    </a:lnTo>
                    <a:lnTo>
                      <a:pt x="29" y="190"/>
                    </a:lnTo>
                    <a:lnTo>
                      <a:pt x="38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38" y="22"/>
                    </a:lnTo>
                    <a:lnTo>
                      <a:pt x="29" y="13"/>
                    </a:lnTo>
                    <a:lnTo>
                      <a:pt x="18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3" y="31"/>
                    </a:lnTo>
                    <a:lnTo>
                      <a:pt x="16" y="38"/>
                    </a:lnTo>
                    <a:lnTo>
                      <a:pt x="20" y="48"/>
                    </a:lnTo>
                    <a:lnTo>
                      <a:pt x="23" y="59"/>
                    </a:lnTo>
                    <a:lnTo>
                      <a:pt x="25" y="73"/>
                    </a:lnTo>
                    <a:lnTo>
                      <a:pt x="26" y="89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2" y="152"/>
                    </a:lnTo>
                    <a:lnTo>
                      <a:pt x="20" y="162"/>
                    </a:lnTo>
                    <a:lnTo>
                      <a:pt x="15" y="170"/>
                    </a:lnTo>
                    <a:lnTo>
                      <a:pt x="8" y="175"/>
                    </a:lnTo>
                    <a:lnTo>
                      <a:pt x="0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2" name="Freeform 157"/>
              <p:cNvSpPr>
                <a:spLocks/>
              </p:cNvSpPr>
              <p:nvPr/>
            </p:nvSpPr>
            <p:spPr bwMode="auto">
              <a:xfrm>
                <a:off x="588" y="1747"/>
                <a:ext cx="17" cy="66"/>
              </a:xfrm>
              <a:custGeom>
                <a:avLst/>
                <a:gdLst>
                  <a:gd name="T0" fmla="*/ 1 w 52"/>
                  <a:gd name="T1" fmla="*/ 0 h 199"/>
                  <a:gd name="T2" fmla="*/ 1 w 52"/>
                  <a:gd name="T3" fmla="*/ 0 h 199"/>
                  <a:gd name="T4" fmla="*/ 1 w 52"/>
                  <a:gd name="T5" fmla="*/ 0 h 199"/>
                  <a:gd name="T6" fmla="*/ 0 w 52"/>
                  <a:gd name="T7" fmla="*/ 0 h 199"/>
                  <a:gd name="T8" fmla="*/ 0 w 52"/>
                  <a:gd name="T9" fmla="*/ 0 h 199"/>
                  <a:gd name="T10" fmla="*/ 0 w 52"/>
                  <a:gd name="T11" fmla="*/ 0 h 199"/>
                  <a:gd name="T12" fmla="*/ 0 w 52"/>
                  <a:gd name="T13" fmla="*/ 0 h 199"/>
                  <a:gd name="T14" fmla="*/ 0 w 52"/>
                  <a:gd name="T15" fmla="*/ 1 h 199"/>
                  <a:gd name="T16" fmla="*/ 0 w 52"/>
                  <a:gd name="T17" fmla="*/ 1 h 199"/>
                  <a:gd name="T18" fmla="*/ 0 w 52"/>
                  <a:gd name="T19" fmla="*/ 1 h 199"/>
                  <a:gd name="T20" fmla="*/ 0 w 52"/>
                  <a:gd name="T21" fmla="*/ 2 h 199"/>
                  <a:gd name="T22" fmla="*/ 0 w 52"/>
                  <a:gd name="T23" fmla="*/ 2 h 199"/>
                  <a:gd name="T24" fmla="*/ 0 w 52"/>
                  <a:gd name="T25" fmla="*/ 2 h 199"/>
                  <a:gd name="T26" fmla="*/ 0 w 52"/>
                  <a:gd name="T27" fmla="*/ 2 h 199"/>
                  <a:gd name="T28" fmla="*/ 0 w 52"/>
                  <a:gd name="T29" fmla="*/ 2 h 199"/>
                  <a:gd name="T30" fmla="*/ 0 w 52"/>
                  <a:gd name="T31" fmla="*/ 2 h 199"/>
                  <a:gd name="T32" fmla="*/ 1 w 52"/>
                  <a:gd name="T33" fmla="*/ 2 h 199"/>
                  <a:gd name="T34" fmla="*/ 1 w 52"/>
                  <a:gd name="T35" fmla="*/ 2 h 199"/>
                  <a:gd name="T36" fmla="*/ 1 w 52"/>
                  <a:gd name="T37" fmla="*/ 2 h 199"/>
                  <a:gd name="T38" fmla="*/ 1 w 52"/>
                  <a:gd name="T39" fmla="*/ 2 h 199"/>
                  <a:gd name="T40" fmla="*/ 0 w 52"/>
                  <a:gd name="T41" fmla="*/ 2 h 199"/>
                  <a:gd name="T42" fmla="*/ 0 w 52"/>
                  <a:gd name="T43" fmla="*/ 2 h 199"/>
                  <a:gd name="T44" fmla="*/ 0 w 52"/>
                  <a:gd name="T45" fmla="*/ 2 h 199"/>
                  <a:gd name="T46" fmla="*/ 0 w 52"/>
                  <a:gd name="T47" fmla="*/ 2 h 199"/>
                  <a:gd name="T48" fmla="*/ 0 w 52"/>
                  <a:gd name="T49" fmla="*/ 1 h 199"/>
                  <a:gd name="T50" fmla="*/ 0 w 52"/>
                  <a:gd name="T51" fmla="*/ 1 h 199"/>
                  <a:gd name="T52" fmla="*/ 0 w 52"/>
                  <a:gd name="T53" fmla="*/ 1 h 199"/>
                  <a:gd name="T54" fmla="*/ 0 w 52"/>
                  <a:gd name="T55" fmla="*/ 1 h 199"/>
                  <a:gd name="T56" fmla="*/ 0 w 52"/>
                  <a:gd name="T57" fmla="*/ 0 h 199"/>
                  <a:gd name="T58" fmla="*/ 0 w 52"/>
                  <a:gd name="T59" fmla="*/ 0 h 199"/>
                  <a:gd name="T60" fmla="*/ 1 w 52"/>
                  <a:gd name="T61" fmla="*/ 0 h 199"/>
                  <a:gd name="T62" fmla="*/ 1 w 52"/>
                  <a:gd name="T63" fmla="*/ 0 h 199"/>
                  <a:gd name="T64" fmla="*/ 1 w 52"/>
                  <a:gd name="T65" fmla="*/ 0 h 199"/>
                  <a:gd name="T66" fmla="*/ 1 w 52"/>
                  <a:gd name="T67" fmla="*/ 0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99"/>
                  <a:gd name="T104" fmla="*/ 52 w 52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99">
                    <a:moveTo>
                      <a:pt x="52" y="21"/>
                    </a:moveTo>
                    <a:lnTo>
                      <a:pt x="52" y="0"/>
                    </a:lnTo>
                    <a:lnTo>
                      <a:pt x="52" y="5"/>
                    </a:lnTo>
                    <a:lnTo>
                      <a:pt x="35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2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5" y="196"/>
                    </a:lnTo>
                    <a:lnTo>
                      <a:pt x="52" y="199"/>
                    </a:lnTo>
                    <a:lnTo>
                      <a:pt x="52" y="173"/>
                    </a:lnTo>
                    <a:lnTo>
                      <a:pt x="52" y="179"/>
                    </a:lnTo>
                    <a:lnTo>
                      <a:pt x="42" y="177"/>
                    </a:lnTo>
                    <a:lnTo>
                      <a:pt x="35" y="172"/>
                    </a:lnTo>
                    <a:lnTo>
                      <a:pt x="30" y="164"/>
                    </a:lnTo>
                    <a:lnTo>
                      <a:pt x="27" y="155"/>
                    </a:lnTo>
                    <a:lnTo>
                      <a:pt x="26" y="132"/>
                    </a:lnTo>
                    <a:lnTo>
                      <a:pt x="26" y="107"/>
                    </a:lnTo>
                    <a:lnTo>
                      <a:pt x="26" y="73"/>
                    </a:lnTo>
                    <a:lnTo>
                      <a:pt x="27" y="58"/>
                    </a:lnTo>
                    <a:lnTo>
                      <a:pt x="29" y="45"/>
                    </a:lnTo>
                    <a:lnTo>
                      <a:pt x="33" y="35"/>
                    </a:lnTo>
                    <a:lnTo>
                      <a:pt x="37" y="28"/>
                    </a:lnTo>
                    <a:lnTo>
                      <a:pt x="43" y="22"/>
                    </a:lnTo>
                    <a:lnTo>
                      <a:pt x="52" y="21"/>
                    </a:lnTo>
                    <a:lnTo>
                      <a:pt x="52" y="26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3" name="Freeform 158"/>
              <p:cNvSpPr>
                <a:spLocks/>
              </p:cNvSpPr>
              <p:nvPr/>
            </p:nvSpPr>
            <p:spPr bwMode="auto">
              <a:xfrm>
                <a:off x="625" y="1734"/>
                <a:ext cx="16" cy="31"/>
              </a:xfrm>
              <a:custGeom>
                <a:avLst/>
                <a:gdLst>
                  <a:gd name="T0" fmla="*/ 1 w 49"/>
                  <a:gd name="T1" fmla="*/ 1 h 92"/>
                  <a:gd name="T2" fmla="*/ 1 w 49"/>
                  <a:gd name="T3" fmla="*/ 1 h 92"/>
                  <a:gd name="T4" fmla="*/ 0 w 49"/>
                  <a:gd name="T5" fmla="*/ 1 h 92"/>
                  <a:gd name="T6" fmla="*/ 0 w 49"/>
                  <a:gd name="T7" fmla="*/ 1 h 92"/>
                  <a:gd name="T8" fmla="*/ 1 w 49"/>
                  <a:gd name="T9" fmla="*/ 0 h 92"/>
                  <a:gd name="T10" fmla="*/ 1 w 49"/>
                  <a:gd name="T11" fmla="*/ 0 h 92"/>
                  <a:gd name="T12" fmla="*/ 0 w 49"/>
                  <a:gd name="T13" fmla="*/ 0 h 92"/>
                  <a:gd name="T14" fmla="*/ 0 w 49"/>
                  <a:gd name="T15" fmla="*/ 0 h 92"/>
                  <a:gd name="T16" fmla="*/ 0 w 49"/>
                  <a:gd name="T17" fmla="*/ 0 h 92"/>
                  <a:gd name="T18" fmla="*/ 0 w 49"/>
                  <a:gd name="T19" fmla="*/ 0 h 92"/>
                  <a:gd name="T20" fmla="*/ 0 w 49"/>
                  <a:gd name="T21" fmla="*/ 0 h 92"/>
                  <a:gd name="T22" fmla="*/ 0 w 49"/>
                  <a:gd name="T23" fmla="*/ 0 h 92"/>
                  <a:gd name="T24" fmla="*/ 0 w 49"/>
                  <a:gd name="T25" fmla="*/ 0 h 92"/>
                  <a:gd name="T26" fmla="*/ 0 w 49"/>
                  <a:gd name="T27" fmla="*/ 0 h 92"/>
                  <a:gd name="T28" fmla="*/ 0 w 49"/>
                  <a:gd name="T29" fmla="*/ 0 h 92"/>
                  <a:gd name="T30" fmla="*/ 0 w 49"/>
                  <a:gd name="T31" fmla="*/ 1 h 92"/>
                  <a:gd name="T32" fmla="*/ 0 w 49"/>
                  <a:gd name="T33" fmla="*/ 1 h 92"/>
                  <a:gd name="T34" fmla="*/ 0 w 49"/>
                  <a:gd name="T35" fmla="*/ 1 h 92"/>
                  <a:gd name="T36" fmla="*/ 0 w 49"/>
                  <a:gd name="T37" fmla="*/ 1 h 92"/>
                  <a:gd name="T38" fmla="*/ 1 w 49"/>
                  <a:gd name="T39" fmla="*/ 1 h 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9"/>
                  <a:gd name="T61" fmla="*/ 0 h 92"/>
                  <a:gd name="T62" fmla="*/ 49 w 49"/>
                  <a:gd name="T63" fmla="*/ 92 h 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9" h="92">
                    <a:moveTo>
                      <a:pt x="49" y="92"/>
                    </a:moveTo>
                    <a:lnTo>
                      <a:pt x="49" y="82"/>
                    </a:lnTo>
                    <a:lnTo>
                      <a:pt x="15" y="82"/>
                    </a:lnTo>
                    <a:lnTo>
                      <a:pt x="20" y="88"/>
                    </a:lnTo>
                    <a:lnTo>
                      <a:pt x="47" y="39"/>
                    </a:lnTo>
                    <a:lnTo>
                      <a:pt x="48" y="13"/>
                    </a:lnTo>
                    <a:lnTo>
                      <a:pt x="36" y="1"/>
                    </a:lnTo>
                    <a:lnTo>
                      <a:pt x="25" y="0"/>
                    </a:lnTo>
                    <a:lnTo>
                      <a:pt x="10" y="7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20" y="25"/>
                    </a:lnTo>
                    <a:lnTo>
                      <a:pt x="25" y="10"/>
                    </a:lnTo>
                    <a:lnTo>
                      <a:pt x="36" y="14"/>
                    </a:lnTo>
                    <a:lnTo>
                      <a:pt x="40" y="25"/>
                    </a:lnTo>
                    <a:lnTo>
                      <a:pt x="27" y="54"/>
                    </a:lnTo>
                    <a:lnTo>
                      <a:pt x="5" y="88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4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4" name="Freeform 159"/>
              <p:cNvSpPr>
                <a:spLocks/>
              </p:cNvSpPr>
              <p:nvPr/>
            </p:nvSpPr>
            <p:spPr bwMode="auto">
              <a:xfrm>
                <a:off x="646" y="1734"/>
                <a:ext cx="17" cy="31"/>
              </a:xfrm>
              <a:custGeom>
                <a:avLst/>
                <a:gdLst>
                  <a:gd name="T0" fmla="*/ 1 w 49"/>
                  <a:gd name="T1" fmla="*/ 1 h 92"/>
                  <a:gd name="T2" fmla="*/ 1 w 49"/>
                  <a:gd name="T3" fmla="*/ 1 h 92"/>
                  <a:gd name="T4" fmla="*/ 0 w 49"/>
                  <a:gd name="T5" fmla="*/ 1 h 92"/>
                  <a:gd name="T6" fmla="*/ 0 w 49"/>
                  <a:gd name="T7" fmla="*/ 1 h 92"/>
                  <a:gd name="T8" fmla="*/ 1 w 49"/>
                  <a:gd name="T9" fmla="*/ 0 h 92"/>
                  <a:gd name="T10" fmla="*/ 1 w 49"/>
                  <a:gd name="T11" fmla="*/ 0 h 92"/>
                  <a:gd name="T12" fmla="*/ 0 w 49"/>
                  <a:gd name="T13" fmla="*/ 0 h 92"/>
                  <a:gd name="T14" fmla="*/ 0 w 49"/>
                  <a:gd name="T15" fmla="*/ 0 h 92"/>
                  <a:gd name="T16" fmla="*/ 0 w 49"/>
                  <a:gd name="T17" fmla="*/ 0 h 92"/>
                  <a:gd name="T18" fmla="*/ 0 w 49"/>
                  <a:gd name="T19" fmla="*/ 0 h 92"/>
                  <a:gd name="T20" fmla="*/ 0 w 49"/>
                  <a:gd name="T21" fmla="*/ 0 h 92"/>
                  <a:gd name="T22" fmla="*/ 0 w 49"/>
                  <a:gd name="T23" fmla="*/ 0 h 92"/>
                  <a:gd name="T24" fmla="*/ 0 w 49"/>
                  <a:gd name="T25" fmla="*/ 0 h 92"/>
                  <a:gd name="T26" fmla="*/ 0 w 49"/>
                  <a:gd name="T27" fmla="*/ 0 h 92"/>
                  <a:gd name="T28" fmla="*/ 0 w 49"/>
                  <a:gd name="T29" fmla="*/ 0 h 92"/>
                  <a:gd name="T30" fmla="*/ 0 w 49"/>
                  <a:gd name="T31" fmla="*/ 0 h 92"/>
                  <a:gd name="T32" fmla="*/ 0 w 49"/>
                  <a:gd name="T33" fmla="*/ 1 h 92"/>
                  <a:gd name="T34" fmla="*/ 0 w 49"/>
                  <a:gd name="T35" fmla="*/ 1 h 92"/>
                  <a:gd name="T36" fmla="*/ 0 w 49"/>
                  <a:gd name="T37" fmla="*/ 1 h 92"/>
                  <a:gd name="T38" fmla="*/ 1 w 49"/>
                  <a:gd name="T39" fmla="*/ 1 h 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9"/>
                  <a:gd name="T61" fmla="*/ 0 h 92"/>
                  <a:gd name="T62" fmla="*/ 49 w 49"/>
                  <a:gd name="T63" fmla="*/ 92 h 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9" h="92">
                    <a:moveTo>
                      <a:pt x="49" y="92"/>
                    </a:moveTo>
                    <a:lnTo>
                      <a:pt x="49" y="82"/>
                    </a:lnTo>
                    <a:lnTo>
                      <a:pt x="14" y="82"/>
                    </a:lnTo>
                    <a:lnTo>
                      <a:pt x="14" y="88"/>
                    </a:lnTo>
                    <a:lnTo>
                      <a:pt x="46" y="39"/>
                    </a:lnTo>
                    <a:lnTo>
                      <a:pt x="48" y="13"/>
                    </a:lnTo>
                    <a:lnTo>
                      <a:pt x="35" y="1"/>
                    </a:lnTo>
                    <a:lnTo>
                      <a:pt x="24" y="0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4" y="25"/>
                    </a:lnTo>
                    <a:lnTo>
                      <a:pt x="19" y="12"/>
                    </a:lnTo>
                    <a:lnTo>
                      <a:pt x="28" y="12"/>
                    </a:lnTo>
                    <a:lnTo>
                      <a:pt x="32" y="19"/>
                    </a:lnTo>
                    <a:lnTo>
                      <a:pt x="32" y="36"/>
                    </a:lnTo>
                    <a:lnTo>
                      <a:pt x="0" y="88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4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5" name="Freeform 160"/>
              <p:cNvSpPr>
                <a:spLocks/>
              </p:cNvSpPr>
              <p:nvPr/>
            </p:nvSpPr>
            <p:spPr bwMode="auto">
              <a:xfrm>
                <a:off x="1099" y="1747"/>
                <a:ext cx="20" cy="63"/>
              </a:xfrm>
              <a:custGeom>
                <a:avLst/>
                <a:gdLst>
                  <a:gd name="T0" fmla="*/ 1 w 59"/>
                  <a:gd name="T1" fmla="*/ 0 h 189"/>
                  <a:gd name="T2" fmla="*/ 0 w 59"/>
                  <a:gd name="T3" fmla="*/ 0 h 189"/>
                  <a:gd name="T4" fmla="*/ 0 w 59"/>
                  <a:gd name="T5" fmla="*/ 0 h 189"/>
                  <a:gd name="T6" fmla="*/ 0 w 59"/>
                  <a:gd name="T7" fmla="*/ 0 h 189"/>
                  <a:gd name="T8" fmla="*/ 0 w 59"/>
                  <a:gd name="T9" fmla="*/ 0 h 189"/>
                  <a:gd name="T10" fmla="*/ 0 w 59"/>
                  <a:gd name="T11" fmla="*/ 0 h 189"/>
                  <a:gd name="T12" fmla="*/ 0 w 59"/>
                  <a:gd name="T13" fmla="*/ 0 h 189"/>
                  <a:gd name="T14" fmla="*/ 0 w 59"/>
                  <a:gd name="T15" fmla="*/ 0 h 189"/>
                  <a:gd name="T16" fmla="*/ 0 w 59"/>
                  <a:gd name="T17" fmla="*/ 1 h 189"/>
                  <a:gd name="T18" fmla="*/ 0 w 59"/>
                  <a:gd name="T19" fmla="*/ 0 h 189"/>
                  <a:gd name="T20" fmla="*/ 0 w 59"/>
                  <a:gd name="T21" fmla="*/ 2 h 189"/>
                  <a:gd name="T22" fmla="*/ 1 w 59"/>
                  <a:gd name="T23" fmla="*/ 2 h 189"/>
                  <a:gd name="T24" fmla="*/ 1 w 59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189"/>
                  <a:gd name="T41" fmla="*/ 59 w 59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189">
                    <a:moveTo>
                      <a:pt x="59" y="0"/>
                    </a:moveTo>
                    <a:lnTo>
                      <a:pt x="32" y="0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1" y="23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2" y="30"/>
                    </a:lnTo>
                    <a:lnTo>
                      <a:pt x="32" y="189"/>
                    </a:lnTo>
                    <a:lnTo>
                      <a:pt x="59" y="18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6" name="Freeform 161"/>
              <p:cNvSpPr>
                <a:spLocks/>
              </p:cNvSpPr>
              <p:nvPr/>
            </p:nvSpPr>
            <p:spPr bwMode="auto">
              <a:xfrm>
                <a:off x="1152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0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2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1 h 199"/>
                  <a:gd name="T24" fmla="*/ 1 w 51"/>
                  <a:gd name="T25" fmla="*/ 0 h 199"/>
                  <a:gd name="T26" fmla="*/ 0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0 h 199"/>
                  <a:gd name="T46" fmla="*/ 0 w 51"/>
                  <a:gd name="T47" fmla="*/ 1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2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w 51"/>
                  <a:gd name="T67" fmla="*/ 2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5" y="199"/>
                    </a:lnTo>
                    <a:lnTo>
                      <a:pt x="20" y="196"/>
                    </a:lnTo>
                    <a:lnTo>
                      <a:pt x="31" y="190"/>
                    </a:lnTo>
                    <a:lnTo>
                      <a:pt x="39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39" y="22"/>
                    </a:lnTo>
                    <a:lnTo>
                      <a:pt x="31" y="13"/>
                    </a:lnTo>
                    <a:lnTo>
                      <a:pt x="20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2" y="27"/>
                    </a:lnTo>
                    <a:lnTo>
                      <a:pt x="16" y="31"/>
                    </a:lnTo>
                    <a:lnTo>
                      <a:pt x="21" y="39"/>
                    </a:lnTo>
                    <a:lnTo>
                      <a:pt x="23" y="50"/>
                    </a:lnTo>
                    <a:lnTo>
                      <a:pt x="24" y="61"/>
                    </a:lnTo>
                    <a:lnTo>
                      <a:pt x="26" y="75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3" y="152"/>
                    </a:lnTo>
                    <a:lnTo>
                      <a:pt x="21" y="162"/>
                    </a:lnTo>
                    <a:lnTo>
                      <a:pt x="16" y="170"/>
                    </a:lnTo>
                    <a:lnTo>
                      <a:pt x="12" y="175"/>
                    </a:lnTo>
                    <a:lnTo>
                      <a:pt x="5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7" name="Freeform 162"/>
              <p:cNvSpPr>
                <a:spLocks/>
              </p:cNvSpPr>
              <p:nvPr/>
            </p:nvSpPr>
            <p:spPr bwMode="auto">
              <a:xfrm>
                <a:off x="1135" y="1747"/>
                <a:ext cx="19" cy="66"/>
              </a:xfrm>
              <a:custGeom>
                <a:avLst/>
                <a:gdLst>
                  <a:gd name="T0" fmla="*/ 1 w 55"/>
                  <a:gd name="T1" fmla="*/ 0 h 199"/>
                  <a:gd name="T2" fmla="*/ 1 w 55"/>
                  <a:gd name="T3" fmla="*/ 0 h 199"/>
                  <a:gd name="T4" fmla="*/ 1 w 55"/>
                  <a:gd name="T5" fmla="*/ 0 h 199"/>
                  <a:gd name="T6" fmla="*/ 0 w 55"/>
                  <a:gd name="T7" fmla="*/ 0 h 199"/>
                  <a:gd name="T8" fmla="*/ 0 w 55"/>
                  <a:gd name="T9" fmla="*/ 0 h 199"/>
                  <a:gd name="T10" fmla="*/ 0 w 55"/>
                  <a:gd name="T11" fmla="*/ 1 h 199"/>
                  <a:gd name="T12" fmla="*/ 0 w 55"/>
                  <a:gd name="T13" fmla="*/ 2 h 199"/>
                  <a:gd name="T14" fmla="*/ 0 w 55"/>
                  <a:gd name="T15" fmla="*/ 2 h 199"/>
                  <a:gd name="T16" fmla="*/ 0 w 55"/>
                  <a:gd name="T17" fmla="*/ 2 h 199"/>
                  <a:gd name="T18" fmla="*/ 0 w 55"/>
                  <a:gd name="T19" fmla="*/ 2 h 199"/>
                  <a:gd name="T20" fmla="*/ 1 w 55"/>
                  <a:gd name="T21" fmla="*/ 2 h 199"/>
                  <a:gd name="T22" fmla="*/ 1 w 55"/>
                  <a:gd name="T23" fmla="*/ 2 h 199"/>
                  <a:gd name="T24" fmla="*/ 1 w 55"/>
                  <a:gd name="T25" fmla="*/ 2 h 199"/>
                  <a:gd name="T26" fmla="*/ 1 w 55"/>
                  <a:gd name="T27" fmla="*/ 2 h 199"/>
                  <a:gd name="T28" fmla="*/ 0 w 55"/>
                  <a:gd name="T29" fmla="*/ 2 h 199"/>
                  <a:gd name="T30" fmla="*/ 0 w 55"/>
                  <a:gd name="T31" fmla="*/ 2 h 199"/>
                  <a:gd name="T32" fmla="*/ 0 w 55"/>
                  <a:gd name="T33" fmla="*/ 1 h 199"/>
                  <a:gd name="T34" fmla="*/ 0 w 55"/>
                  <a:gd name="T35" fmla="*/ 1 h 199"/>
                  <a:gd name="T36" fmla="*/ 0 w 55"/>
                  <a:gd name="T37" fmla="*/ 0 h 199"/>
                  <a:gd name="T38" fmla="*/ 1 w 55"/>
                  <a:gd name="T39" fmla="*/ 0 h 199"/>
                  <a:gd name="T40" fmla="*/ 1 w 55"/>
                  <a:gd name="T41" fmla="*/ 0 h 199"/>
                  <a:gd name="T42" fmla="*/ 1 w 55"/>
                  <a:gd name="T43" fmla="*/ 0 h 199"/>
                  <a:gd name="T44" fmla="*/ 1 w 55"/>
                  <a:gd name="T45" fmla="*/ 0 h 1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5"/>
                  <a:gd name="T70" fmla="*/ 0 h 199"/>
                  <a:gd name="T71" fmla="*/ 55 w 55"/>
                  <a:gd name="T72" fmla="*/ 199 h 1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5" h="199">
                    <a:moveTo>
                      <a:pt x="50" y="21"/>
                    </a:moveTo>
                    <a:lnTo>
                      <a:pt x="50" y="0"/>
                    </a:lnTo>
                    <a:lnTo>
                      <a:pt x="55" y="5"/>
                    </a:lnTo>
                    <a:lnTo>
                      <a:pt x="33" y="7"/>
                    </a:lnTo>
                    <a:lnTo>
                      <a:pt x="12" y="22"/>
                    </a:lnTo>
                    <a:lnTo>
                      <a:pt x="1" y="49"/>
                    </a:lnTo>
                    <a:lnTo>
                      <a:pt x="0" y="136"/>
                    </a:lnTo>
                    <a:lnTo>
                      <a:pt x="6" y="167"/>
                    </a:lnTo>
                    <a:lnTo>
                      <a:pt x="21" y="190"/>
                    </a:lnTo>
                    <a:lnTo>
                      <a:pt x="33" y="196"/>
                    </a:lnTo>
                    <a:lnTo>
                      <a:pt x="55" y="199"/>
                    </a:lnTo>
                    <a:lnTo>
                      <a:pt x="50" y="199"/>
                    </a:lnTo>
                    <a:lnTo>
                      <a:pt x="50" y="173"/>
                    </a:lnTo>
                    <a:lnTo>
                      <a:pt x="55" y="179"/>
                    </a:lnTo>
                    <a:lnTo>
                      <a:pt x="35" y="172"/>
                    </a:lnTo>
                    <a:lnTo>
                      <a:pt x="28" y="155"/>
                    </a:lnTo>
                    <a:lnTo>
                      <a:pt x="25" y="107"/>
                    </a:lnTo>
                    <a:lnTo>
                      <a:pt x="26" y="58"/>
                    </a:lnTo>
                    <a:lnTo>
                      <a:pt x="30" y="35"/>
                    </a:lnTo>
                    <a:lnTo>
                      <a:pt x="42" y="22"/>
                    </a:lnTo>
                    <a:lnTo>
                      <a:pt x="50" y="21"/>
                    </a:lnTo>
                    <a:lnTo>
                      <a:pt x="55" y="26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8" name="Freeform 163"/>
              <p:cNvSpPr>
                <a:spLocks/>
              </p:cNvSpPr>
              <p:nvPr/>
            </p:nvSpPr>
            <p:spPr bwMode="auto">
              <a:xfrm>
                <a:off x="1177" y="1734"/>
                <a:ext cx="8" cy="31"/>
              </a:xfrm>
              <a:custGeom>
                <a:avLst/>
                <a:gdLst>
                  <a:gd name="T0" fmla="*/ 0 w 25"/>
                  <a:gd name="T1" fmla="*/ 0 h 92"/>
                  <a:gd name="T2" fmla="*/ 0 w 25"/>
                  <a:gd name="T3" fmla="*/ 0 h 92"/>
                  <a:gd name="T4" fmla="*/ 0 w 25"/>
                  <a:gd name="T5" fmla="*/ 0 h 92"/>
                  <a:gd name="T6" fmla="*/ 0 w 25"/>
                  <a:gd name="T7" fmla="*/ 0 h 92"/>
                  <a:gd name="T8" fmla="*/ 0 w 25"/>
                  <a:gd name="T9" fmla="*/ 0 h 92"/>
                  <a:gd name="T10" fmla="*/ 0 w 25"/>
                  <a:gd name="T11" fmla="*/ 0 h 92"/>
                  <a:gd name="T12" fmla="*/ 0 w 25"/>
                  <a:gd name="T13" fmla="*/ 0 h 92"/>
                  <a:gd name="T14" fmla="*/ 0 w 25"/>
                  <a:gd name="T15" fmla="*/ 0 h 92"/>
                  <a:gd name="T16" fmla="*/ 0 w 25"/>
                  <a:gd name="T17" fmla="*/ 1 h 92"/>
                  <a:gd name="T18" fmla="*/ 0 w 25"/>
                  <a:gd name="T19" fmla="*/ 1 h 92"/>
                  <a:gd name="T20" fmla="*/ 0 w 25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92"/>
                  <a:gd name="T35" fmla="*/ 25 w 25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92">
                    <a:moveTo>
                      <a:pt x="25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11" y="7"/>
                    </a:lnTo>
                    <a:lnTo>
                      <a:pt x="5" y="9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25" y="9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59" name="Freeform 164"/>
              <p:cNvSpPr>
                <a:spLocks/>
              </p:cNvSpPr>
              <p:nvPr/>
            </p:nvSpPr>
            <p:spPr bwMode="auto">
              <a:xfrm>
                <a:off x="1202" y="1734"/>
                <a:ext cx="9" cy="34"/>
              </a:xfrm>
              <a:custGeom>
                <a:avLst/>
                <a:gdLst>
                  <a:gd name="T0" fmla="*/ 0 w 27"/>
                  <a:gd name="T1" fmla="*/ 1 h 103"/>
                  <a:gd name="T2" fmla="*/ 0 w 27"/>
                  <a:gd name="T3" fmla="*/ 1 h 103"/>
                  <a:gd name="T4" fmla="*/ 0 w 27"/>
                  <a:gd name="T5" fmla="*/ 1 h 103"/>
                  <a:gd name="T6" fmla="*/ 0 w 27"/>
                  <a:gd name="T7" fmla="*/ 1 h 103"/>
                  <a:gd name="T8" fmla="*/ 0 w 27"/>
                  <a:gd name="T9" fmla="*/ 1 h 103"/>
                  <a:gd name="T10" fmla="*/ 0 w 27"/>
                  <a:gd name="T11" fmla="*/ 1 h 103"/>
                  <a:gd name="T12" fmla="*/ 0 w 27"/>
                  <a:gd name="T13" fmla="*/ 1 h 103"/>
                  <a:gd name="T14" fmla="*/ 0 w 27"/>
                  <a:gd name="T15" fmla="*/ 1 h 103"/>
                  <a:gd name="T16" fmla="*/ 0 w 27"/>
                  <a:gd name="T17" fmla="*/ 0 h 103"/>
                  <a:gd name="T18" fmla="*/ 0 w 27"/>
                  <a:gd name="T19" fmla="*/ 0 h 103"/>
                  <a:gd name="T20" fmla="*/ 0 w 27"/>
                  <a:gd name="T21" fmla="*/ 0 h 103"/>
                  <a:gd name="T22" fmla="*/ 0 w 27"/>
                  <a:gd name="T23" fmla="*/ 0 h 103"/>
                  <a:gd name="T24" fmla="*/ 0 w 27"/>
                  <a:gd name="T25" fmla="*/ 0 h 103"/>
                  <a:gd name="T26" fmla="*/ 0 w 27"/>
                  <a:gd name="T27" fmla="*/ 0 h 103"/>
                  <a:gd name="T28" fmla="*/ 0 w 27"/>
                  <a:gd name="T29" fmla="*/ 0 h 103"/>
                  <a:gd name="T30" fmla="*/ 0 w 27"/>
                  <a:gd name="T31" fmla="*/ 0 h 103"/>
                  <a:gd name="T32" fmla="*/ 0 w 27"/>
                  <a:gd name="T33" fmla="*/ 0 h 103"/>
                  <a:gd name="T34" fmla="*/ 0 w 27"/>
                  <a:gd name="T35" fmla="*/ 0 h 103"/>
                  <a:gd name="T36" fmla="*/ 0 w 27"/>
                  <a:gd name="T37" fmla="*/ 0 h 103"/>
                  <a:gd name="T38" fmla="*/ 0 w 27"/>
                  <a:gd name="T39" fmla="*/ 0 h 103"/>
                  <a:gd name="T40" fmla="*/ 0 w 27"/>
                  <a:gd name="T41" fmla="*/ 1 h 103"/>
                  <a:gd name="T42" fmla="*/ 0 w 27"/>
                  <a:gd name="T43" fmla="*/ 1 h 103"/>
                  <a:gd name="T44" fmla="*/ 0 w 27"/>
                  <a:gd name="T45" fmla="*/ 1 h 103"/>
                  <a:gd name="T46" fmla="*/ 0 w 27"/>
                  <a:gd name="T47" fmla="*/ 1 h 103"/>
                  <a:gd name="T48" fmla="*/ 0 w 27"/>
                  <a:gd name="T49" fmla="*/ 1 h 103"/>
                  <a:gd name="T50" fmla="*/ 0 w 27"/>
                  <a:gd name="T51" fmla="*/ 1 h 103"/>
                  <a:gd name="T52" fmla="*/ 0 w 27"/>
                  <a:gd name="T53" fmla="*/ 1 h 103"/>
                  <a:gd name="T54" fmla="*/ 0 w 27"/>
                  <a:gd name="T55" fmla="*/ 1 h 103"/>
                  <a:gd name="T56" fmla="*/ 0 w 27"/>
                  <a:gd name="T57" fmla="*/ 1 h 103"/>
                  <a:gd name="T58" fmla="*/ 0 w 27"/>
                  <a:gd name="T59" fmla="*/ 1 h 103"/>
                  <a:gd name="T60" fmla="*/ 0 w 27"/>
                  <a:gd name="T61" fmla="*/ 1 h 103"/>
                  <a:gd name="T62" fmla="*/ 0 w 27"/>
                  <a:gd name="T63" fmla="*/ 1 h 103"/>
                  <a:gd name="T64" fmla="*/ 0 w 27"/>
                  <a:gd name="T65" fmla="*/ 1 h 103"/>
                  <a:gd name="T66" fmla="*/ 0 w 27"/>
                  <a:gd name="T67" fmla="*/ 1 h 103"/>
                  <a:gd name="T68" fmla="*/ 0 w 27"/>
                  <a:gd name="T69" fmla="*/ 1 h 103"/>
                  <a:gd name="T70" fmla="*/ 0 w 27"/>
                  <a:gd name="T71" fmla="*/ 1 h 1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"/>
                  <a:gd name="T109" fmla="*/ 0 h 103"/>
                  <a:gd name="T110" fmla="*/ 27 w 27"/>
                  <a:gd name="T111" fmla="*/ 103 h 1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" h="103">
                    <a:moveTo>
                      <a:pt x="0" y="87"/>
                    </a:moveTo>
                    <a:lnTo>
                      <a:pt x="0" y="97"/>
                    </a:lnTo>
                    <a:lnTo>
                      <a:pt x="6" y="103"/>
                    </a:lnTo>
                    <a:lnTo>
                      <a:pt x="13" y="99"/>
                    </a:lnTo>
                    <a:lnTo>
                      <a:pt x="18" y="95"/>
                    </a:lnTo>
                    <a:lnTo>
                      <a:pt x="25" y="82"/>
                    </a:lnTo>
                    <a:lnTo>
                      <a:pt x="27" y="65"/>
                    </a:lnTo>
                    <a:lnTo>
                      <a:pt x="27" y="46"/>
                    </a:lnTo>
                    <a:lnTo>
                      <a:pt x="27" y="31"/>
                    </a:lnTo>
                    <a:lnTo>
                      <a:pt x="25" y="17"/>
                    </a:lnTo>
                    <a:lnTo>
                      <a:pt x="18" y="7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13" y="19"/>
                    </a:lnTo>
                    <a:lnTo>
                      <a:pt x="16" y="24"/>
                    </a:lnTo>
                    <a:lnTo>
                      <a:pt x="17" y="31"/>
                    </a:lnTo>
                    <a:lnTo>
                      <a:pt x="16" y="38"/>
                    </a:lnTo>
                    <a:lnTo>
                      <a:pt x="13" y="43"/>
                    </a:lnTo>
                    <a:lnTo>
                      <a:pt x="11" y="45"/>
                    </a:lnTo>
                    <a:lnTo>
                      <a:pt x="6" y="46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6" y="57"/>
                    </a:lnTo>
                    <a:lnTo>
                      <a:pt x="10" y="55"/>
                    </a:lnTo>
                    <a:lnTo>
                      <a:pt x="12" y="53"/>
                    </a:lnTo>
                    <a:lnTo>
                      <a:pt x="17" y="46"/>
                    </a:lnTo>
                    <a:lnTo>
                      <a:pt x="12" y="46"/>
                    </a:lnTo>
                    <a:lnTo>
                      <a:pt x="17" y="46"/>
                    </a:lnTo>
                    <a:lnTo>
                      <a:pt x="16" y="64"/>
                    </a:lnTo>
                    <a:lnTo>
                      <a:pt x="13" y="76"/>
                    </a:lnTo>
                    <a:lnTo>
                      <a:pt x="11" y="84"/>
                    </a:lnTo>
                    <a:lnTo>
                      <a:pt x="6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0" name="Freeform 165"/>
              <p:cNvSpPr>
                <a:spLocks/>
              </p:cNvSpPr>
              <p:nvPr/>
            </p:nvSpPr>
            <p:spPr bwMode="auto">
              <a:xfrm>
                <a:off x="1193" y="1734"/>
                <a:ext cx="11" cy="19"/>
              </a:xfrm>
              <a:custGeom>
                <a:avLst/>
                <a:gdLst>
                  <a:gd name="T0" fmla="*/ 0 w 32"/>
                  <a:gd name="T1" fmla="*/ 0 h 57"/>
                  <a:gd name="T2" fmla="*/ 0 w 32"/>
                  <a:gd name="T3" fmla="*/ 0 h 57"/>
                  <a:gd name="T4" fmla="*/ 0 w 32"/>
                  <a:gd name="T5" fmla="*/ 0 h 57"/>
                  <a:gd name="T6" fmla="*/ 0 w 32"/>
                  <a:gd name="T7" fmla="*/ 0 h 57"/>
                  <a:gd name="T8" fmla="*/ 0 w 32"/>
                  <a:gd name="T9" fmla="*/ 0 h 57"/>
                  <a:gd name="T10" fmla="*/ 0 w 32"/>
                  <a:gd name="T11" fmla="*/ 0 h 57"/>
                  <a:gd name="T12" fmla="*/ 0 w 32"/>
                  <a:gd name="T13" fmla="*/ 0 h 57"/>
                  <a:gd name="T14" fmla="*/ 0 w 32"/>
                  <a:gd name="T15" fmla="*/ 0 h 57"/>
                  <a:gd name="T16" fmla="*/ 0 w 32"/>
                  <a:gd name="T17" fmla="*/ 0 h 57"/>
                  <a:gd name="T18" fmla="*/ 0 w 32"/>
                  <a:gd name="T19" fmla="*/ 0 h 57"/>
                  <a:gd name="T20" fmla="*/ 0 w 32"/>
                  <a:gd name="T21" fmla="*/ 1 h 57"/>
                  <a:gd name="T22" fmla="*/ 0 w 32"/>
                  <a:gd name="T23" fmla="*/ 1 h 57"/>
                  <a:gd name="T24" fmla="*/ 0 w 32"/>
                  <a:gd name="T25" fmla="*/ 1 h 57"/>
                  <a:gd name="T26" fmla="*/ 0 w 32"/>
                  <a:gd name="T27" fmla="*/ 1 h 57"/>
                  <a:gd name="T28" fmla="*/ 0 w 32"/>
                  <a:gd name="T29" fmla="*/ 1 h 57"/>
                  <a:gd name="T30" fmla="*/ 0 w 32"/>
                  <a:gd name="T31" fmla="*/ 1 h 57"/>
                  <a:gd name="T32" fmla="*/ 0 w 32"/>
                  <a:gd name="T33" fmla="*/ 1 h 57"/>
                  <a:gd name="T34" fmla="*/ 0 w 32"/>
                  <a:gd name="T35" fmla="*/ 1 h 57"/>
                  <a:gd name="T36" fmla="*/ 0 w 32"/>
                  <a:gd name="T37" fmla="*/ 1 h 57"/>
                  <a:gd name="T38" fmla="*/ 0 w 32"/>
                  <a:gd name="T39" fmla="*/ 1 h 57"/>
                  <a:gd name="T40" fmla="*/ 0 w 32"/>
                  <a:gd name="T41" fmla="*/ 1 h 57"/>
                  <a:gd name="T42" fmla="*/ 0 w 32"/>
                  <a:gd name="T43" fmla="*/ 0 h 57"/>
                  <a:gd name="T44" fmla="*/ 0 w 32"/>
                  <a:gd name="T45" fmla="*/ 0 h 57"/>
                  <a:gd name="T46" fmla="*/ 0 w 32"/>
                  <a:gd name="T47" fmla="*/ 0 h 57"/>
                  <a:gd name="T48" fmla="*/ 0 w 32"/>
                  <a:gd name="T49" fmla="*/ 0 h 57"/>
                  <a:gd name="T50" fmla="*/ 0 w 32"/>
                  <a:gd name="T51" fmla="*/ 0 h 57"/>
                  <a:gd name="T52" fmla="*/ 0 w 32"/>
                  <a:gd name="T53" fmla="*/ 0 h 57"/>
                  <a:gd name="T54" fmla="*/ 0 w 32"/>
                  <a:gd name="T55" fmla="*/ 0 h 5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2"/>
                  <a:gd name="T85" fmla="*/ 0 h 57"/>
                  <a:gd name="T86" fmla="*/ 32 w 32"/>
                  <a:gd name="T87" fmla="*/ 57 h 5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2" h="57">
                    <a:moveTo>
                      <a:pt x="26" y="10"/>
                    </a:moveTo>
                    <a:lnTo>
                      <a:pt x="26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9" y="6"/>
                    </a:lnTo>
                    <a:lnTo>
                      <a:pt x="2" y="16"/>
                    </a:lnTo>
                    <a:lnTo>
                      <a:pt x="1" y="23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9" y="51"/>
                    </a:lnTo>
                    <a:lnTo>
                      <a:pt x="18" y="55"/>
                    </a:lnTo>
                    <a:lnTo>
                      <a:pt x="26" y="57"/>
                    </a:lnTo>
                    <a:lnTo>
                      <a:pt x="32" y="57"/>
                    </a:lnTo>
                    <a:lnTo>
                      <a:pt x="26" y="57"/>
                    </a:lnTo>
                    <a:lnTo>
                      <a:pt x="26" y="46"/>
                    </a:lnTo>
                    <a:lnTo>
                      <a:pt x="32" y="46"/>
                    </a:lnTo>
                    <a:lnTo>
                      <a:pt x="26" y="46"/>
                    </a:lnTo>
                    <a:lnTo>
                      <a:pt x="21" y="45"/>
                    </a:lnTo>
                    <a:lnTo>
                      <a:pt x="17" y="43"/>
                    </a:lnTo>
                    <a:lnTo>
                      <a:pt x="16" y="38"/>
                    </a:lnTo>
                    <a:lnTo>
                      <a:pt x="16" y="31"/>
                    </a:lnTo>
                    <a:lnTo>
                      <a:pt x="17" y="17"/>
                    </a:lnTo>
                    <a:lnTo>
                      <a:pt x="21" y="13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1" name="Freeform 166"/>
              <p:cNvSpPr>
                <a:spLocks/>
              </p:cNvSpPr>
              <p:nvPr/>
            </p:nvSpPr>
            <p:spPr bwMode="auto">
              <a:xfrm>
                <a:off x="1193" y="1758"/>
                <a:ext cx="11" cy="10"/>
              </a:xfrm>
              <a:custGeom>
                <a:avLst/>
                <a:gdLst>
                  <a:gd name="T0" fmla="*/ 0 w 32"/>
                  <a:gd name="T1" fmla="*/ 0 h 31"/>
                  <a:gd name="T2" fmla="*/ 0 w 32"/>
                  <a:gd name="T3" fmla="*/ 0 h 31"/>
                  <a:gd name="T4" fmla="*/ 0 w 32"/>
                  <a:gd name="T5" fmla="*/ 0 h 31"/>
                  <a:gd name="T6" fmla="*/ 0 w 32"/>
                  <a:gd name="T7" fmla="*/ 0 h 31"/>
                  <a:gd name="T8" fmla="*/ 0 w 32"/>
                  <a:gd name="T9" fmla="*/ 0 h 31"/>
                  <a:gd name="T10" fmla="*/ 0 w 32"/>
                  <a:gd name="T11" fmla="*/ 0 h 31"/>
                  <a:gd name="T12" fmla="*/ 0 w 32"/>
                  <a:gd name="T13" fmla="*/ 0 h 31"/>
                  <a:gd name="T14" fmla="*/ 0 w 32"/>
                  <a:gd name="T15" fmla="*/ 0 h 31"/>
                  <a:gd name="T16" fmla="*/ 0 w 32"/>
                  <a:gd name="T17" fmla="*/ 0 h 31"/>
                  <a:gd name="T18" fmla="*/ 0 w 32"/>
                  <a:gd name="T19" fmla="*/ 0 h 31"/>
                  <a:gd name="T20" fmla="*/ 0 w 32"/>
                  <a:gd name="T21" fmla="*/ 0 h 31"/>
                  <a:gd name="T22" fmla="*/ 0 w 32"/>
                  <a:gd name="T23" fmla="*/ 0 h 31"/>
                  <a:gd name="T24" fmla="*/ 0 w 32"/>
                  <a:gd name="T25" fmla="*/ 0 h 31"/>
                  <a:gd name="T26" fmla="*/ 0 w 32"/>
                  <a:gd name="T27" fmla="*/ 0 h 31"/>
                  <a:gd name="T28" fmla="*/ 0 w 32"/>
                  <a:gd name="T29" fmla="*/ 0 h 31"/>
                  <a:gd name="T30" fmla="*/ 0 w 32"/>
                  <a:gd name="T31" fmla="*/ 0 h 31"/>
                  <a:gd name="T32" fmla="*/ 0 w 32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1"/>
                  <a:gd name="T53" fmla="*/ 32 w 32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1">
                    <a:moveTo>
                      <a:pt x="26" y="25"/>
                    </a:moveTo>
                    <a:lnTo>
                      <a:pt x="26" y="15"/>
                    </a:lnTo>
                    <a:lnTo>
                      <a:pt x="32" y="15"/>
                    </a:lnTo>
                    <a:lnTo>
                      <a:pt x="26" y="15"/>
                    </a:lnTo>
                    <a:lnTo>
                      <a:pt x="23" y="13"/>
                    </a:lnTo>
                    <a:lnTo>
                      <a:pt x="20" y="11"/>
                    </a:lnTo>
                    <a:lnTo>
                      <a:pt x="17" y="6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11"/>
                    </a:lnTo>
                    <a:lnTo>
                      <a:pt x="10" y="20"/>
                    </a:lnTo>
                    <a:lnTo>
                      <a:pt x="16" y="28"/>
                    </a:lnTo>
                    <a:lnTo>
                      <a:pt x="21" y="30"/>
                    </a:lnTo>
                    <a:lnTo>
                      <a:pt x="26" y="31"/>
                    </a:lnTo>
                    <a:lnTo>
                      <a:pt x="32" y="31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2" name="Freeform 167"/>
              <p:cNvSpPr>
                <a:spLocks/>
              </p:cNvSpPr>
              <p:nvPr/>
            </p:nvSpPr>
            <p:spPr bwMode="auto">
              <a:xfrm>
                <a:off x="1468" y="1747"/>
                <a:ext cx="18" cy="63"/>
              </a:xfrm>
              <a:custGeom>
                <a:avLst/>
                <a:gdLst>
                  <a:gd name="T0" fmla="*/ 1 w 54"/>
                  <a:gd name="T1" fmla="*/ 0 h 189"/>
                  <a:gd name="T2" fmla="*/ 0 w 54"/>
                  <a:gd name="T3" fmla="*/ 0 h 189"/>
                  <a:gd name="T4" fmla="*/ 0 w 54"/>
                  <a:gd name="T5" fmla="*/ 0 h 189"/>
                  <a:gd name="T6" fmla="*/ 0 w 54"/>
                  <a:gd name="T7" fmla="*/ 0 h 189"/>
                  <a:gd name="T8" fmla="*/ 0 w 54"/>
                  <a:gd name="T9" fmla="*/ 0 h 189"/>
                  <a:gd name="T10" fmla="*/ 0 w 54"/>
                  <a:gd name="T11" fmla="*/ 0 h 189"/>
                  <a:gd name="T12" fmla="*/ 0 w 54"/>
                  <a:gd name="T13" fmla="*/ 0 h 189"/>
                  <a:gd name="T14" fmla="*/ 0 w 54"/>
                  <a:gd name="T15" fmla="*/ 1 h 189"/>
                  <a:gd name="T16" fmla="*/ 0 w 54"/>
                  <a:gd name="T17" fmla="*/ 0 h 189"/>
                  <a:gd name="T18" fmla="*/ 0 w 54"/>
                  <a:gd name="T19" fmla="*/ 2 h 189"/>
                  <a:gd name="T20" fmla="*/ 1 w 54"/>
                  <a:gd name="T21" fmla="*/ 2 h 189"/>
                  <a:gd name="T22" fmla="*/ 1 w 54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89"/>
                  <a:gd name="T38" fmla="*/ 54 w 54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89">
                    <a:moveTo>
                      <a:pt x="54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26" y="11"/>
                    </a:lnTo>
                    <a:lnTo>
                      <a:pt x="18" y="18"/>
                    </a:lnTo>
                    <a:lnTo>
                      <a:pt x="9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27" y="30"/>
                    </a:lnTo>
                    <a:lnTo>
                      <a:pt x="27" y="189"/>
                    </a:lnTo>
                    <a:lnTo>
                      <a:pt x="54" y="18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3" name="Freeform 168"/>
              <p:cNvSpPr>
                <a:spLocks/>
              </p:cNvSpPr>
              <p:nvPr/>
            </p:nvSpPr>
            <p:spPr bwMode="auto">
              <a:xfrm>
                <a:off x="1520" y="1747"/>
                <a:ext cx="19" cy="66"/>
              </a:xfrm>
              <a:custGeom>
                <a:avLst/>
                <a:gdLst>
                  <a:gd name="T0" fmla="*/ 0 w 57"/>
                  <a:gd name="T1" fmla="*/ 2 h 199"/>
                  <a:gd name="T2" fmla="*/ 0 w 57"/>
                  <a:gd name="T3" fmla="*/ 2 h 199"/>
                  <a:gd name="T4" fmla="*/ 0 w 57"/>
                  <a:gd name="T5" fmla="*/ 2 h 199"/>
                  <a:gd name="T6" fmla="*/ 0 w 57"/>
                  <a:gd name="T7" fmla="*/ 2 h 199"/>
                  <a:gd name="T8" fmla="*/ 0 w 57"/>
                  <a:gd name="T9" fmla="*/ 2 h 199"/>
                  <a:gd name="T10" fmla="*/ 1 w 57"/>
                  <a:gd name="T11" fmla="*/ 2 h 199"/>
                  <a:gd name="T12" fmla="*/ 1 w 57"/>
                  <a:gd name="T13" fmla="*/ 2 h 199"/>
                  <a:gd name="T14" fmla="*/ 1 w 57"/>
                  <a:gd name="T15" fmla="*/ 2 h 199"/>
                  <a:gd name="T16" fmla="*/ 1 w 57"/>
                  <a:gd name="T17" fmla="*/ 2 h 199"/>
                  <a:gd name="T18" fmla="*/ 1 w 57"/>
                  <a:gd name="T19" fmla="*/ 1 h 199"/>
                  <a:gd name="T20" fmla="*/ 1 w 57"/>
                  <a:gd name="T21" fmla="*/ 1 h 199"/>
                  <a:gd name="T22" fmla="*/ 1 w 57"/>
                  <a:gd name="T23" fmla="*/ 1 h 199"/>
                  <a:gd name="T24" fmla="*/ 1 w 57"/>
                  <a:gd name="T25" fmla="*/ 0 h 199"/>
                  <a:gd name="T26" fmla="*/ 1 w 57"/>
                  <a:gd name="T27" fmla="*/ 0 h 199"/>
                  <a:gd name="T28" fmla="*/ 0 w 57"/>
                  <a:gd name="T29" fmla="*/ 0 h 199"/>
                  <a:gd name="T30" fmla="*/ 0 w 57"/>
                  <a:gd name="T31" fmla="*/ 0 h 199"/>
                  <a:gd name="T32" fmla="*/ 0 w 57"/>
                  <a:gd name="T33" fmla="*/ 0 h 199"/>
                  <a:gd name="T34" fmla="*/ 0 w 57"/>
                  <a:gd name="T35" fmla="*/ 0 h 199"/>
                  <a:gd name="T36" fmla="*/ 0 w 57"/>
                  <a:gd name="T37" fmla="*/ 0 h 199"/>
                  <a:gd name="T38" fmla="*/ 0 w 57"/>
                  <a:gd name="T39" fmla="*/ 0 h 199"/>
                  <a:gd name="T40" fmla="*/ 0 w 57"/>
                  <a:gd name="T41" fmla="*/ 0 h 199"/>
                  <a:gd name="T42" fmla="*/ 0 w 57"/>
                  <a:gd name="T43" fmla="*/ 0 h 199"/>
                  <a:gd name="T44" fmla="*/ 0 w 57"/>
                  <a:gd name="T45" fmla="*/ 0 h 199"/>
                  <a:gd name="T46" fmla="*/ 0 w 57"/>
                  <a:gd name="T47" fmla="*/ 1 h 199"/>
                  <a:gd name="T48" fmla="*/ 0 w 57"/>
                  <a:gd name="T49" fmla="*/ 1 h 199"/>
                  <a:gd name="T50" fmla="*/ 0 w 57"/>
                  <a:gd name="T51" fmla="*/ 1 h 199"/>
                  <a:gd name="T52" fmla="*/ 0 w 57"/>
                  <a:gd name="T53" fmla="*/ 1 h 199"/>
                  <a:gd name="T54" fmla="*/ 0 w 57"/>
                  <a:gd name="T55" fmla="*/ 1 h 199"/>
                  <a:gd name="T56" fmla="*/ 0 w 57"/>
                  <a:gd name="T57" fmla="*/ 2 h 199"/>
                  <a:gd name="T58" fmla="*/ 0 w 57"/>
                  <a:gd name="T59" fmla="*/ 2 h 199"/>
                  <a:gd name="T60" fmla="*/ 0 w 57"/>
                  <a:gd name="T61" fmla="*/ 2 h 199"/>
                  <a:gd name="T62" fmla="*/ 0 w 57"/>
                  <a:gd name="T63" fmla="*/ 2 h 199"/>
                  <a:gd name="T64" fmla="*/ 0 w 57"/>
                  <a:gd name="T65" fmla="*/ 2 h 199"/>
                  <a:gd name="T66" fmla="*/ 0 w 57"/>
                  <a:gd name="T67" fmla="*/ 2 h 199"/>
                  <a:gd name="T68" fmla="*/ 0 w 57"/>
                  <a:gd name="T69" fmla="*/ 2 h 1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199"/>
                  <a:gd name="T107" fmla="*/ 57 w 57"/>
                  <a:gd name="T108" fmla="*/ 199 h 1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5" y="199"/>
                    </a:lnTo>
                    <a:lnTo>
                      <a:pt x="22" y="196"/>
                    </a:lnTo>
                    <a:lnTo>
                      <a:pt x="35" y="190"/>
                    </a:lnTo>
                    <a:lnTo>
                      <a:pt x="44" y="180"/>
                    </a:lnTo>
                    <a:lnTo>
                      <a:pt x="50" y="167"/>
                    </a:lnTo>
                    <a:lnTo>
                      <a:pt x="55" y="152"/>
                    </a:lnTo>
                    <a:lnTo>
                      <a:pt x="56" y="136"/>
                    </a:lnTo>
                    <a:lnTo>
                      <a:pt x="57" y="102"/>
                    </a:lnTo>
                    <a:lnTo>
                      <a:pt x="56" y="65"/>
                    </a:lnTo>
                    <a:lnTo>
                      <a:pt x="55" y="49"/>
                    </a:lnTo>
                    <a:lnTo>
                      <a:pt x="50" y="35"/>
                    </a:lnTo>
                    <a:lnTo>
                      <a:pt x="44" y="22"/>
                    </a:lnTo>
                    <a:lnTo>
                      <a:pt x="35" y="13"/>
                    </a:lnTo>
                    <a:lnTo>
                      <a:pt x="22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2" y="27"/>
                    </a:lnTo>
                    <a:lnTo>
                      <a:pt x="17" y="31"/>
                    </a:lnTo>
                    <a:lnTo>
                      <a:pt x="22" y="38"/>
                    </a:lnTo>
                    <a:lnTo>
                      <a:pt x="26" y="48"/>
                    </a:lnTo>
                    <a:lnTo>
                      <a:pt x="28" y="59"/>
                    </a:lnTo>
                    <a:lnTo>
                      <a:pt x="30" y="73"/>
                    </a:lnTo>
                    <a:lnTo>
                      <a:pt x="31" y="89"/>
                    </a:lnTo>
                    <a:lnTo>
                      <a:pt x="31" y="107"/>
                    </a:lnTo>
                    <a:lnTo>
                      <a:pt x="31" y="131"/>
                    </a:lnTo>
                    <a:lnTo>
                      <a:pt x="28" y="152"/>
                    </a:lnTo>
                    <a:lnTo>
                      <a:pt x="24" y="162"/>
                    </a:lnTo>
                    <a:lnTo>
                      <a:pt x="20" y="170"/>
                    </a:lnTo>
                    <a:lnTo>
                      <a:pt x="14" y="175"/>
                    </a:lnTo>
                    <a:lnTo>
                      <a:pt x="5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4" name="Freeform 169"/>
              <p:cNvSpPr>
                <a:spLocks/>
              </p:cNvSpPr>
              <p:nvPr/>
            </p:nvSpPr>
            <p:spPr bwMode="auto">
              <a:xfrm>
                <a:off x="1505" y="1747"/>
                <a:ext cx="17" cy="66"/>
              </a:xfrm>
              <a:custGeom>
                <a:avLst/>
                <a:gdLst>
                  <a:gd name="T0" fmla="*/ 1 w 51"/>
                  <a:gd name="T1" fmla="*/ 0 h 199"/>
                  <a:gd name="T2" fmla="*/ 1 w 51"/>
                  <a:gd name="T3" fmla="*/ 0 h 199"/>
                  <a:gd name="T4" fmla="*/ 1 w 51"/>
                  <a:gd name="T5" fmla="*/ 0 h 199"/>
                  <a:gd name="T6" fmla="*/ 0 w 51"/>
                  <a:gd name="T7" fmla="*/ 0 h 199"/>
                  <a:gd name="T8" fmla="*/ 0 w 51"/>
                  <a:gd name="T9" fmla="*/ 0 h 199"/>
                  <a:gd name="T10" fmla="*/ 0 w 51"/>
                  <a:gd name="T11" fmla="*/ 0 h 199"/>
                  <a:gd name="T12" fmla="*/ 0 w 51"/>
                  <a:gd name="T13" fmla="*/ 0 h 199"/>
                  <a:gd name="T14" fmla="*/ 0 w 51"/>
                  <a:gd name="T15" fmla="*/ 1 h 199"/>
                  <a:gd name="T16" fmla="*/ 0 w 51"/>
                  <a:gd name="T17" fmla="*/ 1 h 199"/>
                  <a:gd name="T18" fmla="*/ 0 w 51"/>
                  <a:gd name="T19" fmla="*/ 1 h 199"/>
                  <a:gd name="T20" fmla="*/ 0 w 51"/>
                  <a:gd name="T21" fmla="*/ 2 h 199"/>
                  <a:gd name="T22" fmla="*/ 0 w 51"/>
                  <a:gd name="T23" fmla="*/ 2 h 199"/>
                  <a:gd name="T24" fmla="*/ 0 w 51"/>
                  <a:gd name="T25" fmla="*/ 2 h 199"/>
                  <a:gd name="T26" fmla="*/ 0 w 51"/>
                  <a:gd name="T27" fmla="*/ 2 h 199"/>
                  <a:gd name="T28" fmla="*/ 0 w 51"/>
                  <a:gd name="T29" fmla="*/ 2 h 199"/>
                  <a:gd name="T30" fmla="*/ 0 w 51"/>
                  <a:gd name="T31" fmla="*/ 2 h 199"/>
                  <a:gd name="T32" fmla="*/ 1 w 51"/>
                  <a:gd name="T33" fmla="*/ 2 h 199"/>
                  <a:gd name="T34" fmla="*/ 1 w 51"/>
                  <a:gd name="T35" fmla="*/ 2 h 199"/>
                  <a:gd name="T36" fmla="*/ 1 w 51"/>
                  <a:gd name="T37" fmla="*/ 2 h 199"/>
                  <a:gd name="T38" fmla="*/ 1 w 51"/>
                  <a:gd name="T39" fmla="*/ 2 h 199"/>
                  <a:gd name="T40" fmla="*/ 1 w 51"/>
                  <a:gd name="T41" fmla="*/ 2 h 199"/>
                  <a:gd name="T42" fmla="*/ 0 w 51"/>
                  <a:gd name="T43" fmla="*/ 2 h 199"/>
                  <a:gd name="T44" fmla="*/ 0 w 51"/>
                  <a:gd name="T45" fmla="*/ 2 h 199"/>
                  <a:gd name="T46" fmla="*/ 0 w 51"/>
                  <a:gd name="T47" fmla="*/ 2 h 199"/>
                  <a:gd name="T48" fmla="*/ 0 w 51"/>
                  <a:gd name="T49" fmla="*/ 2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1 h 199"/>
                  <a:gd name="T56" fmla="*/ 0 w 51"/>
                  <a:gd name="T57" fmla="*/ 1 h 199"/>
                  <a:gd name="T58" fmla="*/ 0 w 51"/>
                  <a:gd name="T59" fmla="*/ 0 h 199"/>
                  <a:gd name="T60" fmla="*/ 0 w 51"/>
                  <a:gd name="T61" fmla="*/ 0 h 199"/>
                  <a:gd name="T62" fmla="*/ 1 w 51"/>
                  <a:gd name="T63" fmla="*/ 0 h 199"/>
                  <a:gd name="T64" fmla="*/ 1 w 51"/>
                  <a:gd name="T65" fmla="*/ 0 h 199"/>
                  <a:gd name="T66" fmla="*/ 1 w 51"/>
                  <a:gd name="T67" fmla="*/ 0 h 199"/>
                  <a:gd name="T68" fmla="*/ 1 w 51"/>
                  <a:gd name="T69" fmla="*/ 0 h 1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"/>
                  <a:gd name="T106" fmla="*/ 0 h 199"/>
                  <a:gd name="T107" fmla="*/ 51 w 51"/>
                  <a:gd name="T108" fmla="*/ 199 h 1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" h="199">
                    <a:moveTo>
                      <a:pt x="46" y="21"/>
                    </a:moveTo>
                    <a:lnTo>
                      <a:pt x="46" y="0"/>
                    </a:lnTo>
                    <a:lnTo>
                      <a:pt x="51" y="5"/>
                    </a:lnTo>
                    <a:lnTo>
                      <a:pt x="33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2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3" y="196"/>
                    </a:lnTo>
                    <a:lnTo>
                      <a:pt x="51" y="199"/>
                    </a:lnTo>
                    <a:lnTo>
                      <a:pt x="46" y="199"/>
                    </a:lnTo>
                    <a:lnTo>
                      <a:pt x="46" y="173"/>
                    </a:lnTo>
                    <a:lnTo>
                      <a:pt x="51" y="179"/>
                    </a:lnTo>
                    <a:lnTo>
                      <a:pt x="41" y="177"/>
                    </a:lnTo>
                    <a:lnTo>
                      <a:pt x="35" y="172"/>
                    </a:lnTo>
                    <a:lnTo>
                      <a:pt x="30" y="164"/>
                    </a:lnTo>
                    <a:lnTo>
                      <a:pt x="26" y="155"/>
                    </a:lnTo>
                    <a:lnTo>
                      <a:pt x="25" y="132"/>
                    </a:lnTo>
                    <a:lnTo>
                      <a:pt x="25" y="107"/>
                    </a:lnTo>
                    <a:lnTo>
                      <a:pt x="25" y="73"/>
                    </a:lnTo>
                    <a:lnTo>
                      <a:pt x="26" y="58"/>
                    </a:lnTo>
                    <a:lnTo>
                      <a:pt x="29" y="45"/>
                    </a:lnTo>
                    <a:lnTo>
                      <a:pt x="31" y="35"/>
                    </a:lnTo>
                    <a:lnTo>
                      <a:pt x="36" y="28"/>
                    </a:lnTo>
                    <a:lnTo>
                      <a:pt x="43" y="22"/>
                    </a:lnTo>
                    <a:lnTo>
                      <a:pt x="51" y="21"/>
                    </a:lnTo>
                    <a:lnTo>
                      <a:pt x="51" y="26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5" name="Freeform 170"/>
              <p:cNvSpPr>
                <a:spLocks/>
              </p:cNvSpPr>
              <p:nvPr/>
            </p:nvSpPr>
            <p:spPr bwMode="auto">
              <a:xfrm>
                <a:off x="1544" y="1734"/>
                <a:ext cx="10" cy="31"/>
              </a:xfrm>
              <a:custGeom>
                <a:avLst/>
                <a:gdLst>
                  <a:gd name="T0" fmla="*/ 0 w 30"/>
                  <a:gd name="T1" fmla="*/ 0 h 92"/>
                  <a:gd name="T2" fmla="*/ 0 w 30"/>
                  <a:gd name="T3" fmla="*/ 0 h 92"/>
                  <a:gd name="T4" fmla="*/ 0 w 30"/>
                  <a:gd name="T5" fmla="*/ 0 h 92"/>
                  <a:gd name="T6" fmla="*/ 0 w 30"/>
                  <a:gd name="T7" fmla="*/ 0 h 92"/>
                  <a:gd name="T8" fmla="*/ 0 w 30"/>
                  <a:gd name="T9" fmla="*/ 0 h 92"/>
                  <a:gd name="T10" fmla="*/ 0 w 30"/>
                  <a:gd name="T11" fmla="*/ 0 h 92"/>
                  <a:gd name="T12" fmla="*/ 0 w 30"/>
                  <a:gd name="T13" fmla="*/ 0 h 92"/>
                  <a:gd name="T14" fmla="*/ 0 w 30"/>
                  <a:gd name="T15" fmla="*/ 0 h 92"/>
                  <a:gd name="T16" fmla="*/ 0 w 30"/>
                  <a:gd name="T17" fmla="*/ 1 h 92"/>
                  <a:gd name="T18" fmla="*/ 0 w 30"/>
                  <a:gd name="T19" fmla="*/ 1 h 92"/>
                  <a:gd name="T20" fmla="*/ 0 w 30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92"/>
                  <a:gd name="T35" fmla="*/ 30 w 30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92">
                    <a:moveTo>
                      <a:pt x="30" y="0"/>
                    </a:moveTo>
                    <a:lnTo>
                      <a:pt x="19" y="0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30" y="9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6" name="Freeform 171"/>
              <p:cNvSpPr>
                <a:spLocks/>
              </p:cNvSpPr>
              <p:nvPr/>
            </p:nvSpPr>
            <p:spPr bwMode="auto">
              <a:xfrm>
                <a:off x="1562" y="1734"/>
                <a:ext cx="16" cy="31"/>
              </a:xfrm>
              <a:custGeom>
                <a:avLst/>
                <a:gdLst>
                  <a:gd name="T0" fmla="*/ 0 w 49"/>
                  <a:gd name="T1" fmla="*/ 0 h 92"/>
                  <a:gd name="T2" fmla="*/ 0 w 49"/>
                  <a:gd name="T3" fmla="*/ 0 h 92"/>
                  <a:gd name="T4" fmla="*/ 0 w 49"/>
                  <a:gd name="T5" fmla="*/ 1 h 92"/>
                  <a:gd name="T6" fmla="*/ 0 w 49"/>
                  <a:gd name="T7" fmla="*/ 1 h 92"/>
                  <a:gd name="T8" fmla="*/ 1 w 49"/>
                  <a:gd name="T9" fmla="*/ 0 h 92"/>
                  <a:gd name="T10" fmla="*/ 1 w 49"/>
                  <a:gd name="T11" fmla="*/ 0 h 92"/>
                  <a:gd name="T12" fmla="*/ 0 w 49"/>
                  <a:gd name="T13" fmla="*/ 0 h 92"/>
                  <a:gd name="T14" fmla="*/ 0 w 49"/>
                  <a:gd name="T15" fmla="*/ 0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92"/>
                  <a:gd name="T26" fmla="*/ 49 w 49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92">
                    <a:moveTo>
                      <a:pt x="0" y="10"/>
                    </a:moveTo>
                    <a:lnTo>
                      <a:pt x="34" y="10"/>
                    </a:lnTo>
                    <a:lnTo>
                      <a:pt x="9" y="92"/>
                    </a:lnTo>
                    <a:lnTo>
                      <a:pt x="24" y="92"/>
                    </a:lnTo>
                    <a:lnTo>
                      <a:pt x="49" y="10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7" name="Freeform 172"/>
              <p:cNvSpPr>
                <a:spLocks/>
              </p:cNvSpPr>
              <p:nvPr/>
            </p:nvSpPr>
            <p:spPr bwMode="auto">
              <a:xfrm>
                <a:off x="1786" y="1747"/>
                <a:ext cx="19" cy="63"/>
              </a:xfrm>
              <a:custGeom>
                <a:avLst/>
                <a:gdLst>
                  <a:gd name="T0" fmla="*/ 1 w 59"/>
                  <a:gd name="T1" fmla="*/ 0 h 189"/>
                  <a:gd name="T2" fmla="*/ 0 w 59"/>
                  <a:gd name="T3" fmla="*/ 0 h 189"/>
                  <a:gd name="T4" fmla="*/ 0 w 59"/>
                  <a:gd name="T5" fmla="*/ 0 h 189"/>
                  <a:gd name="T6" fmla="*/ 0 w 59"/>
                  <a:gd name="T7" fmla="*/ 0 h 189"/>
                  <a:gd name="T8" fmla="*/ 0 w 59"/>
                  <a:gd name="T9" fmla="*/ 0 h 189"/>
                  <a:gd name="T10" fmla="*/ 0 w 59"/>
                  <a:gd name="T11" fmla="*/ 0 h 189"/>
                  <a:gd name="T12" fmla="*/ 0 w 59"/>
                  <a:gd name="T13" fmla="*/ 0 h 189"/>
                  <a:gd name="T14" fmla="*/ 0 w 59"/>
                  <a:gd name="T15" fmla="*/ 0 h 189"/>
                  <a:gd name="T16" fmla="*/ 0 w 59"/>
                  <a:gd name="T17" fmla="*/ 1 h 189"/>
                  <a:gd name="T18" fmla="*/ 0 w 59"/>
                  <a:gd name="T19" fmla="*/ 0 h 189"/>
                  <a:gd name="T20" fmla="*/ 0 w 59"/>
                  <a:gd name="T21" fmla="*/ 2 h 189"/>
                  <a:gd name="T22" fmla="*/ 1 w 59"/>
                  <a:gd name="T23" fmla="*/ 2 h 189"/>
                  <a:gd name="T24" fmla="*/ 1 w 59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189"/>
                  <a:gd name="T41" fmla="*/ 59 w 59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189">
                    <a:moveTo>
                      <a:pt x="59" y="0"/>
                    </a:moveTo>
                    <a:lnTo>
                      <a:pt x="37" y="0"/>
                    </a:lnTo>
                    <a:lnTo>
                      <a:pt x="37" y="5"/>
                    </a:lnTo>
                    <a:lnTo>
                      <a:pt x="31" y="11"/>
                    </a:lnTo>
                    <a:lnTo>
                      <a:pt x="22" y="18"/>
                    </a:lnTo>
                    <a:lnTo>
                      <a:pt x="13" y="23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3" y="30"/>
                    </a:lnTo>
                    <a:lnTo>
                      <a:pt x="33" y="189"/>
                    </a:lnTo>
                    <a:lnTo>
                      <a:pt x="59" y="18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8" name="Freeform 173"/>
              <p:cNvSpPr>
                <a:spLocks/>
              </p:cNvSpPr>
              <p:nvPr/>
            </p:nvSpPr>
            <p:spPr bwMode="auto">
              <a:xfrm>
                <a:off x="1842" y="1747"/>
                <a:ext cx="15" cy="66"/>
              </a:xfrm>
              <a:custGeom>
                <a:avLst/>
                <a:gdLst>
                  <a:gd name="T0" fmla="*/ 0 w 46"/>
                  <a:gd name="T1" fmla="*/ 2 h 199"/>
                  <a:gd name="T2" fmla="*/ 0 w 46"/>
                  <a:gd name="T3" fmla="*/ 2 h 199"/>
                  <a:gd name="T4" fmla="*/ 0 w 46"/>
                  <a:gd name="T5" fmla="*/ 2 h 199"/>
                  <a:gd name="T6" fmla="*/ 0 w 46"/>
                  <a:gd name="T7" fmla="*/ 2 h 199"/>
                  <a:gd name="T8" fmla="*/ 0 w 46"/>
                  <a:gd name="T9" fmla="*/ 2 h 199"/>
                  <a:gd name="T10" fmla="*/ 0 w 46"/>
                  <a:gd name="T11" fmla="*/ 2 h 199"/>
                  <a:gd name="T12" fmla="*/ 1 w 46"/>
                  <a:gd name="T13" fmla="*/ 2 h 199"/>
                  <a:gd name="T14" fmla="*/ 1 w 46"/>
                  <a:gd name="T15" fmla="*/ 2 h 199"/>
                  <a:gd name="T16" fmla="*/ 1 w 46"/>
                  <a:gd name="T17" fmla="*/ 1 h 199"/>
                  <a:gd name="T18" fmla="*/ 1 w 46"/>
                  <a:gd name="T19" fmla="*/ 1 h 199"/>
                  <a:gd name="T20" fmla="*/ 1 w 46"/>
                  <a:gd name="T21" fmla="*/ 1 h 199"/>
                  <a:gd name="T22" fmla="*/ 0 w 46"/>
                  <a:gd name="T23" fmla="*/ 0 h 199"/>
                  <a:gd name="T24" fmla="*/ 0 w 46"/>
                  <a:gd name="T25" fmla="*/ 0 h 199"/>
                  <a:gd name="T26" fmla="*/ 0 w 46"/>
                  <a:gd name="T27" fmla="*/ 0 h 199"/>
                  <a:gd name="T28" fmla="*/ 0 w 46"/>
                  <a:gd name="T29" fmla="*/ 0 h 199"/>
                  <a:gd name="T30" fmla="*/ 0 w 46"/>
                  <a:gd name="T31" fmla="*/ 0 h 199"/>
                  <a:gd name="T32" fmla="*/ 0 w 46"/>
                  <a:gd name="T33" fmla="*/ 0 h 199"/>
                  <a:gd name="T34" fmla="*/ 0 w 46"/>
                  <a:gd name="T35" fmla="*/ 0 h 199"/>
                  <a:gd name="T36" fmla="*/ 0 w 46"/>
                  <a:gd name="T37" fmla="*/ 0 h 199"/>
                  <a:gd name="T38" fmla="*/ 0 w 46"/>
                  <a:gd name="T39" fmla="*/ 0 h 199"/>
                  <a:gd name="T40" fmla="*/ 0 w 46"/>
                  <a:gd name="T41" fmla="*/ 0 h 199"/>
                  <a:gd name="T42" fmla="*/ 0 w 46"/>
                  <a:gd name="T43" fmla="*/ 0 h 199"/>
                  <a:gd name="T44" fmla="*/ 0 w 46"/>
                  <a:gd name="T45" fmla="*/ 1 h 199"/>
                  <a:gd name="T46" fmla="*/ 0 w 46"/>
                  <a:gd name="T47" fmla="*/ 1 h 199"/>
                  <a:gd name="T48" fmla="*/ 0 w 46"/>
                  <a:gd name="T49" fmla="*/ 1 h 199"/>
                  <a:gd name="T50" fmla="*/ 0 w 46"/>
                  <a:gd name="T51" fmla="*/ 1 h 199"/>
                  <a:gd name="T52" fmla="*/ 0 w 46"/>
                  <a:gd name="T53" fmla="*/ 2 h 199"/>
                  <a:gd name="T54" fmla="*/ 0 w 46"/>
                  <a:gd name="T55" fmla="*/ 2 h 199"/>
                  <a:gd name="T56" fmla="*/ 0 w 46"/>
                  <a:gd name="T57" fmla="*/ 2 h 199"/>
                  <a:gd name="T58" fmla="*/ 0 w 46"/>
                  <a:gd name="T59" fmla="*/ 2 h 199"/>
                  <a:gd name="T60" fmla="*/ 0 w 46"/>
                  <a:gd name="T61" fmla="*/ 2 h 199"/>
                  <a:gd name="T62" fmla="*/ 0 w 46"/>
                  <a:gd name="T63" fmla="*/ 2 h 199"/>
                  <a:gd name="T64" fmla="*/ 0 w 46"/>
                  <a:gd name="T65" fmla="*/ 2 h 1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99"/>
                  <a:gd name="T101" fmla="*/ 46 w 46"/>
                  <a:gd name="T102" fmla="*/ 199 h 1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15" y="196"/>
                    </a:lnTo>
                    <a:lnTo>
                      <a:pt x="27" y="190"/>
                    </a:lnTo>
                    <a:lnTo>
                      <a:pt x="35" y="180"/>
                    </a:lnTo>
                    <a:lnTo>
                      <a:pt x="41" y="167"/>
                    </a:lnTo>
                    <a:lnTo>
                      <a:pt x="44" y="152"/>
                    </a:lnTo>
                    <a:lnTo>
                      <a:pt x="45" y="136"/>
                    </a:lnTo>
                    <a:lnTo>
                      <a:pt x="46" y="102"/>
                    </a:lnTo>
                    <a:lnTo>
                      <a:pt x="45" y="65"/>
                    </a:lnTo>
                    <a:lnTo>
                      <a:pt x="44" y="49"/>
                    </a:lnTo>
                    <a:lnTo>
                      <a:pt x="41" y="35"/>
                    </a:lnTo>
                    <a:lnTo>
                      <a:pt x="35" y="22"/>
                    </a:lnTo>
                    <a:lnTo>
                      <a:pt x="27" y="13"/>
                    </a:lnTo>
                    <a:lnTo>
                      <a:pt x="15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2" y="31"/>
                    </a:lnTo>
                    <a:lnTo>
                      <a:pt x="15" y="39"/>
                    </a:lnTo>
                    <a:lnTo>
                      <a:pt x="18" y="50"/>
                    </a:lnTo>
                    <a:lnTo>
                      <a:pt x="19" y="61"/>
                    </a:lnTo>
                    <a:lnTo>
                      <a:pt x="20" y="75"/>
                    </a:lnTo>
                    <a:lnTo>
                      <a:pt x="20" y="107"/>
                    </a:lnTo>
                    <a:lnTo>
                      <a:pt x="20" y="131"/>
                    </a:lnTo>
                    <a:lnTo>
                      <a:pt x="18" y="152"/>
                    </a:lnTo>
                    <a:lnTo>
                      <a:pt x="15" y="162"/>
                    </a:lnTo>
                    <a:lnTo>
                      <a:pt x="12" y="170"/>
                    </a:lnTo>
                    <a:lnTo>
                      <a:pt x="7" y="175"/>
                    </a:lnTo>
                    <a:lnTo>
                      <a:pt x="0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69" name="Freeform 174"/>
              <p:cNvSpPr>
                <a:spLocks/>
              </p:cNvSpPr>
              <p:nvPr/>
            </p:nvSpPr>
            <p:spPr bwMode="auto">
              <a:xfrm>
                <a:off x="1825" y="1747"/>
                <a:ext cx="17" cy="66"/>
              </a:xfrm>
              <a:custGeom>
                <a:avLst/>
                <a:gdLst>
                  <a:gd name="T0" fmla="*/ 1 w 52"/>
                  <a:gd name="T1" fmla="*/ 0 h 199"/>
                  <a:gd name="T2" fmla="*/ 1 w 52"/>
                  <a:gd name="T3" fmla="*/ 0 h 199"/>
                  <a:gd name="T4" fmla="*/ 1 w 52"/>
                  <a:gd name="T5" fmla="*/ 0 h 199"/>
                  <a:gd name="T6" fmla="*/ 0 w 52"/>
                  <a:gd name="T7" fmla="*/ 0 h 199"/>
                  <a:gd name="T8" fmla="*/ 0 w 52"/>
                  <a:gd name="T9" fmla="*/ 0 h 199"/>
                  <a:gd name="T10" fmla="*/ 0 w 52"/>
                  <a:gd name="T11" fmla="*/ 0 h 199"/>
                  <a:gd name="T12" fmla="*/ 0 w 52"/>
                  <a:gd name="T13" fmla="*/ 0 h 199"/>
                  <a:gd name="T14" fmla="*/ 0 w 52"/>
                  <a:gd name="T15" fmla="*/ 1 h 199"/>
                  <a:gd name="T16" fmla="*/ 0 w 52"/>
                  <a:gd name="T17" fmla="*/ 1 h 199"/>
                  <a:gd name="T18" fmla="*/ 0 w 52"/>
                  <a:gd name="T19" fmla="*/ 1 h 199"/>
                  <a:gd name="T20" fmla="*/ 0 w 52"/>
                  <a:gd name="T21" fmla="*/ 2 h 199"/>
                  <a:gd name="T22" fmla="*/ 0 w 52"/>
                  <a:gd name="T23" fmla="*/ 2 h 199"/>
                  <a:gd name="T24" fmla="*/ 0 w 52"/>
                  <a:gd name="T25" fmla="*/ 2 h 199"/>
                  <a:gd name="T26" fmla="*/ 0 w 52"/>
                  <a:gd name="T27" fmla="*/ 2 h 199"/>
                  <a:gd name="T28" fmla="*/ 0 w 52"/>
                  <a:gd name="T29" fmla="*/ 2 h 199"/>
                  <a:gd name="T30" fmla="*/ 0 w 52"/>
                  <a:gd name="T31" fmla="*/ 2 h 199"/>
                  <a:gd name="T32" fmla="*/ 1 w 52"/>
                  <a:gd name="T33" fmla="*/ 2 h 199"/>
                  <a:gd name="T34" fmla="*/ 1 w 52"/>
                  <a:gd name="T35" fmla="*/ 2 h 199"/>
                  <a:gd name="T36" fmla="*/ 1 w 52"/>
                  <a:gd name="T37" fmla="*/ 2 h 199"/>
                  <a:gd name="T38" fmla="*/ 1 w 52"/>
                  <a:gd name="T39" fmla="*/ 2 h 199"/>
                  <a:gd name="T40" fmla="*/ 0 w 52"/>
                  <a:gd name="T41" fmla="*/ 2 h 199"/>
                  <a:gd name="T42" fmla="*/ 0 w 52"/>
                  <a:gd name="T43" fmla="*/ 2 h 199"/>
                  <a:gd name="T44" fmla="*/ 0 w 52"/>
                  <a:gd name="T45" fmla="*/ 2 h 199"/>
                  <a:gd name="T46" fmla="*/ 0 w 52"/>
                  <a:gd name="T47" fmla="*/ 2 h 199"/>
                  <a:gd name="T48" fmla="*/ 0 w 52"/>
                  <a:gd name="T49" fmla="*/ 1 h 199"/>
                  <a:gd name="T50" fmla="*/ 0 w 52"/>
                  <a:gd name="T51" fmla="*/ 1 h 199"/>
                  <a:gd name="T52" fmla="*/ 0 w 52"/>
                  <a:gd name="T53" fmla="*/ 1 h 199"/>
                  <a:gd name="T54" fmla="*/ 0 w 52"/>
                  <a:gd name="T55" fmla="*/ 1 h 199"/>
                  <a:gd name="T56" fmla="*/ 0 w 52"/>
                  <a:gd name="T57" fmla="*/ 0 h 199"/>
                  <a:gd name="T58" fmla="*/ 0 w 52"/>
                  <a:gd name="T59" fmla="*/ 0 h 199"/>
                  <a:gd name="T60" fmla="*/ 1 w 52"/>
                  <a:gd name="T61" fmla="*/ 0 h 199"/>
                  <a:gd name="T62" fmla="*/ 1 w 52"/>
                  <a:gd name="T63" fmla="*/ 0 h 199"/>
                  <a:gd name="T64" fmla="*/ 1 w 52"/>
                  <a:gd name="T65" fmla="*/ 0 h 199"/>
                  <a:gd name="T66" fmla="*/ 1 w 52"/>
                  <a:gd name="T67" fmla="*/ 0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99"/>
                  <a:gd name="T104" fmla="*/ 52 w 52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99">
                    <a:moveTo>
                      <a:pt x="52" y="21"/>
                    </a:moveTo>
                    <a:lnTo>
                      <a:pt x="52" y="0"/>
                    </a:lnTo>
                    <a:lnTo>
                      <a:pt x="52" y="5"/>
                    </a:lnTo>
                    <a:lnTo>
                      <a:pt x="35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2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5" y="196"/>
                    </a:lnTo>
                    <a:lnTo>
                      <a:pt x="52" y="199"/>
                    </a:lnTo>
                    <a:lnTo>
                      <a:pt x="52" y="173"/>
                    </a:lnTo>
                    <a:lnTo>
                      <a:pt x="52" y="179"/>
                    </a:lnTo>
                    <a:lnTo>
                      <a:pt x="42" y="177"/>
                    </a:lnTo>
                    <a:lnTo>
                      <a:pt x="34" y="172"/>
                    </a:lnTo>
                    <a:lnTo>
                      <a:pt x="29" y="164"/>
                    </a:lnTo>
                    <a:lnTo>
                      <a:pt x="24" y="155"/>
                    </a:lnTo>
                    <a:lnTo>
                      <a:pt x="21" y="132"/>
                    </a:lnTo>
                    <a:lnTo>
                      <a:pt x="21" y="107"/>
                    </a:lnTo>
                    <a:lnTo>
                      <a:pt x="21" y="73"/>
                    </a:lnTo>
                    <a:lnTo>
                      <a:pt x="22" y="58"/>
                    </a:lnTo>
                    <a:lnTo>
                      <a:pt x="24" y="45"/>
                    </a:lnTo>
                    <a:lnTo>
                      <a:pt x="29" y="35"/>
                    </a:lnTo>
                    <a:lnTo>
                      <a:pt x="34" y="28"/>
                    </a:lnTo>
                    <a:lnTo>
                      <a:pt x="42" y="22"/>
                    </a:lnTo>
                    <a:lnTo>
                      <a:pt x="52" y="21"/>
                    </a:lnTo>
                    <a:lnTo>
                      <a:pt x="52" y="26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0" name="Freeform 175"/>
              <p:cNvSpPr>
                <a:spLocks/>
              </p:cNvSpPr>
              <p:nvPr/>
            </p:nvSpPr>
            <p:spPr bwMode="auto">
              <a:xfrm>
                <a:off x="1864" y="1734"/>
                <a:ext cx="8" cy="31"/>
              </a:xfrm>
              <a:custGeom>
                <a:avLst/>
                <a:gdLst>
                  <a:gd name="T0" fmla="*/ 0 w 24"/>
                  <a:gd name="T1" fmla="*/ 0 h 92"/>
                  <a:gd name="T2" fmla="*/ 0 w 24"/>
                  <a:gd name="T3" fmla="*/ 0 h 92"/>
                  <a:gd name="T4" fmla="*/ 0 w 24"/>
                  <a:gd name="T5" fmla="*/ 0 h 92"/>
                  <a:gd name="T6" fmla="*/ 0 w 24"/>
                  <a:gd name="T7" fmla="*/ 0 h 92"/>
                  <a:gd name="T8" fmla="*/ 0 w 24"/>
                  <a:gd name="T9" fmla="*/ 0 h 92"/>
                  <a:gd name="T10" fmla="*/ 0 w 24"/>
                  <a:gd name="T11" fmla="*/ 0 h 92"/>
                  <a:gd name="T12" fmla="*/ 0 w 24"/>
                  <a:gd name="T13" fmla="*/ 0 h 92"/>
                  <a:gd name="T14" fmla="*/ 0 w 24"/>
                  <a:gd name="T15" fmla="*/ 0 h 92"/>
                  <a:gd name="T16" fmla="*/ 0 w 24"/>
                  <a:gd name="T17" fmla="*/ 0 h 92"/>
                  <a:gd name="T18" fmla="*/ 0 w 24"/>
                  <a:gd name="T19" fmla="*/ 1 h 92"/>
                  <a:gd name="T20" fmla="*/ 0 w 24"/>
                  <a:gd name="T21" fmla="*/ 1 h 92"/>
                  <a:gd name="T22" fmla="*/ 0 w 24"/>
                  <a:gd name="T23" fmla="*/ 0 h 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92"/>
                  <a:gd name="T38" fmla="*/ 24 w 24"/>
                  <a:gd name="T39" fmla="*/ 92 h 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92">
                    <a:moveTo>
                      <a:pt x="24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12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24" y="9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1" name="Freeform 176"/>
              <p:cNvSpPr>
                <a:spLocks/>
              </p:cNvSpPr>
              <p:nvPr/>
            </p:nvSpPr>
            <p:spPr bwMode="auto">
              <a:xfrm>
                <a:off x="1883" y="1734"/>
                <a:ext cx="15" cy="34"/>
              </a:xfrm>
              <a:custGeom>
                <a:avLst/>
                <a:gdLst>
                  <a:gd name="T0" fmla="*/ 0 w 44"/>
                  <a:gd name="T1" fmla="*/ 0 h 102"/>
                  <a:gd name="T2" fmla="*/ 0 w 44"/>
                  <a:gd name="T3" fmla="*/ 1 h 102"/>
                  <a:gd name="T4" fmla="*/ 0 w 44"/>
                  <a:gd name="T5" fmla="*/ 1 h 102"/>
                  <a:gd name="T6" fmla="*/ 0 w 44"/>
                  <a:gd name="T7" fmla="*/ 1 h 102"/>
                  <a:gd name="T8" fmla="*/ 0 w 44"/>
                  <a:gd name="T9" fmla="*/ 1 h 102"/>
                  <a:gd name="T10" fmla="*/ 0 w 44"/>
                  <a:gd name="T11" fmla="*/ 1 h 102"/>
                  <a:gd name="T12" fmla="*/ 0 w 44"/>
                  <a:gd name="T13" fmla="*/ 1 h 102"/>
                  <a:gd name="T14" fmla="*/ 0 w 44"/>
                  <a:gd name="T15" fmla="*/ 1 h 102"/>
                  <a:gd name="T16" fmla="*/ 0 w 44"/>
                  <a:gd name="T17" fmla="*/ 1 h 102"/>
                  <a:gd name="T18" fmla="*/ 0 w 44"/>
                  <a:gd name="T19" fmla="*/ 1 h 102"/>
                  <a:gd name="T20" fmla="*/ 0 w 44"/>
                  <a:gd name="T21" fmla="*/ 1 h 102"/>
                  <a:gd name="T22" fmla="*/ 0 w 44"/>
                  <a:gd name="T23" fmla="*/ 1 h 102"/>
                  <a:gd name="T24" fmla="*/ 0 w 44"/>
                  <a:gd name="T25" fmla="*/ 1 h 102"/>
                  <a:gd name="T26" fmla="*/ 0 w 44"/>
                  <a:gd name="T27" fmla="*/ 1 h 102"/>
                  <a:gd name="T28" fmla="*/ 1 w 44"/>
                  <a:gd name="T29" fmla="*/ 1 h 102"/>
                  <a:gd name="T30" fmla="*/ 1 w 44"/>
                  <a:gd name="T31" fmla="*/ 1 h 102"/>
                  <a:gd name="T32" fmla="*/ 0 w 44"/>
                  <a:gd name="T33" fmla="*/ 1 h 102"/>
                  <a:gd name="T34" fmla="*/ 0 w 44"/>
                  <a:gd name="T35" fmla="*/ 0 h 102"/>
                  <a:gd name="T36" fmla="*/ 0 w 44"/>
                  <a:gd name="T37" fmla="*/ 0 h 102"/>
                  <a:gd name="T38" fmla="*/ 0 w 44"/>
                  <a:gd name="T39" fmla="*/ 1 h 102"/>
                  <a:gd name="T40" fmla="*/ 0 w 44"/>
                  <a:gd name="T41" fmla="*/ 0 h 102"/>
                  <a:gd name="T42" fmla="*/ 0 w 44"/>
                  <a:gd name="T43" fmla="*/ 0 h 102"/>
                  <a:gd name="T44" fmla="*/ 0 w 44"/>
                  <a:gd name="T45" fmla="*/ 0 h 102"/>
                  <a:gd name="T46" fmla="*/ 0 w 44"/>
                  <a:gd name="T47" fmla="*/ 0 h 102"/>
                  <a:gd name="T48" fmla="*/ 0 w 44"/>
                  <a:gd name="T49" fmla="*/ 0 h 1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"/>
                  <a:gd name="T76" fmla="*/ 0 h 102"/>
                  <a:gd name="T77" fmla="*/ 44 w 44"/>
                  <a:gd name="T78" fmla="*/ 102 h 10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" h="102">
                    <a:moveTo>
                      <a:pt x="0" y="0"/>
                    </a:moveTo>
                    <a:lnTo>
                      <a:pt x="0" y="51"/>
                    </a:lnTo>
                    <a:lnTo>
                      <a:pt x="14" y="51"/>
                    </a:lnTo>
                    <a:lnTo>
                      <a:pt x="20" y="42"/>
                    </a:lnTo>
                    <a:lnTo>
                      <a:pt x="28" y="43"/>
                    </a:lnTo>
                    <a:lnTo>
                      <a:pt x="34" y="57"/>
                    </a:lnTo>
                    <a:lnTo>
                      <a:pt x="32" y="81"/>
                    </a:lnTo>
                    <a:lnTo>
                      <a:pt x="28" y="85"/>
                    </a:lnTo>
                    <a:lnTo>
                      <a:pt x="16" y="85"/>
                    </a:lnTo>
                    <a:lnTo>
                      <a:pt x="14" y="72"/>
                    </a:lnTo>
                    <a:lnTo>
                      <a:pt x="0" y="72"/>
                    </a:lnTo>
                    <a:lnTo>
                      <a:pt x="5" y="92"/>
                    </a:lnTo>
                    <a:lnTo>
                      <a:pt x="10" y="100"/>
                    </a:lnTo>
                    <a:lnTo>
                      <a:pt x="28" y="102"/>
                    </a:lnTo>
                    <a:lnTo>
                      <a:pt x="40" y="90"/>
                    </a:lnTo>
                    <a:lnTo>
                      <a:pt x="44" y="61"/>
                    </a:lnTo>
                    <a:lnTo>
                      <a:pt x="39" y="42"/>
                    </a:lnTo>
                    <a:lnTo>
                      <a:pt x="24" y="36"/>
                    </a:lnTo>
                    <a:lnTo>
                      <a:pt x="15" y="38"/>
                    </a:lnTo>
                    <a:lnTo>
                      <a:pt x="14" y="42"/>
                    </a:lnTo>
                    <a:lnTo>
                      <a:pt x="9" y="36"/>
                    </a:lnTo>
                    <a:lnTo>
                      <a:pt x="9" y="10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2" name="Freeform 177"/>
              <p:cNvSpPr>
                <a:spLocks/>
              </p:cNvSpPr>
              <p:nvPr/>
            </p:nvSpPr>
            <p:spPr bwMode="auto">
              <a:xfrm>
                <a:off x="1935" y="1747"/>
                <a:ext cx="18" cy="63"/>
              </a:xfrm>
              <a:custGeom>
                <a:avLst/>
                <a:gdLst>
                  <a:gd name="T0" fmla="*/ 1 w 53"/>
                  <a:gd name="T1" fmla="*/ 0 h 189"/>
                  <a:gd name="T2" fmla="*/ 0 w 53"/>
                  <a:gd name="T3" fmla="*/ 0 h 189"/>
                  <a:gd name="T4" fmla="*/ 0 w 53"/>
                  <a:gd name="T5" fmla="*/ 0 h 189"/>
                  <a:gd name="T6" fmla="*/ 0 w 53"/>
                  <a:gd name="T7" fmla="*/ 0 h 189"/>
                  <a:gd name="T8" fmla="*/ 0 w 53"/>
                  <a:gd name="T9" fmla="*/ 0 h 189"/>
                  <a:gd name="T10" fmla="*/ 0 w 53"/>
                  <a:gd name="T11" fmla="*/ 0 h 189"/>
                  <a:gd name="T12" fmla="*/ 0 w 53"/>
                  <a:gd name="T13" fmla="*/ 0 h 189"/>
                  <a:gd name="T14" fmla="*/ 0 w 53"/>
                  <a:gd name="T15" fmla="*/ 1 h 189"/>
                  <a:gd name="T16" fmla="*/ 0 w 53"/>
                  <a:gd name="T17" fmla="*/ 0 h 189"/>
                  <a:gd name="T18" fmla="*/ 0 w 53"/>
                  <a:gd name="T19" fmla="*/ 2 h 189"/>
                  <a:gd name="T20" fmla="*/ 1 w 53"/>
                  <a:gd name="T21" fmla="*/ 2 h 189"/>
                  <a:gd name="T22" fmla="*/ 1 w 53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89"/>
                  <a:gd name="T38" fmla="*/ 53 w 53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89">
                    <a:moveTo>
                      <a:pt x="53" y="0"/>
                    </a:moveTo>
                    <a:lnTo>
                      <a:pt x="31" y="0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9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1" y="30"/>
                    </a:lnTo>
                    <a:lnTo>
                      <a:pt x="31" y="189"/>
                    </a:lnTo>
                    <a:lnTo>
                      <a:pt x="53" y="18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3" name="Freeform 178"/>
              <p:cNvSpPr>
                <a:spLocks/>
              </p:cNvSpPr>
              <p:nvPr/>
            </p:nvSpPr>
            <p:spPr bwMode="auto">
              <a:xfrm>
                <a:off x="1990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0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2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1 h 199"/>
                  <a:gd name="T24" fmla="*/ 1 w 51"/>
                  <a:gd name="T25" fmla="*/ 0 h 199"/>
                  <a:gd name="T26" fmla="*/ 0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0 h 199"/>
                  <a:gd name="T46" fmla="*/ 0 w 51"/>
                  <a:gd name="T47" fmla="*/ 1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2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w 51"/>
                  <a:gd name="T67" fmla="*/ 2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5" y="199"/>
                    </a:lnTo>
                    <a:lnTo>
                      <a:pt x="20" y="196"/>
                    </a:lnTo>
                    <a:lnTo>
                      <a:pt x="32" y="190"/>
                    </a:lnTo>
                    <a:lnTo>
                      <a:pt x="40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40" y="22"/>
                    </a:lnTo>
                    <a:lnTo>
                      <a:pt x="32" y="13"/>
                    </a:lnTo>
                    <a:lnTo>
                      <a:pt x="20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1" y="27"/>
                    </a:lnTo>
                    <a:lnTo>
                      <a:pt x="14" y="31"/>
                    </a:lnTo>
                    <a:lnTo>
                      <a:pt x="18" y="39"/>
                    </a:lnTo>
                    <a:lnTo>
                      <a:pt x="21" y="50"/>
                    </a:lnTo>
                    <a:lnTo>
                      <a:pt x="23" y="61"/>
                    </a:lnTo>
                    <a:lnTo>
                      <a:pt x="25" y="75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3" y="152"/>
                    </a:lnTo>
                    <a:lnTo>
                      <a:pt x="21" y="162"/>
                    </a:lnTo>
                    <a:lnTo>
                      <a:pt x="17" y="170"/>
                    </a:lnTo>
                    <a:lnTo>
                      <a:pt x="12" y="175"/>
                    </a:lnTo>
                    <a:lnTo>
                      <a:pt x="5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4" name="Freeform 179"/>
              <p:cNvSpPr>
                <a:spLocks/>
              </p:cNvSpPr>
              <p:nvPr/>
            </p:nvSpPr>
            <p:spPr bwMode="auto">
              <a:xfrm>
                <a:off x="1973" y="1747"/>
                <a:ext cx="18" cy="66"/>
              </a:xfrm>
              <a:custGeom>
                <a:avLst/>
                <a:gdLst>
                  <a:gd name="T0" fmla="*/ 1 w 56"/>
                  <a:gd name="T1" fmla="*/ 0 h 199"/>
                  <a:gd name="T2" fmla="*/ 1 w 56"/>
                  <a:gd name="T3" fmla="*/ 0 h 199"/>
                  <a:gd name="T4" fmla="*/ 1 w 56"/>
                  <a:gd name="T5" fmla="*/ 0 h 199"/>
                  <a:gd name="T6" fmla="*/ 0 w 56"/>
                  <a:gd name="T7" fmla="*/ 0 h 199"/>
                  <a:gd name="T8" fmla="*/ 0 w 56"/>
                  <a:gd name="T9" fmla="*/ 0 h 199"/>
                  <a:gd name="T10" fmla="*/ 0 w 56"/>
                  <a:gd name="T11" fmla="*/ 1 h 199"/>
                  <a:gd name="T12" fmla="*/ 0 w 56"/>
                  <a:gd name="T13" fmla="*/ 2 h 199"/>
                  <a:gd name="T14" fmla="*/ 0 w 56"/>
                  <a:gd name="T15" fmla="*/ 2 h 199"/>
                  <a:gd name="T16" fmla="*/ 0 w 56"/>
                  <a:gd name="T17" fmla="*/ 2 h 199"/>
                  <a:gd name="T18" fmla="*/ 0 w 56"/>
                  <a:gd name="T19" fmla="*/ 2 h 199"/>
                  <a:gd name="T20" fmla="*/ 1 w 56"/>
                  <a:gd name="T21" fmla="*/ 2 h 199"/>
                  <a:gd name="T22" fmla="*/ 1 w 56"/>
                  <a:gd name="T23" fmla="*/ 2 h 199"/>
                  <a:gd name="T24" fmla="*/ 1 w 56"/>
                  <a:gd name="T25" fmla="*/ 2 h 199"/>
                  <a:gd name="T26" fmla="*/ 1 w 56"/>
                  <a:gd name="T27" fmla="*/ 2 h 199"/>
                  <a:gd name="T28" fmla="*/ 0 w 56"/>
                  <a:gd name="T29" fmla="*/ 2 h 199"/>
                  <a:gd name="T30" fmla="*/ 0 w 56"/>
                  <a:gd name="T31" fmla="*/ 2 h 199"/>
                  <a:gd name="T32" fmla="*/ 0 w 56"/>
                  <a:gd name="T33" fmla="*/ 2 h 199"/>
                  <a:gd name="T34" fmla="*/ 0 w 56"/>
                  <a:gd name="T35" fmla="*/ 1 h 199"/>
                  <a:gd name="T36" fmla="*/ 0 w 56"/>
                  <a:gd name="T37" fmla="*/ 0 h 199"/>
                  <a:gd name="T38" fmla="*/ 1 w 56"/>
                  <a:gd name="T39" fmla="*/ 0 h 199"/>
                  <a:gd name="T40" fmla="*/ 1 w 56"/>
                  <a:gd name="T41" fmla="*/ 0 h 199"/>
                  <a:gd name="T42" fmla="*/ 1 w 56"/>
                  <a:gd name="T43" fmla="*/ 0 h 199"/>
                  <a:gd name="T44" fmla="*/ 1 w 56"/>
                  <a:gd name="T45" fmla="*/ 0 h 1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6"/>
                  <a:gd name="T70" fmla="*/ 0 h 199"/>
                  <a:gd name="T71" fmla="*/ 56 w 56"/>
                  <a:gd name="T72" fmla="*/ 199 h 1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6" h="199">
                    <a:moveTo>
                      <a:pt x="51" y="21"/>
                    </a:moveTo>
                    <a:lnTo>
                      <a:pt x="51" y="0"/>
                    </a:lnTo>
                    <a:lnTo>
                      <a:pt x="56" y="5"/>
                    </a:lnTo>
                    <a:lnTo>
                      <a:pt x="34" y="7"/>
                    </a:lnTo>
                    <a:lnTo>
                      <a:pt x="12" y="22"/>
                    </a:lnTo>
                    <a:lnTo>
                      <a:pt x="2" y="49"/>
                    </a:lnTo>
                    <a:lnTo>
                      <a:pt x="0" y="136"/>
                    </a:lnTo>
                    <a:lnTo>
                      <a:pt x="6" y="167"/>
                    </a:lnTo>
                    <a:lnTo>
                      <a:pt x="21" y="190"/>
                    </a:lnTo>
                    <a:lnTo>
                      <a:pt x="34" y="196"/>
                    </a:lnTo>
                    <a:lnTo>
                      <a:pt x="56" y="199"/>
                    </a:lnTo>
                    <a:lnTo>
                      <a:pt x="51" y="199"/>
                    </a:lnTo>
                    <a:lnTo>
                      <a:pt x="51" y="173"/>
                    </a:lnTo>
                    <a:lnTo>
                      <a:pt x="56" y="179"/>
                    </a:lnTo>
                    <a:lnTo>
                      <a:pt x="41" y="177"/>
                    </a:lnTo>
                    <a:lnTo>
                      <a:pt x="29" y="164"/>
                    </a:lnTo>
                    <a:lnTo>
                      <a:pt x="26" y="155"/>
                    </a:lnTo>
                    <a:lnTo>
                      <a:pt x="26" y="58"/>
                    </a:lnTo>
                    <a:lnTo>
                      <a:pt x="36" y="28"/>
                    </a:lnTo>
                    <a:lnTo>
                      <a:pt x="42" y="22"/>
                    </a:lnTo>
                    <a:lnTo>
                      <a:pt x="51" y="21"/>
                    </a:lnTo>
                    <a:lnTo>
                      <a:pt x="56" y="26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5" name="Freeform 180"/>
              <p:cNvSpPr>
                <a:spLocks/>
              </p:cNvSpPr>
              <p:nvPr/>
            </p:nvSpPr>
            <p:spPr bwMode="auto">
              <a:xfrm>
                <a:off x="2011" y="1734"/>
                <a:ext cx="10" cy="31"/>
              </a:xfrm>
              <a:custGeom>
                <a:avLst/>
                <a:gdLst>
                  <a:gd name="T0" fmla="*/ 0 w 30"/>
                  <a:gd name="T1" fmla="*/ 0 h 92"/>
                  <a:gd name="T2" fmla="*/ 0 w 30"/>
                  <a:gd name="T3" fmla="*/ 0 h 92"/>
                  <a:gd name="T4" fmla="*/ 0 w 30"/>
                  <a:gd name="T5" fmla="*/ 0 h 92"/>
                  <a:gd name="T6" fmla="*/ 0 w 30"/>
                  <a:gd name="T7" fmla="*/ 0 h 92"/>
                  <a:gd name="T8" fmla="*/ 0 w 30"/>
                  <a:gd name="T9" fmla="*/ 0 h 92"/>
                  <a:gd name="T10" fmla="*/ 0 w 30"/>
                  <a:gd name="T11" fmla="*/ 0 h 92"/>
                  <a:gd name="T12" fmla="*/ 0 w 30"/>
                  <a:gd name="T13" fmla="*/ 0 h 92"/>
                  <a:gd name="T14" fmla="*/ 0 w 30"/>
                  <a:gd name="T15" fmla="*/ 0 h 92"/>
                  <a:gd name="T16" fmla="*/ 0 w 30"/>
                  <a:gd name="T17" fmla="*/ 1 h 92"/>
                  <a:gd name="T18" fmla="*/ 0 w 30"/>
                  <a:gd name="T19" fmla="*/ 1 h 92"/>
                  <a:gd name="T20" fmla="*/ 0 w 30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92"/>
                  <a:gd name="T35" fmla="*/ 30 w 30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92">
                    <a:moveTo>
                      <a:pt x="30" y="0"/>
                    </a:moveTo>
                    <a:lnTo>
                      <a:pt x="20" y="0"/>
                    </a:lnTo>
                    <a:lnTo>
                      <a:pt x="12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30" y="9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6" name="Freeform 181"/>
              <p:cNvSpPr>
                <a:spLocks/>
              </p:cNvSpPr>
              <p:nvPr/>
            </p:nvSpPr>
            <p:spPr bwMode="auto">
              <a:xfrm>
                <a:off x="2036" y="1734"/>
                <a:ext cx="11" cy="31"/>
              </a:xfrm>
              <a:custGeom>
                <a:avLst/>
                <a:gdLst>
                  <a:gd name="T0" fmla="*/ 0 w 33"/>
                  <a:gd name="T1" fmla="*/ 1 h 92"/>
                  <a:gd name="T2" fmla="*/ 0 w 33"/>
                  <a:gd name="T3" fmla="*/ 1 h 92"/>
                  <a:gd name="T4" fmla="*/ 0 w 33"/>
                  <a:gd name="T5" fmla="*/ 1 h 92"/>
                  <a:gd name="T6" fmla="*/ 0 w 33"/>
                  <a:gd name="T7" fmla="*/ 1 h 92"/>
                  <a:gd name="T8" fmla="*/ 0 w 33"/>
                  <a:gd name="T9" fmla="*/ 1 h 92"/>
                  <a:gd name="T10" fmla="*/ 0 w 33"/>
                  <a:gd name="T11" fmla="*/ 1 h 92"/>
                  <a:gd name="T12" fmla="*/ 0 w 33"/>
                  <a:gd name="T13" fmla="*/ 1 h 92"/>
                  <a:gd name="T14" fmla="*/ 0 w 33"/>
                  <a:gd name="T15" fmla="*/ 1 h 92"/>
                  <a:gd name="T16" fmla="*/ 0 w 33"/>
                  <a:gd name="T17" fmla="*/ 1 h 92"/>
                  <a:gd name="T18" fmla="*/ 0 w 33"/>
                  <a:gd name="T19" fmla="*/ 0 h 92"/>
                  <a:gd name="T20" fmla="*/ 0 w 33"/>
                  <a:gd name="T21" fmla="*/ 0 h 92"/>
                  <a:gd name="T22" fmla="*/ 0 w 33"/>
                  <a:gd name="T23" fmla="*/ 0 h 92"/>
                  <a:gd name="T24" fmla="*/ 0 w 33"/>
                  <a:gd name="T25" fmla="*/ 0 h 92"/>
                  <a:gd name="T26" fmla="*/ 0 w 33"/>
                  <a:gd name="T27" fmla="*/ 1 h 92"/>
                  <a:gd name="T28" fmla="*/ 0 w 33"/>
                  <a:gd name="T29" fmla="*/ 1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92"/>
                  <a:gd name="T47" fmla="*/ 33 w 33"/>
                  <a:gd name="T48" fmla="*/ 92 h 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92">
                    <a:moveTo>
                      <a:pt x="0" y="57"/>
                    </a:moveTo>
                    <a:lnTo>
                      <a:pt x="0" y="72"/>
                    </a:lnTo>
                    <a:lnTo>
                      <a:pt x="6" y="72"/>
                    </a:lnTo>
                    <a:lnTo>
                      <a:pt x="6" y="92"/>
                    </a:lnTo>
                    <a:lnTo>
                      <a:pt x="22" y="92"/>
                    </a:lnTo>
                    <a:lnTo>
                      <a:pt x="22" y="72"/>
                    </a:lnTo>
                    <a:lnTo>
                      <a:pt x="33" y="72"/>
                    </a:lnTo>
                    <a:lnTo>
                      <a:pt x="33" y="57"/>
                    </a:lnTo>
                    <a:lnTo>
                      <a:pt x="22" y="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" y="10"/>
                    </a:lnTo>
                    <a:lnTo>
                      <a:pt x="6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7" name="Freeform 182"/>
              <p:cNvSpPr>
                <a:spLocks/>
              </p:cNvSpPr>
              <p:nvPr/>
            </p:nvSpPr>
            <p:spPr bwMode="auto">
              <a:xfrm>
                <a:off x="2028" y="1734"/>
                <a:ext cx="8" cy="24"/>
              </a:xfrm>
              <a:custGeom>
                <a:avLst/>
                <a:gdLst>
                  <a:gd name="T0" fmla="*/ 0 w 26"/>
                  <a:gd name="T1" fmla="*/ 0 h 72"/>
                  <a:gd name="T2" fmla="*/ 0 w 26"/>
                  <a:gd name="T3" fmla="*/ 0 h 72"/>
                  <a:gd name="T4" fmla="*/ 0 w 26"/>
                  <a:gd name="T5" fmla="*/ 1 h 72"/>
                  <a:gd name="T6" fmla="*/ 0 w 26"/>
                  <a:gd name="T7" fmla="*/ 1 h 72"/>
                  <a:gd name="T8" fmla="*/ 0 w 26"/>
                  <a:gd name="T9" fmla="*/ 1 h 72"/>
                  <a:gd name="T10" fmla="*/ 0 w 26"/>
                  <a:gd name="T11" fmla="*/ 1 h 72"/>
                  <a:gd name="T12" fmla="*/ 0 w 26"/>
                  <a:gd name="T13" fmla="*/ 1 h 72"/>
                  <a:gd name="T14" fmla="*/ 0 w 26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72"/>
                  <a:gd name="T26" fmla="*/ 26 w 26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72">
                    <a:moveTo>
                      <a:pt x="26" y="25"/>
                    </a:moveTo>
                    <a:lnTo>
                      <a:pt x="26" y="0"/>
                    </a:lnTo>
                    <a:lnTo>
                      <a:pt x="0" y="57"/>
                    </a:lnTo>
                    <a:lnTo>
                      <a:pt x="0" y="72"/>
                    </a:lnTo>
                    <a:lnTo>
                      <a:pt x="26" y="72"/>
                    </a:lnTo>
                    <a:lnTo>
                      <a:pt x="26" y="57"/>
                    </a:lnTo>
                    <a:lnTo>
                      <a:pt x="11" y="57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8" name="Freeform 183"/>
              <p:cNvSpPr>
                <a:spLocks/>
              </p:cNvSpPr>
              <p:nvPr/>
            </p:nvSpPr>
            <p:spPr bwMode="auto">
              <a:xfrm>
                <a:off x="2685" y="1747"/>
                <a:ext cx="16" cy="63"/>
              </a:xfrm>
              <a:custGeom>
                <a:avLst/>
                <a:gdLst>
                  <a:gd name="T0" fmla="*/ 1 w 48"/>
                  <a:gd name="T1" fmla="*/ 0 h 189"/>
                  <a:gd name="T2" fmla="*/ 0 w 48"/>
                  <a:gd name="T3" fmla="*/ 0 h 189"/>
                  <a:gd name="T4" fmla="*/ 0 w 48"/>
                  <a:gd name="T5" fmla="*/ 0 h 189"/>
                  <a:gd name="T6" fmla="*/ 0 w 48"/>
                  <a:gd name="T7" fmla="*/ 0 h 189"/>
                  <a:gd name="T8" fmla="*/ 0 w 48"/>
                  <a:gd name="T9" fmla="*/ 0 h 189"/>
                  <a:gd name="T10" fmla="*/ 0 w 48"/>
                  <a:gd name="T11" fmla="*/ 0 h 189"/>
                  <a:gd name="T12" fmla="*/ 0 w 48"/>
                  <a:gd name="T13" fmla="*/ 0 h 189"/>
                  <a:gd name="T14" fmla="*/ 0 w 48"/>
                  <a:gd name="T15" fmla="*/ 1 h 189"/>
                  <a:gd name="T16" fmla="*/ 0 w 48"/>
                  <a:gd name="T17" fmla="*/ 0 h 189"/>
                  <a:gd name="T18" fmla="*/ 0 w 48"/>
                  <a:gd name="T19" fmla="*/ 2 h 189"/>
                  <a:gd name="T20" fmla="*/ 1 w 48"/>
                  <a:gd name="T21" fmla="*/ 2 h 189"/>
                  <a:gd name="T22" fmla="*/ 1 w 48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89"/>
                  <a:gd name="T38" fmla="*/ 48 w 48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89">
                    <a:moveTo>
                      <a:pt x="48" y="0"/>
                    </a:moveTo>
                    <a:lnTo>
                      <a:pt x="29" y="0"/>
                    </a:lnTo>
                    <a:lnTo>
                      <a:pt x="29" y="5"/>
                    </a:lnTo>
                    <a:lnTo>
                      <a:pt x="24" y="11"/>
                    </a:lnTo>
                    <a:lnTo>
                      <a:pt x="16" y="18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24" y="30"/>
                    </a:lnTo>
                    <a:lnTo>
                      <a:pt x="24" y="189"/>
                    </a:lnTo>
                    <a:lnTo>
                      <a:pt x="48" y="18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79" name="Freeform 184"/>
              <p:cNvSpPr>
                <a:spLocks/>
              </p:cNvSpPr>
              <p:nvPr/>
            </p:nvSpPr>
            <p:spPr bwMode="auto">
              <a:xfrm>
                <a:off x="2738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1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1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0 h 199"/>
                  <a:gd name="T24" fmla="*/ 0 w 51"/>
                  <a:gd name="T25" fmla="*/ 0 h 199"/>
                  <a:gd name="T26" fmla="*/ 0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1 h 199"/>
                  <a:gd name="T46" fmla="*/ 0 w 51"/>
                  <a:gd name="T47" fmla="*/ 1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2 h 199"/>
                  <a:gd name="T54" fmla="*/ 0 w 51"/>
                  <a:gd name="T55" fmla="*/ 2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"/>
                  <a:gd name="T100" fmla="*/ 0 h 199"/>
                  <a:gd name="T101" fmla="*/ 51 w 51"/>
                  <a:gd name="T102" fmla="*/ 199 h 1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18" y="196"/>
                    </a:lnTo>
                    <a:lnTo>
                      <a:pt x="29" y="190"/>
                    </a:lnTo>
                    <a:lnTo>
                      <a:pt x="38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38" y="22"/>
                    </a:lnTo>
                    <a:lnTo>
                      <a:pt x="29" y="13"/>
                    </a:lnTo>
                    <a:lnTo>
                      <a:pt x="18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3" y="31"/>
                    </a:lnTo>
                    <a:lnTo>
                      <a:pt x="16" y="39"/>
                    </a:lnTo>
                    <a:lnTo>
                      <a:pt x="20" y="50"/>
                    </a:lnTo>
                    <a:lnTo>
                      <a:pt x="23" y="61"/>
                    </a:lnTo>
                    <a:lnTo>
                      <a:pt x="24" y="75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2" y="152"/>
                    </a:lnTo>
                    <a:lnTo>
                      <a:pt x="20" y="162"/>
                    </a:lnTo>
                    <a:lnTo>
                      <a:pt x="15" y="170"/>
                    </a:lnTo>
                    <a:lnTo>
                      <a:pt x="8" y="175"/>
                    </a:lnTo>
                    <a:lnTo>
                      <a:pt x="0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0" name="Freeform 185"/>
              <p:cNvSpPr>
                <a:spLocks/>
              </p:cNvSpPr>
              <p:nvPr/>
            </p:nvSpPr>
            <p:spPr bwMode="auto">
              <a:xfrm>
                <a:off x="2721" y="1747"/>
                <a:ext cx="17" cy="66"/>
              </a:xfrm>
              <a:custGeom>
                <a:avLst/>
                <a:gdLst>
                  <a:gd name="T0" fmla="*/ 1 w 51"/>
                  <a:gd name="T1" fmla="*/ 0 h 199"/>
                  <a:gd name="T2" fmla="*/ 1 w 51"/>
                  <a:gd name="T3" fmla="*/ 0 h 199"/>
                  <a:gd name="T4" fmla="*/ 1 w 51"/>
                  <a:gd name="T5" fmla="*/ 0 h 199"/>
                  <a:gd name="T6" fmla="*/ 0 w 51"/>
                  <a:gd name="T7" fmla="*/ 0 h 199"/>
                  <a:gd name="T8" fmla="*/ 0 w 51"/>
                  <a:gd name="T9" fmla="*/ 0 h 199"/>
                  <a:gd name="T10" fmla="*/ 0 w 51"/>
                  <a:gd name="T11" fmla="*/ 0 h 199"/>
                  <a:gd name="T12" fmla="*/ 0 w 51"/>
                  <a:gd name="T13" fmla="*/ 0 h 199"/>
                  <a:gd name="T14" fmla="*/ 0 w 51"/>
                  <a:gd name="T15" fmla="*/ 1 h 199"/>
                  <a:gd name="T16" fmla="*/ 0 w 51"/>
                  <a:gd name="T17" fmla="*/ 1 h 199"/>
                  <a:gd name="T18" fmla="*/ 0 w 51"/>
                  <a:gd name="T19" fmla="*/ 1 h 199"/>
                  <a:gd name="T20" fmla="*/ 0 w 51"/>
                  <a:gd name="T21" fmla="*/ 2 h 199"/>
                  <a:gd name="T22" fmla="*/ 0 w 51"/>
                  <a:gd name="T23" fmla="*/ 2 h 199"/>
                  <a:gd name="T24" fmla="*/ 0 w 51"/>
                  <a:gd name="T25" fmla="*/ 2 h 199"/>
                  <a:gd name="T26" fmla="*/ 0 w 51"/>
                  <a:gd name="T27" fmla="*/ 2 h 199"/>
                  <a:gd name="T28" fmla="*/ 0 w 51"/>
                  <a:gd name="T29" fmla="*/ 2 h 199"/>
                  <a:gd name="T30" fmla="*/ 0 w 51"/>
                  <a:gd name="T31" fmla="*/ 2 h 199"/>
                  <a:gd name="T32" fmla="*/ 1 w 51"/>
                  <a:gd name="T33" fmla="*/ 2 h 199"/>
                  <a:gd name="T34" fmla="*/ 1 w 51"/>
                  <a:gd name="T35" fmla="*/ 2 h 199"/>
                  <a:gd name="T36" fmla="*/ 1 w 51"/>
                  <a:gd name="T37" fmla="*/ 2 h 199"/>
                  <a:gd name="T38" fmla="*/ 1 w 51"/>
                  <a:gd name="T39" fmla="*/ 2 h 199"/>
                  <a:gd name="T40" fmla="*/ 0 w 51"/>
                  <a:gd name="T41" fmla="*/ 2 h 199"/>
                  <a:gd name="T42" fmla="*/ 0 w 51"/>
                  <a:gd name="T43" fmla="*/ 2 h 199"/>
                  <a:gd name="T44" fmla="*/ 0 w 51"/>
                  <a:gd name="T45" fmla="*/ 2 h 199"/>
                  <a:gd name="T46" fmla="*/ 0 w 51"/>
                  <a:gd name="T47" fmla="*/ 2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1 h 199"/>
                  <a:gd name="T56" fmla="*/ 0 w 51"/>
                  <a:gd name="T57" fmla="*/ 0 h 199"/>
                  <a:gd name="T58" fmla="*/ 0 w 51"/>
                  <a:gd name="T59" fmla="*/ 0 h 199"/>
                  <a:gd name="T60" fmla="*/ 1 w 51"/>
                  <a:gd name="T61" fmla="*/ 0 h 199"/>
                  <a:gd name="T62" fmla="*/ 1 w 51"/>
                  <a:gd name="T63" fmla="*/ 0 h 199"/>
                  <a:gd name="T64" fmla="*/ 1 w 51"/>
                  <a:gd name="T65" fmla="*/ 0 h 199"/>
                  <a:gd name="T66" fmla="*/ 1 w 51"/>
                  <a:gd name="T67" fmla="*/ 0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51" y="21"/>
                    </a:moveTo>
                    <a:lnTo>
                      <a:pt x="51" y="0"/>
                    </a:lnTo>
                    <a:lnTo>
                      <a:pt x="51" y="5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3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3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4" y="196"/>
                    </a:lnTo>
                    <a:lnTo>
                      <a:pt x="51" y="199"/>
                    </a:lnTo>
                    <a:lnTo>
                      <a:pt x="51" y="173"/>
                    </a:lnTo>
                    <a:lnTo>
                      <a:pt x="51" y="179"/>
                    </a:lnTo>
                    <a:lnTo>
                      <a:pt x="41" y="177"/>
                    </a:lnTo>
                    <a:lnTo>
                      <a:pt x="34" y="172"/>
                    </a:lnTo>
                    <a:lnTo>
                      <a:pt x="29" y="164"/>
                    </a:lnTo>
                    <a:lnTo>
                      <a:pt x="27" y="155"/>
                    </a:lnTo>
                    <a:lnTo>
                      <a:pt x="26" y="132"/>
                    </a:lnTo>
                    <a:lnTo>
                      <a:pt x="26" y="107"/>
                    </a:lnTo>
                    <a:lnTo>
                      <a:pt x="26" y="73"/>
                    </a:lnTo>
                    <a:lnTo>
                      <a:pt x="27" y="58"/>
                    </a:lnTo>
                    <a:lnTo>
                      <a:pt x="29" y="45"/>
                    </a:lnTo>
                    <a:lnTo>
                      <a:pt x="32" y="35"/>
                    </a:lnTo>
                    <a:lnTo>
                      <a:pt x="36" y="28"/>
                    </a:lnTo>
                    <a:lnTo>
                      <a:pt x="43" y="22"/>
                    </a:lnTo>
                    <a:lnTo>
                      <a:pt x="51" y="21"/>
                    </a:lnTo>
                    <a:lnTo>
                      <a:pt x="51" y="26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1" name="Freeform 186"/>
              <p:cNvSpPr>
                <a:spLocks/>
              </p:cNvSpPr>
              <p:nvPr/>
            </p:nvSpPr>
            <p:spPr bwMode="auto">
              <a:xfrm>
                <a:off x="2760" y="1734"/>
                <a:ext cx="11" cy="31"/>
              </a:xfrm>
              <a:custGeom>
                <a:avLst/>
                <a:gdLst>
                  <a:gd name="T0" fmla="*/ 0 w 34"/>
                  <a:gd name="T1" fmla="*/ 0 h 92"/>
                  <a:gd name="T2" fmla="*/ 0 w 34"/>
                  <a:gd name="T3" fmla="*/ 0 h 92"/>
                  <a:gd name="T4" fmla="*/ 0 w 34"/>
                  <a:gd name="T5" fmla="*/ 0 h 92"/>
                  <a:gd name="T6" fmla="*/ 0 w 34"/>
                  <a:gd name="T7" fmla="*/ 0 h 92"/>
                  <a:gd name="T8" fmla="*/ 0 w 34"/>
                  <a:gd name="T9" fmla="*/ 0 h 92"/>
                  <a:gd name="T10" fmla="*/ 0 w 34"/>
                  <a:gd name="T11" fmla="*/ 0 h 92"/>
                  <a:gd name="T12" fmla="*/ 0 w 34"/>
                  <a:gd name="T13" fmla="*/ 0 h 92"/>
                  <a:gd name="T14" fmla="*/ 0 w 34"/>
                  <a:gd name="T15" fmla="*/ 0 h 92"/>
                  <a:gd name="T16" fmla="*/ 0 w 34"/>
                  <a:gd name="T17" fmla="*/ 1 h 92"/>
                  <a:gd name="T18" fmla="*/ 0 w 34"/>
                  <a:gd name="T19" fmla="*/ 1 h 92"/>
                  <a:gd name="T20" fmla="*/ 0 w 34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92"/>
                  <a:gd name="T35" fmla="*/ 34 w 34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92">
                    <a:moveTo>
                      <a:pt x="34" y="0"/>
                    </a:moveTo>
                    <a:lnTo>
                      <a:pt x="22" y="0"/>
                    </a:lnTo>
                    <a:lnTo>
                      <a:pt x="12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6" y="10"/>
                    </a:lnTo>
                    <a:lnTo>
                      <a:pt x="16" y="92"/>
                    </a:lnTo>
                    <a:lnTo>
                      <a:pt x="34" y="9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2" name="Freeform 187"/>
              <p:cNvSpPr>
                <a:spLocks/>
              </p:cNvSpPr>
              <p:nvPr/>
            </p:nvSpPr>
            <p:spPr bwMode="auto">
              <a:xfrm>
                <a:off x="2787" y="1734"/>
                <a:ext cx="9" cy="34"/>
              </a:xfrm>
              <a:custGeom>
                <a:avLst/>
                <a:gdLst>
                  <a:gd name="T0" fmla="*/ 0 w 25"/>
                  <a:gd name="T1" fmla="*/ 1 h 103"/>
                  <a:gd name="T2" fmla="*/ 0 w 25"/>
                  <a:gd name="T3" fmla="*/ 1 h 103"/>
                  <a:gd name="T4" fmla="*/ 0 w 25"/>
                  <a:gd name="T5" fmla="*/ 1 h 103"/>
                  <a:gd name="T6" fmla="*/ 0 w 25"/>
                  <a:gd name="T7" fmla="*/ 1 h 103"/>
                  <a:gd name="T8" fmla="*/ 0 w 25"/>
                  <a:gd name="T9" fmla="*/ 1 h 103"/>
                  <a:gd name="T10" fmla="*/ 0 w 25"/>
                  <a:gd name="T11" fmla="*/ 1 h 103"/>
                  <a:gd name="T12" fmla="*/ 0 w 25"/>
                  <a:gd name="T13" fmla="*/ 1 h 103"/>
                  <a:gd name="T14" fmla="*/ 0 w 25"/>
                  <a:gd name="T15" fmla="*/ 1 h 103"/>
                  <a:gd name="T16" fmla="*/ 0 w 25"/>
                  <a:gd name="T17" fmla="*/ 1 h 103"/>
                  <a:gd name="T18" fmla="*/ 0 w 25"/>
                  <a:gd name="T19" fmla="*/ 0 h 103"/>
                  <a:gd name="T20" fmla="*/ 0 w 25"/>
                  <a:gd name="T21" fmla="*/ 0 h 103"/>
                  <a:gd name="T22" fmla="*/ 0 w 25"/>
                  <a:gd name="T23" fmla="*/ 0 h 103"/>
                  <a:gd name="T24" fmla="*/ 0 w 25"/>
                  <a:gd name="T25" fmla="*/ 0 h 103"/>
                  <a:gd name="T26" fmla="*/ 0 w 25"/>
                  <a:gd name="T27" fmla="*/ 0 h 103"/>
                  <a:gd name="T28" fmla="*/ 0 w 25"/>
                  <a:gd name="T29" fmla="*/ 0 h 103"/>
                  <a:gd name="T30" fmla="*/ 0 w 25"/>
                  <a:gd name="T31" fmla="*/ 0 h 103"/>
                  <a:gd name="T32" fmla="*/ 0 w 25"/>
                  <a:gd name="T33" fmla="*/ 0 h 103"/>
                  <a:gd name="T34" fmla="*/ 0 w 25"/>
                  <a:gd name="T35" fmla="*/ 0 h 103"/>
                  <a:gd name="T36" fmla="*/ 0 w 25"/>
                  <a:gd name="T37" fmla="*/ 0 h 103"/>
                  <a:gd name="T38" fmla="*/ 0 w 25"/>
                  <a:gd name="T39" fmla="*/ 1 h 103"/>
                  <a:gd name="T40" fmla="*/ 0 w 25"/>
                  <a:gd name="T41" fmla="*/ 1 h 103"/>
                  <a:gd name="T42" fmla="*/ 0 w 25"/>
                  <a:gd name="T43" fmla="*/ 1 h 103"/>
                  <a:gd name="T44" fmla="*/ 0 w 25"/>
                  <a:gd name="T45" fmla="*/ 1 h 1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03"/>
                  <a:gd name="T71" fmla="*/ 25 w 25"/>
                  <a:gd name="T72" fmla="*/ 103 h 1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03">
                    <a:moveTo>
                      <a:pt x="0" y="87"/>
                    </a:moveTo>
                    <a:lnTo>
                      <a:pt x="0" y="97"/>
                    </a:lnTo>
                    <a:lnTo>
                      <a:pt x="0" y="103"/>
                    </a:lnTo>
                    <a:lnTo>
                      <a:pt x="8" y="99"/>
                    </a:lnTo>
                    <a:lnTo>
                      <a:pt x="14" y="95"/>
                    </a:lnTo>
                    <a:lnTo>
                      <a:pt x="19" y="89"/>
                    </a:lnTo>
                    <a:lnTo>
                      <a:pt x="21" y="82"/>
                    </a:lnTo>
                    <a:lnTo>
                      <a:pt x="25" y="65"/>
                    </a:lnTo>
                    <a:lnTo>
                      <a:pt x="25" y="46"/>
                    </a:lnTo>
                    <a:lnTo>
                      <a:pt x="25" y="31"/>
                    </a:lnTo>
                    <a:lnTo>
                      <a:pt x="21" y="17"/>
                    </a:lnTo>
                    <a:lnTo>
                      <a:pt x="19" y="12"/>
                    </a:lnTo>
                    <a:lnTo>
                      <a:pt x="14" y="7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6" y="16"/>
                    </a:lnTo>
                    <a:lnTo>
                      <a:pt x="10" y="25"/>
                    </a:lnTo>
                    <a:lnTo>
                      <a:pt x="11" y="37"/>
                    </a:lnTo>
                    <a:lnTo>
                      <a:pt x="11" y="51"/>
                    </a:lnTo>
                    <a:lnTo>
                      <a:pt x="10" y="73"/>
                    </a:lnTo>
                    <a:lnTo>
                      <a:pt x="6" y="8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3" name="Freeform 188"/>
              <p:cNvSpPr>
                <a:spLocks/>
              </p:cNvSpPr>
              <p:nvPr/>
            </p:nvSpPr>
            <p:spPr bwMode="auto">
              <a:xfrm>
                <a:off x="2779" y="1734"/>
                <a:ext cx="8" cy="34"/>
              </a:xfrm>
              <a:custGeom>
                <a:avLst/>
                <a:gdLst>
                  <a:gd name="T0" fmla="*/ 0 w 24"/>
                  <a:gd name="T1" fmla="*/ 0 h 103"/>
                  <a:gd name="T2" fmla="*/ 0 w 24"/>
                  <a:gd name="T3" fmla="*/ 0 h 103"/>
                  <a:gd name="T4" fmla="*/ 0 w 24"/>
                  <a:gd name="T5" fmla="*/ 0 h 103"/>
                  <a:gd name="T6" fmla="*/ 0 w 24"/>
                  <a:gd name="T7" fmla="*/ 0 h 103"/>
                  <a:gd name="T8" fmla="*/ 0 w 24"/>
                  <a:gd name="T9" fmla="*/ 0 h 103"/>
                  <a:gd name="T10" fmla="*/ 0 w 24"/>
                  <a:gd name="T11" fmla="*/ 0 h 103"/>
                  <a:gd name="T12" fmla="*/ 0 w 24"/>
                  <a:gd name="T13" fmla="*/ 0 h 103"/>
                  <a:gd name="T14" fmla="*/ 0 w 24"/>
                  <a:gd name="T15" fmla="*/ 1 h 103"/>
                  <a:gd name="T16" fmla="*/ 0 w 24"/>
                  <a:gd name="T17" fmla="*/ 1 h 103"/>
                  <a:gd name="T18" fmla="*/ 0 w 24"/>
                  <a:gd name="T19" fmla="*/ 1 h 103"/>
                  <a:gd name="T20" fmla="*/ 0 w 24"/>
                  <a:gd name="T21" fmla="*/ 1 h 103"/>
                  <a:gd name="T22" fmla="*/ 0 w 24"/>
                  <a:gd name="T23" fmla="*/ 1 h 103"/>
                  <a:gd name="T24" fmla="*/ 0 w 24"/>
                  <a:gd name="T25" fmla="*/ 1 h 103"/>
                  <a:gd name="T26" fmla="*/ 0 w 24"/>
                  <a:gd name="T27" fmla="*/ 1 h 103"/>
                  <a:gd name="T28" fmla="*/ 0 w 24"/>
                  <a:gd name="T29" fmla="*/ 1 h 103"/>
                  <a:gd name="T30" fmla="*/ 0 w 24"/>
                  <a:gd name="T31" fmla="*/ 1 h 103"/>
                  <a:gd name="T32" fmla="*/ 0 w 24"/>
                  <a:gd name="T33" fmla="*/ 1 h 103"/>
                  <a:gd name="T34" fmla="*/ 0 w 24"/>
                  <a:gd name="T35" fmla="*/ 1 h 103"/>
                  <a:gd name="T36" fmla="*/ 0 w 24"/>
                  <a:gd name="T37" fmla="*/ 1 h 103"/>
                  <a:gd name="T38" fmla="*/ 0 w 24"/>
                  <a:gd name="T39" fmla="*/ 1 h 103"/>
                  <a:gd name="T40" fmla="*/ 0 w 24"/>
                  <a:gd name="T41" fmla="*/ 1 h 103"/>
                  <a:gd name="T42" fmla="*/ 0 w 24"/>
                  <a:gd name="T43" fmla="*/ 0 h 103"/>
                  <a:gd name="T44" fmla="*/ 0 w 24"/>
                  <a:gd name="T45" fmla="*/ 0 h 103"/>
                  <a:gd name="T46" fmla="*/ 0 w 24"/>
                  <a:gd name="T47" fmla="*/ 0 h 103"/>
                  <a:gd name="T48" fmla="*/ 0 w 24"/>
                  <a:gd name="T49" fmla="*/ 0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103"/>
                  <a:gd name="T77" fmla="*/ 24 w 24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103">
                    <a:moveTo>
                      <a:pt x="24" y="10"/>
                    </a:moveTo>
                    <a:lnTo>
                      <a:pt x="24" y="0"/>
                    </a:lnTo>
                    <a:lnTo>
                      <a:pt x="16" y="1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0" y="46"/>
                    </a:lnTo>
                    <a:lnTo>
                      <a:pt x="0" y="66"/>
                    </a:lnTo>
                    <a:lnTo>
                      <a:pt x="3" y="84"/>
                    </a:lnTo>
                    <a:lnTo>
                      <a:pt x="6" y="91"/>
                    </a:lnTo>
                    <a:lnTo>
                      <a:pt x="10" y="97"/>
                    </a:lnTo>
                    <a:lnTo>
                      <a:pt x="16" y="102"/>
                    </a:lnTo>
                    <a:lnTo>
                      <a:pt x="24" y="103"/>
                    </a:lnTo>
                    <a:lnTo>
                      <a:pt x="24" y="97"/>
                    </a:lnTo>
                    <a:lnTo>
                      <a:pt x="24" y="87"/>
                    </a:lnTo>
                    <a:lnTo>
                      <a:pt x="20" y="85"/>
                    </a:lnTo>
                    <a:lnTo>
                      <a:pt x="15" y="83"/>
                    </a:lnTo>
                    <a:lnTo>
                      <a:pt x="12" y="75"/>
                    </a:lnTo>
                    <a:lnTo>
                      <a:pt x="9" y="64"/>
                    </a:lnTo>
                    <a:lnTo>
                      <a:pt x="9" y="51"/>
                    </a:lnTo>
                    <a:lnTo>
                      <a:pt x="9" y="34"/>
                    </a:lnTo>
                    <a:lnTo>
                      <a:pt x="12" y="21"/>
                    </a:lnTo>
                    <a:lnTo>
                      <a:pt x="15" y="1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4" name="Freeform 189"/>
              <p:cNvSpPr>
                <a:spLocks/>
              </p:cNvSpPr>
              <p:nvPr/>
            </p:nvSpPr>
            <p:spPr bwMode="auto">
              <a:xfrm>
                <a:off x="3416" y="1747"/>
                <a:ext cx="18" cy="63"/>
              </a:xfrm>
              <a:custGeom>
                <a:avLst/>
                <a:gdLst>
                  <a:gd name="T0" fmla="*/ 1 w 54"/>
                  <a:gd name="T1" fmla="*/ 0 h 189"/>
                  <a:gd name="T2" fmla="*/ 0 w 54"/>
                  <a:gd name="T3" fmla="*/ 0 h 189"/>
                  <a:gd name="T4" fmla="*/ 0 w 54"/>
                  <a:gd name="T5" fmla="*/ 0 h 189"/>
                  <a:gd name="T6" fmla="*/ 0 w 54"/>
                  <a:gd name="T7" fmla="*/ 0 h 189"/>
                  <a:gd name="T8" fmla="*/ 0 w 54"/>
                  <a:gd name="T9" fmla="*/ 0 h 189"/>
                  <a:gd name="T10" fmla="*/ 0 w 54"/>
                  <a:gd name="T11" fmla="*/ 0 h 189"/>
                  <a:gd name="T12" fmla="*/ 0 w 54"/>
                  <a:gd name="T13" fmla="*/ 0 h 189"/>
                  <a:gd name="T14" fmla="*/ 0 w 54"/>
                  <a:gd name="T15" fmla="*/ 1 h 189"/>
                  <a:gd name="T16" fmla="*/ 0 w 54"/>
                  <a:gd name="T17" fmla="*/ 0 h 189"/>
                  <a:gd name="T18" fmla="*/ 0 w 54"/>
                  <a:gd name="T19" fmla="*/ 2 h 189"/>
                  <a:gd name="T20" fmla="*/ 1 w 54"/>
                  <a:gd name="T21" fmla="*/ 2 h 189"/>
                  <a:gd name="T22" fmla="*/ 1 w 54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89"/>
                  <a:gd name="T38" fmla="*/ 54 w 54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89">
                    <a:moveTo>
                      <a:pt x="54" y="0"/>
                    </a:moveTo>
                    <a:lnTo>
                      <a:pt x="33" y="0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0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3" y="30"/>
                    </a:lnTo>
                    <a:lnTo>
                      <a:pt x="33" y="189"/>
                    </a:lnTo>
                    <a:lnTo>
                      <a:pt x="54" y="18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5" name="Freeform 190"/>
              <p:cNvSpPr>
                <a:spLocks/>
              </p:cNvSpPr>
              <p:nvPr/>
            </p:nvSpPr>
            <p:spPr bwMode="auto">
              <a:xfrm>
                <a:off x="3470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0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2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1 h 199"/>
                  <a:gd name="T24" fmla="*/ 1 w 51"/>
                  <a:gd name="T25" fmla="*/ 0 h 199"/>
                  <a:gd name="T26" fmla="*/ 0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0 h 199"/>
                  <a:gd name="T46" fmla="*/ 0 w 51"/>
                  <a:gd name="T47" fmla="*/ 1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2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w 51"/>
                  <a:gd name="T67" fmla="*/ 2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5" y="199"/>
                    </a:lnTo>
                    <a:lnTo>
                      <a:pt x="20" y="196"/>
                    </a:lnTo>
                    <a:lnTo>
                      <a:pt x="32" y="190"/>
                    </a:lnTo>
                    <a:lnTo>
                      <a:pt x="40" y="180"/>
                    </a:lnTo>
                    <a:lnTo>
                      <a:pt x="46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6" y="35"/>
                    </a:lnTo>
                    <a:lnTo>
                      <a:pt x="40" y="22"/>
                    </a:lnTo>
                    <a:lnTo>
                      <a:pt x="32" y="13"/>
                    </a:lnTo>
                    <a:lnTo>
                      <a:pt x="20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11" y="27"/>
                    </a:lnTo>
                    <a:lnTo>
                      <a:pt x="15" y="31"/>
                    </a:lnTo>
                    <a:lnTo>
                      <a:pt x="19" y="39"/>
                    </a:lnTo>
                    <a:lnTo>
                      <a:pt x="21" y="50"/>
                    </a:lnTo>
                    <a:lnTo>
                      <a:pt x="24" y="61"/>
                    </a:lnTo>
                    <a:lnTo>
                      <a:pt x="25" y="75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4" y="152"/>
                    </a:lnTo>
                    <a:lnTo>
                      <a:pt x="21" y="162"/>
                    </a:lnTo>
                    <a:lnTo>
                      <a:pt x="17" y="170"/>
                    </a:lnTo>
                    <a:lnTo>
                      <a:pt x="12" y="175"/>
                    </a:lnTo>
                    <a:lnTo>
                      <a:pt x="5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6" name="Freeform 191"/>
              <p:cNvSpPr>
                <a:spLocks/>
              </p:cNvSpPr>
              <p:nvPr/>
            </p:nvSpPr>
            <p:spPr bwMode="auto">
              <a:xfrm>
                <a:off x="3454" y="1747"/>
                <a:ext cx="18" cy="66"/>
              </a:xfrm>
              <a:custGeom>
                <a:avLst/>
                <a:gdLst>
                  <a:gd name="T0" fmla="*/ 1 w 54"/>
                  <a:gd name="T1" fmla="*/ 0 h 199"/>
                  <a:gd name="T2" fmla="*/ 1 w 54"/>
                  <a:gd name="T3" fmla="*/ 0 h 199"/>
                  <a:gd name="T4" fmla="*/ 1 w 54"/>
                  <a:gd name="T5" fmla="*/ 0 h 199"/>
                  <a:gd name="T6" fmla="*/ 0 w 54"/>
                  <a:gd name="T7" fmla="*/ 0 h 199"/>
                  <a:gd name="T8" fmla="*/ 0 w 54"/>
                  <a:gd name="T9" fmla="*/ 0 h 199"/>
                  <a:gd name="T10" fmla="*/ 0 w 54"/>
                  <a:gd name="T11" fmla="*/ 1 h 199"/>
                  <a:gd name="T12" fmla="*/ 0 w 54"/>
                  <a:gd name="T13" fmla="*/ 2 h 199"/>
                  <a:gd name="T14" fmla="*/ 0 w 54"/>
                  <a:gd name="T15" fmla="*/ 2 h 199"/>
                  <a:gd name="T16" fmla="*/ 0 w 54"/>
                  <a:gd name="T17" fmla="*/ 2 h 199"/>
                  <a:gd name="T18" fmla="*/ 0 w 54"/>
                  <a:gd name="T19" fmla="*/ 2 h 199"/>
                  <a:gd name="T20" fmla="*/ 1 w 54"/>
                  <a:gd name="T21" fmla="*/ 2 h 199"/>
                  <a:gd name="T22" fmla="*/ 1 w 54"/>
                  <a:gd name="T23" fmla="*/ 2 h 199"/>
                  <a:gd name="T24" fmla="*/ 1 w 54"/>
                  <a:gd name="T25" fmla="*/ 2 h 199"/>
                  <a:gd name="T26" fmla="*/ 1 w 54"/>
                  <a:gd name="T27" fmla="*/ 2 h 199"/>
                  <a:gd name="T28" fmla="*/ 0 w 54"/>
                  <a:gd name="T29" fmla="*/ 2 h 199"/>
                  <a:gd name="T30" fmla="*/ 0 w 54"/>
                  <a:gd name="T31" fmla="*/ 2 h 199"/>
                  <a:gd name="T32" fmla="*/ 0 w 54"/>
                  <a:gd name="T33" fmla="*/ 1 h 199"/>
                  <a:gd name="T34" fmla="*/ 0 w 54"/>
                  <a:gd name="T35" fmla="*/ 1 h 199"/>
                  <a:gd name="T36" fmla="*/ 0 w 54"/>
                  <a:gd name="T37" fmla="*/ 0 h 199"/>
                  <a:gd name="T38" fmla="*/ 1 w 54"/>
                  <a:gd name="T39" fmla="*/ 0 h 199"/>
                  <a:gd name="T40" fmla="*/ 1 w 54"/>
                  <a:gd name="T41" fmla="*/ 0 h 199"/>
                  <a:gd name="T42" fmla="*/ 1 w 54"/>
                  <a:gd name="T43" fmla="*/ 0 h 199"/>
                  <a:gd name="T44" fmla="*/ 1 w 54"/>
                  <a:gd name="T45" fmla="*/ 0 h 1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199"/>
                  <a:gd name="T71" fmla="*/ 54 w 54"/>
                  <a:gd name="T72" fmla="*/ 199 h 1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199">
                    <a:moveTo>
                      <a:pt x="49" y="21"/>
                    </a:moveTo>
                    <a:lnTo>
                      <a:pt x="49" y="0"/>
                    </a:lnTo>
                    <a:lnTo>
                      <a:pt x="54" y="5"/>
                    </a:lnTo>
                    <a:lnTo>
                      <a:pt x="32" y="7"/>
                    </a:lnTo>
                    <a:lnTo>
                      <a:pt x="11" y="22"/>
                    </a:lnTo>
                    <a:lnTo>
                      <a:pt x="1" y="49"/>
                    </a:lnTo>
                    <a:lnTo>
                      <a:pt x="0" y="136"/>
                    </a:lnTo>
                    <a:lnTo>
                      <a:pt x="5" y="167"/>
                    </a:lnTo>
                    <a:lnTo>
                      <a:pt x="21" y="190"/>
                    </a:lnTo>
                    <a:lnTo>
                      <a:pt x="32" y="196"/>
                    </a:lnTo>
                    <a:lnTo>
                      <a:pt x="54" y="199"/>
                    </a:lnTo>
                    <a:lnTo>
                      <a:pt x="49" y="199"/>
                    </a:lnTo>
                    <a:lnTo>
                      <a:pt x="49" y="173"/>
                    </a:lnTo>
                    <a:lnTo>
                      <a:pt x="54" y="179"/>
                    </a:lnTo>
                    <a:lnTo>
                      <a:pt x="39" y="177"/>
                    </a:lnTo>
                    <a:lnTo>
                      <a:pt x="27" y="164"/>
                    </a:lnTo>
                    <a:lnTo>
                      <a:pt x="24" y="107"/>
                    </a:lnTo>
                    <a:lnTo>
                      <a:pt x="25" y="58"/>
                    </a:lnTo>
                    <a:lnTo>
                      <a:pt x="30" y="35"/>
                    </a:lnTo>
                    <a:lnTo>
                      <a:pt x="41" y="22"/>
                    </a:lnTo>
                    <a:lnTo>
                      <a:pt x="49" y="21"/>
                    </a:lnTo>
                    <a:lnTo>
                      <a:pt x="54" y="26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7" name="Freeform 192"/>
              <p:cNvSpPr>
                <a:spLocks/>
              </p:cNvSpPr>
              <p:nvPr/>
            </p:nvSpPr>
            <p:spPr bwMode="auto">
              <a:xfrm>
                <a:off x="3499" y="1746"/>
                <a:ext cx="9" cy="22"/>
              </a:xfrm>
              <a:custGeom>
                <a:avLst/>
                <a:gdLst>
                  <a:gd name="T0" fmla="*/ 0 w 28"/>
                  <a:gd name="T1" fmla="*/ 1 h 67"/>
                  <a:gd name="T2" fmla="*/ 0 w 28"/>
                  <a:gd name="T3" fmla="*/ 1 h 67"/>
                  <a:gd name="T4" fmla="*/ 0 w 28"/>
                  <a:gd name="T5" fmla="*/ 1 h 67"/>
                  <a:gd name="T6" fmla="*/ 0 w 28"/>
                  <a:gd name="T7" fmla="*/ 1 h 67"/>
                  <a:gd name="T8" fmla="*/ 0 w 28"/>
                  <a:gd name="T9" fmla="*/ 1 h 67"/>
                  <a:gd name="T10" fmla="*/ 0 w 28"/>
                  <a:gd name="T11" fmla="*/ 1 h 67"/>
                  <a:gd name="T12" fmla="*/ 0 w 28"/>
                  <a:gd name="T13" fmla="*/ 0 h 67"/>
                  <a:gd name="T14" fmla="*/ 0 w 28"/>
                  <a:gd name="T15" fmla="*/ 0 h 67"/>
                  <a:gd name="T16" fmla="*/ 0 w 28"/>
                  <a:gd name="T17" fmla="*/ 0 h 67"/>
                  <a:gd name="T18" fmla="*/ 0 w 28"/>
                  <a:gd name="T19" fmla="*/ 0 h 67"/>
                  <a:gd name="T20" fmla="*/ 0 w 28"/>
                  <a:gd name="T21" fmla="*/ 0 h 67"/>
                  <a:gd name="T22" fmla="*/ 0 w 28"/>
                  <a:gd name="T23" fmla="*/ 0 h 67"/>
                  <a:gd name="T24" fmla="*/ 0 w 28"/>
                  <a:gd name="T25" fmla="*/ 0 h 67"/>
                  <a:gd name="T26" fmla="*/ 0 w 28"/>
                  <a:gd name="T27" fmla="*/ 0 h 67"/>
                  <a:gd name="T28" fmla="*/ 0 w 28"/>
                  <a:gd name="T29" fmla="*/ 0 h 67"/>
                  <a:gd name="T30" fmla="*/ 0 w 28"/>
                  <a:gd name="T31" fmla="*/ 0 h 67"/>
                  <a:gd name="T32" fmla="*/ 0 w 28"/>
                  <a:gd name="T33" fmla="*/ 0 h 67"/>
                  <a:gd name="T34" fmla="*/ 0 w 28"/>
                  <a:gd name="T35" fmla="*/ 0 h 67"/>
                  <a:gd name="T36" fmla="*/ 0 w 28"/>
                  <a:gd name="T37" fmla="*/ 0 h 67"/>
                  <a:gd name="T38" fmla="*/ 0 w 28"/>
                  <a:gd name="T39" fmla="*/ 1 h 67"/>
                  <a:gd name="T40" fmla="*/ 0 w 28"/>
                  <a:gd name="T41" fmla="*/ 1 h 67"/>
                  <a:gd name="T42" fmla="*/ 0 w 28"/>
                  <a:gd name="T43" fmla="*/ 1 h 67"/>
                  <a:gd name="T44" fmla="*/ 0 w 28"/>
                  <a:gd name="T45" fmla="*/ 1 h 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67"/>
                  <a:gd name="T71" fmla="*/ 28 w 28"/>
                  <a:gd name="T72" fmla="*/ 67 h 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67">
                    <a:moveTo>
                      <a:pt x="0" y="51"/>
                    </a:moveTo>
                    <a:lnTo>
                      <a:pt x="0" y="61"/>
                    </a:lnTo>
                    <a:lnTo>
                      <a:pt x="6" y="67"/>
                    </a:lnTo>
                    <a:lnTo>
                      <a:pt x="16" y="61"/>
                    </a:lnTo>
                    <a:lnTo>
                      <a:pt x="23" y="53"/>
                    </a:lnTo>
                    <a:lnTo>
                      <a:pt x="27" y="42"/>
                    </a:lnTo>
                    <a:lnTo>
                      <a:pt x="28" y="31"/>
                    </a:lnTo>
                    <a:lnTo>
                      <a:pt x="28" y="23"/>
                    </a:lnTo>
                    <a:lnTo>
                      <a:pt x="26" y="16"/>
                    </a:lnTo>
                    <a:lnTo>
                      <a:pt x="21" y="6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1" y="11"/>
                    </a:lnTo>
                    <a:lnTo>
                      <a:pt x="13" y="16"/>
                    </a:lnTo>
                    <a:lnTo>
                      <a:pt x="16" y="25"/>
                    </a:lnTo>
                    <a:lnTo>
                      <a:pt x="15" y="36"/>
                    </a:lnTo>
                    <a:lnTo>
                      <a:pt x="13" y="44"/>
                    </a:lnTo>
                    <a:lnTo>
                      <a:pt x="11" y="49"/>
                    </a:lnTo>
                    <a:lnTo>
                      <a:pt x="6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8" name="Freeform 193"/>
              <p:cNvSpPr>
                <a:spLocks/>
              </p:cNvSpPr>
              <p:nvPr/>
            </p:nvSpPr>
            <p:spPr bwMode="auto">
              <a:xfrm>
                <a:off x="3499" y="1734"/>
                <a:ext cx="9" cy="8"/>
              </a:xfrm>
              <a:custGeom>
                <a:avLst/>
                <a:gdLst>
                  <a:gd name="T0" fmla="*/ 0 w 28"/>
                  <a:gd name="T1" fmla="*/ 0 h 25"/>
                  <a:gd name="T2" fmla="*/ 0 w 28"/>
                  <a:gd name="T3" fmla="*/ 0 h 25"/>
                  <a:gd name="T4" fmla="*/ 0 w 28"/>
                  <a:gd name="T5" fmla="*/ 0 h 25"/>
                  <a:gd name="T6" fmla="*/ 0 w 28"/>
                  <a:gd name="T7" fmla="*/ 0 h 25"/>
                  <a:gd name="T8" fmla="*/ 0 w 28"/>
                  <a:gd name="T9" fmla="*/ 0 h 25"/>
                  <a:gd name="T10" fmla="*/ 0 w 28"/>
                  <a:gd name="T11" fmla="*/ 0 h 25"/>
                  <a:gd name="T12" fmla="*/ 0 w 28"/>
                  <a:gd name="T13" fmla="*/ 0 h 25"/>
                  <a:gd name="T14" fmla="*/ 0 w 28"/>
                  <a:gd name="T15" fmla="*/ 0 h 25"/>
                  <a:gd name="T16" fmla="*/ 0 w 28"/>
                  <a:gd name="T17" fmla="*/ 0 h 25"/>
                  <a:gd name="T18" fmla="*/ 0 w 28"/>
                  <a:gd name="T19" fmla="*/ 0 h 25"/>
                  <a:gd name="T20" fmla="*/ 0 w 28"/>
                  <a:gd name="T21" fmla="*/ 0 h 25"/>
                  <a:gd name="T22" fmla="*/ 0 w 28"/>
                  <a:gd name="T23" fmla="*/ 0 h 25"/>
                  <a:gd name="T24" fmla="*/ 0 w 28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25"/>
                  <a:gd name="T41" fmla="*/ 28 w 28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25">
                    <a:moveTo>
                      <a:pt x="0" y="0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13" y="19"/>
                    </a:lnTo>
                    <a:lnTo>
                      <a:pt x="16" y="25"/>
                    </a:lnTo>
                    <a:lnTo>
                      <a:pt x="12" y="21"/>
                    </a:lnTo>
                    <a:lnTo>
                      <a:pt x="28" y="21"/>
                    </a:lnTo>
                    <a:lnTo>
                      <a:pt x="28" y="25"/>
                    </a:lnTo>
                    <a:lnTo>
                      <a:pt x="26" y="15"/>
                    </a:lnTo>
                    <a:lnTo>
                      <a:pt x="21" y="7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89" name="Freeform 194"/>
              <p:cNvSpPr>
                <a:spLocks/>
              </p:cNvSpPr>
              <p:nvPr/>
            </p:nvSpPr>
            <p:spPr bwMode="auto">
              <a:xfrm>
                <a:off x="3492" y="1734"/>
                <a:ext cx="9" cy="34"/>
              </a:xfrm>
              <a:custGeom>
                <a:avLst/>
                <a:gdLst>
                  <a:gd name="T0" fmla="*/ 0 w 27"/>
                  <a:gd name="T1" fmla="*/ 0 h 103"/>
                  <a:gd name="T2" fmla="*/ 0 w 27"/>
                  <a:gd name="T3" fmla="*/ 0 h 103"/>
                  <a:gd name="T4" fmla="*/ 0 w 27"/>
                  <a:gd name="T5" fmla="*/ 0 h 103"/>
                  <a:gd name="T6" fmla="*/ 0 w 27"/>
                  <a:gd name="T7" fmla="*/ 0 h 103"/>
                  <a:gd name="T8" fmla="*/ 0 w 27"/>
                  <a:gd name="T9" fmla="*/ 0 h 103"/>
                  <a:gd name="T10" fmla="*/ 0 w 27"/>
                  <a:gd name="T11" fmla="*/ 1 h 103"/>
                  <a:gd name="T12" fmla="*/ 0 w 27"/>
                  <a:gd name="T13" fmla="*/ 1 h 103"/>
                  <a:gd name="T14" fmla="*/ 0 w 27"/>
                  <a:gd name="T15" fmla="*/ 1 h 103"/>
                  <a:gd name="T16" fmla="*/ 0 w 27"/>
                  <a:gd name="T17" fmla="*/ 1 h 103"/>
                  <a:gd name="T18" fmla="*/ 0 w 27"/>
                  <a:gd name="T19" fmla="*/ 1 h 103"/>
                  <a:gd name="T20" fmla="*/ 0 w 27"/>
                  <a:gd name="T21" fmla="*/ 1 h 103"/>
                  <a:gd name="T22" fmla="*/ 0 w 27"/>
                  <a:gd name="T23" fmla="*/ 1 h 103"/>
                  <a:gd name="T24" fmla="*/ 0 w 27"/>
                  <a:gd name="T25" fmla="*/ 1 h 103"/>
                  <a:gd name="T26" fmla="*/ 0 w 27"/>
                  <a:gd name="T27" fmla="*/ 1 h 103"/>
                  <a:gd name="T28" fmla="*/ 0 w 27"/>
                  <a:gd name="T29" fmla="*/ 1 h 103"/>
                  <a:gd name="T30" fmla="*/ 0 w 27"/>
                  <a:gd name="T31" fmla="*/ 1 h 103"/>
                  <a:gd name="T32" fmla="*/ 0 w 27"/>
                  <a:gd name="T33" fmla="*/ 1 h 103"/>
                  <a:gd name="T34" fmla="*/ 0 w 27"/>
                  <a:gd name="T35" fmla="*/ 1 h 103"/>
                  <a:gd name="T36" fmla="*/ 0 w 27"/>
                  <a:gd name="T37" fmla="*/ 0 h 103"/>
                  <a:gd name="T38" fmla="*/ 0 w 27"/>
                  <a:gd name="T39" fmla="*/ 0 h 103"/>
                  <a:gd name="T40" fmla="*/ 0 w 27"/>
                  <a:gd name="T41" fmla="*/ 1 h 103"/>
                  <a:gd name="T42" fmla="*/ 0 w 27"/>
                  <a:gd name="T43" fmla="*/ 0 h 103"/>
                  <a:gd name="T44" fmla="*/ 0 w 27"/>
                  <a:gd name="T45" fmla="*/ 0 h 103"/>
                  <a:gd name="T46" fmla="*/ 0 w 27"/>
                  <a:gd name="T47" fmla="*/ 0 h 103"/>
                  <a:gd name="T48" fmla="*/ 0 w 27"/>
                  <a:gd name="T49" fmla="*/ 0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103"/>
                  <a:gd name="T77" fmla="*/ 27 w 27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103">
                    <a:moveTo>
                      <a:pt x="21" y="10"/>
                    </a:moveTo>
                    <a:lnTo>
                      <a:pt x="21" y="0"/>
                    </a:lnTo>
                    <a:lnTo>
                      <a:pt x="27" y="0"/>
                    </a:lnTo>
                    <a:lnTo>
                      <a:pt x="14" y="1"/>
                    </a:lnTo>
                    <a:lnTo>
                      <a:pt x="3" y="15"/>
                    </a:lnTo>
                    <a:lnTo>
                      <a:pt x="0" y="66"/>
                    </a:lnTo>
                    <a:lnTo>
                      <a:pt x="5" y="91"/>
                    </a:lnTo>
                    <a:lnTo>
                      <a:pt x="14" y="102"/>
                    </a:lnTo>
                    <a:lnTo>
                      <a:pt x="27" y="103"/>
                    </a:lnTo>
                    <a:lnTo>
                      <a:pt x="21" y="97"/>
                    </a:lnTo>
                    <a:lnTo>
                      <a:pt x="21" y="87"/>
                    </a:lnTo>
                    <a:lnTo>
                      <a:pt x="27" y="87"/>
                    </a:lnTo>
                    <a:lnTo>
                      <a:pt x="15" y="78"/>
                    </a:lnTo>
                    <a:lnTo>
                      <a:pt x="11" y="67"/>
                    </a:lnTo>
                    <a:lnTo>
                      <a:pt x="18" y="44"/>
                    </a:lnTo>
                    <a:lnTo>
                      <a:pt x="21" y="42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7" y="36"/>
                    </a:lnTo>
                    <a:lnTo>
                      <a:pt x="11" y="42"/>
                    </a:lnTo>
                    <a:lnTo>
                      <a:pt x="14" y="19"/>
                    </a:lnTo>
                    <a:lnTo>
                      <a:pt x="21" y="10"/>
                    </a:lnTo>
                    <a:lnTo>
                      <a:pt x="27" y="1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0" name="Freeform 195"/>
              <p:cNvSpPr>
                <a:spLocks/>
              </p:cNvSpPr>
              <p:nvPr/>
            </p:nvSpPr>
            <p:spPr bwMode="auto">
              <a:xfrm>
                <a:off x="3930" y="1747"/>
                <a:ext cx="19" cy="63"/>
              </a:xfrm>
              <a:custGeom>
                <a:avLst/>
                <a:gdLst>
                  <a:gd name="T0" fmla="*/ 1 w 58"/>
                  <a:gd name="T1" fmla="*/ 0 h 189"/>
                  <a:gd name="T2" fmla="*/ 0 w 58"/>
                  <a:gd name="T3" fmla="*/ 0 h 189"/>
                  <a:gd name="T4" fmla="*/ 0 w 58"/>
                  <a:gd name="T5" fmla="*/ 0 h 189"/>
                  <a:gd name="T6" fmla="*/ 0 w 58"/>
                  <a:gd name="T7" fmla="*/ 0 h 189"/>
                  <a:gd name="T8" fmla="*/ 0 w 58"/>
                  <a:gd name="T9" fmla="*/ 0 h 189"/>
                  <a:gd name="T10" fmla="*/ 0 w 58"/>
                  <a:gd name="T11" fmla="*/ 0 h 189"/>
                  <a:gd name="T12" fmla="*/ 0 w 58"/>
                  <a:gd name="T13" fmla="*/ 0 h 189"/>
                  <a:gd name="T14" fmla="*/ 0 w 58"/>
                  <a:gd name="T15" fmla="*/ 0 h 189"/>
                  <a:gd name="T16" fmla="*/ 0 w 58"/>
                  <a:gd name="T17" fmla="*/ 1 h 189"/>
                  <a:gd name="T18" fmla="*/ 0 w 58"/>
                  <a:gd name="T19" fmla="*/ 0 h 189"/>
                  <a:gd name="T20" fmla="*/ 0 w 58"/>
                  <a:gd name="T21" fmla="*/ 2 h 189"/>
                  <a:gd name="T22" fmla="*/ 1 w 58"/>
                  <a:gd name="T23" fmla="*/ 2 h 189"/>
                  <a:gd name="T24" fmla="*/ 1 w 58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189"/>
                  <a:gd name="T41" fmla="*/ 58 w 58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189">
                    <a:moveTo>
                      <a:pt x="58" y="0"/>
                    </a:moveTo>
                    <a:lnTo>
                      <a:pt x="37" y="0"/>
                    </a:lnTo>
                    <a:lnTo>
                      <a:pt x="37" y="5"/>
                    </a:lnTo>
                    <a:lnTo>
                      <a:pt x="31" y="11"/>
                    </a:lnTo>
                    <a:lnTo>
                      <a:pt x="22" y="18"/>
                    </a:lnTo>
                    <a:lnTo>
                      <a:pt x="11" y="23"/>
                    </a:lnTo>
                    <a:lnTo>
                      <a:pt x="6" y="26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32" y="30"/>
                    </a:lnTo>
                    <a:lnTo>
                      <a:pt x="32" y="189"/>
                    </a:lnTo>
                    <a:lnTo>
                      <a:pt x="58" y="18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1" name="Freeform 196"/>
              <p:cNvSpPr>
                <a:spLocks/>
              </p:cNvSpPr>
              <p:nvPr/>
            </p:nvSpPr>
            <p:spPr bwMode="auto">
              <a:xfrm>
                <a:off x="3983" y="1747"/>
                <a:ext cx="17" cy="66"/>
              </a:xfrm>
              <a:custGeom>
                <a:avLst/>
                <a:gdLst>
                  <a:gd name="T0" fmla="*/ 0 w 51"/>
                  <a:gd name="T1" fmla="*/ 2 h 199"/>
                  <a:gd name="T2" fmla="*/ 0 w 51"/>
                  <a:gd name="T3" fmla="*/ 2 h 199"/>
                  <a:gd name="T4" fmla="*/ 0 w 51"/>
                  <a:gd name="T5" fmla="*/ 2 h 199"/>
                  <a:gd name="T6" fmla="*/ 0 w 51"/>
                  <a:gd name="T7" fmla="*/ 2 h 199"/>
                  <a:gd name="T8" fmla="*/ 0 w 51"/>
                  <a:gd name="T9" fmla="*/ 2 h 199"/>
                  <a:gd name="T10" fmla="*/ 1 w 51"/>
                  <a:gd name="T11" fmla="*/ 2 h 199"/>
                  <a:gd name="T12" fmla="*/ 1 w 51"/>
                  <a:gd name="T13" fmla="*/ 2 h 199"/>
                  <a:gd name="T14" fmla="*/ 1 w 51"/>
                  <a:gd name="T15" fmla="*/ 2 h 199"/>
                  <a:gd name="T16" fmla="*/ 1 w 51"/>
                  <a:gd name="T17" fmla="*/ 2 h 199"/>
                  <a:gd name="T18" fmla="*/ 1 w 51"/>
                  <a:gd name="T19" fmla="*/ 1 h 199"/>
                  <a:gd name="T20" fmla="*/ 1 w 51"/>
                  <a:gd name="T21" fmla="*/ 1 h 199"/>
                  <a:gd name="T22" fmla="*/ 1 w 51"/>
                  <a:gd name="T23" fmla="*/ 1 h 199"/>
                  <a:gd name="T24" fmla="*/ 1 w 51"/>
                  <a:gd name="T25" fmla="*/ 0 h 199"/>
                  <a:gd name="T26" fmla="*/ 1 w 51"/>
                  <a:gd name="T27" fmla="*/ 0 h 199"/>
                  <a:gd name="T28" fmla="*/ 0 w 51"/>
                  <a:gd name="T29" fmla="*/ 0 h 199"/>
                  <a:gd name="T30" fmla="*/ 0 w 51"/>
                  <a:gd name="T31" fmla="*/ 0 h 199"/>
                  <a:gd name="T32" fmla="*/ 0 w 51"/>
                  <a:gd name="T33" fmla="*/ 0 h 199"/>
                  <a:gd name="T34" fmla="*/ 0 w 51"/>
                  <a:gd name="T35" fmla="*/ 0 h 199"/>
                  <a:gd name="T36" fmla="*/ 0 w 51"/>
                  <a:gd name="T37" fmla="*/ 0 h 199"/>
                  <a:gd name="T38" fmla="*/ 0 w 51"/>
                  <a:gd name="T39" fmla="*/ 0 h 199"/>
                  <a:gd name="T40" fmla="*/ 0 w 51"/>
                  <a:gd name="T41" fmla="*/ 0 h 199"/>
                  <a:gd name="T42" fmla="*/ 0 w 51"/>
                  <a:gd name="T43" fmla="*/ 0 h 199"/>
                  <a:gd name="T44" fmla="*/ 0 w 51"/>
                  <a:gd name="T45" fmla="*/ 0 h 199"/>
                  <a:gd name="T46" fmla="*/ 0 w 51"/>
                  <a:gd name="T47" fmla="*/ 0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1 h 199"/>
                  <a:gd name="T56" fmla="*/ 0 w 51"/>
                  <a:gd name="T57" fmla="*/ 2 h 199"/>
                  <a:gd name="T58" fmla="*/ 0 w 51"/>
                  <a:gd name="T59" fmla="*/ 2 h 199"/>
                  <a:gd name="T60" fmla="*/ 0 w 51"/>
                  <a:gd name="T61" fmla="*/ 2 h 199"/>
                  <a:gd name="T62" fmla="*/ 0 w 51"/>
                  <a:gd name="T63" fmla="*/ 2 h 199"/>
                  <a:gd name="T64" fmla="*/ 0 w 51"/>
                  <a:gd name="T65" fmla="*/ 2 h 199"/>
                  <a:gd name="T66" fmla="*/ 0 w 51"/>
                  <a:gd name="T67" fmla="*/ 2 h 199"/>
                  <a:gd name="T68" fmla="*/ 0 w 51"/>
                  <a:gd name="T69" fmla="*/ 2 h 1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"/>
                  <a:gd name="T106" fmla="*/ 0 h 199"/>
                  <a:gd name="T107" fmla="*/ 51 w 51"/>
                  <a:gd name="T108" fmla="*/ 199 h 1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5" y="199"/>
                    </a:lnTo>
                    <a:lnTo>
                      <a:pt x="21" y="196"/>
                    </a:lnTo>
                    <a:lnTo>
                      <a:pt x="34" y="190"/>
                    </a:lnTo>
                    <a:lnTo>
                      <a:pt x="42" y="180"/>
                    </a:lnTo>
                    <a:lnTo>
                      <a:pt x="48" y="167"/>
                    </a:lnTo>
                    <a:lnTo>
                      <a:pt x="50" y="152"/>
                    </a:lnTo>
                    <a:lnTo>
                      <a:pt x="51" y="136"/>
                    </a:lnTo>
                    <a:lnTo>
                      <a:pt x="51" y="102"/>
                    </a:lnTo>
                    <a:lnTo>
                      <a:pt x="51" y="65"/>
                    </a:lnTo>
                    <a:lnTo>
                      <a:pt x="50" y="49"/>
                    </a:lnTo>
                    <a:lnTo>
                      <a:pt x="47" y="35"/>
                    </a:lnTo>
                    <a:lnTo>
                      <a:pt x="41" y="22"/>
                    </a:lnTo>
                    <a:lnTo>
                      <a:pt x="32" y="13"/>
                    </a:lnTo>
                    <a:lnTo>
                      <a:pt x="19" y="7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12" y="22"/>
                    </a:lnTo>
                    <a:lnTo>
                      <a:pt x="16" y="28"/>
                    </a:lnTo>
                    <a:lnTo>
                      <a:pt x="21" y="35"/>
                    </a:lnTo>
                    <a:lnTo>
                      <a:pt x="23" y="45"/>
                    </a:lnTo>
                    <a:lnTo>
                      <a:pt x="25" y="58"/>
                    </a:lnTo>
                    <a:lnTo>
                      <a:pt x="26" y="73"/>
                    </a:lnTo>
                    <a:lnTo>
                      <a:pt x="26" y="107"/>
                    </a:lnTo>
                    <a:lnTo>
                      <a:pt x="26" y="132"/>
                    </a:lnTo>
                    <a:lnTo>
                      <a:pt x="25" y="155"/>
                    </a:lnTo>
                    <a:lnTo>
                      <a:pt x="22" y="164"/>
                    </a:lnTo>
                    <a:lnTo>
                      <a:pt x="19" y="172"/>
                    </a:lnTo>
                    <a:lnTo>
                      <a:pt x="13" y="177"/>
                    </a:lnTo>
                    <a:lnTo>
                      <a:pt x="5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2" name="Freeform 197"/>
              <p:cNvSpPr>
                <a:spLocks/>
              </p:cNvSpPr>
              <p:nvPr/>
            </p:nvSpPr>
            <p:spPr bwMode="auto">
              <a:xfrm>
                <a:off x="3967" y="1747"/>
                <a:ext cx="17" cy="66"/>
              </a:xfrm>
              <a:custGeom>
                <a:avLst/>
                <a:gdLst>
                  <a:gd name="T0" fmla="*/ 1 w 51"/>
                  <a:gd name="T1" fmla="*/ 0 h 199"/>
                  <a:gd name="T2" fmla="*/ 1 w 51"/>
                  <a:gd name="T3" fmla="*/ 0 h 199"/>
                  <a:gd name="T4" fmla="*/ 1 w 51"/>
                  <a:gd name="T5" fmla="*/ 0 h 199"/>
                  <a:gd name="T6" fmla="*/ 0 w 51"/>
                  <a:gd name="T7" fmla="*/ 0 h 199"/>
                  <a:gd name="T8" fmla="*/ 0 w 51"/>
                  <a:gd name="T9" fmla="*/ 0 h 199"/>
                  <a:gd name="T10" fmla="*/ 0 w 51"/>
                  <a:gd name="T11" fmla="*/ 0 h 199"/>
                  <a:gd name="T12" fmla="*/ 0 w 51"/>
                  <a:gd name="T13" fmla="*/ 0 h 199"/>
                  <a:gd name="T14" fmla="*/ 0 w 51"/>
                  <a:gd name="T15" fmla="*/ 1 h 199"/>
                  <a:gd name="T16" fmla="*/ 0 w 51"/>
                  <a:gd name="T17" fmla="*/ 1 h 199"/>
                  <a:gd name="T18" fmla="*/ 0 w 51"/>
                  <a:gd name="T19" fmla="*/ 1 h 199"/>
                  <a:gd name="T20" fmla="*/ 0 w 51"/>
                  <a:gd name="T21" fmla="*/ 2 h 199"/>
                  <a:gd name="T22" fmla="*/ 0 w 51"/>
                  <a:gd name="T23" fmla="*/ 2 h 199"/>
                  <a:gd name="T24" fmla="*/ 0 w 51"/>
                  <a:gd name="T25" fmla="*/ 2 h 199"/>
                  <a:gd name="T26" fmla="*/ 0 w 51"/>
                  <a:gd name="T27" fmla="*/ 2 h 199"/>
                  <a:gd name="T28" fmla="*/ 0 w 51"/>
                  <a:gd name="T29" fmla="*/ 2 h 199"/>
                  <a:gd name="T30" fmla="*/ 0 w 51"/>
                  <a:gd name="T31" fmla="*/ 2 h 199"/>
                  <a:gd name="T32" fmla="*/ 1 w 51"/>
                  <a:gd name="T33" fmla="*/ 2 h 199"/>
                  <a:gd name="T34" fmla="*/ 1 w 51"/>
                  <a:gd name="T35" fmla="*/ 2 h 199"/>
                  <a:gd name="T36" fmla="*/ 1 w 51"/>
                  <a:gd name="T37" fmla="*/ 2 h 199"/>
                  <a:gd name="T38" fmla="*/ 0 w 51"/>
                  <a:gd name="T39" fmla="*/ 2 h 199"/>
                  <a:gd name="T40" fmla="*/ 0 w 51"/>
                  <a:gd name="T41" fmla="*/ 2 h 199"/>
                  <a:gd name="T42" fmla="*/ 0 w 51"/>
                  <a:gd name="T43" fmla="*/ 2 h 199"/>
                  <a:gd name="T44" fmla="*/ 0 w 51"/>
                  <a:gd name="T45" fmla="*/ 2 h 199"/>
                  <a:gd name="T46" fmla="*/ 0 w 51"/>
                  <a:gd name="T47" fmla="*/ 2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1 h 199"/>
                  <a:gd name="T56" fmla="*/ 0 w 51"/>
                  <a:gd name="T57" fmla="*/ 0 h 199"/>
                  <a:gd name="T58" fmla="*/ 0 w 51"/>
                  <a:gd name="T59" fmla="*/ 0 h 199"/>
                  <a:gd name="T60" fmla="*/ 0 w 51"/>
                  <a:gd name="T61" fmla="*/ 0 h 199"/>
                  <a:gd name="T62" fmla="*/ 1 w 51"/>
                  <a:gd name="T63" fmla="*/ 0 h 199"/>
                  <a:gd name="T64" fmla="*/ 1 w 51"/>
                  <a:gd name="T65" fmla="*/ 0 h 1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"/>
                  <a:gd name="T100" fmla="*/ 0 h 199"/>
                  <a:gd name="T101" fmla="*/ 51 w 51"/>
                  <a:gd name="T102" fmla="*/ 199 h 1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" h="199">
                    <a:moveTo>
                      <a:pt x="46" y="21"/>
                    </a:moveTo>
                    <a:lnTo>
                      <a:pt x="46" y="0"/>
                    </a:lnTo>
                    <a:lnTo>
                      <a:pt x="51" y="5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2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2" y="180"/>
                    </a:lnTo>
                    <a:lnTo>
                      <a:pt x="20" y="190"/>
                    </a:lnTo>
                    <a:lnTo>
                      <a:pt x="31" y="196"/>
                    </a:lnTo>
                    <a:lnTo>
                      <a:pt x="46" y="199"/>
                    </a:lnTo>
                    <a:lnTo>
                      <a:pt x="46" y="173"/>
                    </a:lnTo>
                    <a:lnTo>
                      <a:pt x="51" y="179"/>
                    </a:lnTo>
                    <a:lnTo>
                      <a:pt x="40" y="177"/>
                    </a:lnTo>
                    <a:lnTo>
                      <a:pt x="34" y="172"/>
                    </a:lnTo>
                    <a:lnTo>
                      <a:pt x="28" y="164"/>
                    </a:lnTo>
                    <a:lnTo>
                      <a:pt x="24" y="155"/>
                    </a:lnTo>
                    <a:lnTo>
                      <a:pt x="21" y="132"/>
                    </a:lnTo>
                    <a:lnTo>
                      <a:pt x="21" y="107"/>
                    </a:lnTo>
                    <a:lnTo>
                      <a:pt x="21" y="73"/>
                    </a:lnTo>
                    <a:lnTo>
                      <a:pt x="22" y="58"/>
                    </a:lnTo>
                    <a:lnTo>
                      <a:pt x="24" y="45"/>
                    </a:lnTo>
                    <a:lnTo>
                      <a:pt x="28" y="35"/>
                    </a:lnTo>
                    <a:lnTo>
                      <a:pt x="34" y="28"/>
                    </a:lnTo>
                    <a:lnTo>
                      <a:pt x="40" y="22"/>
                    </a:lnTo>
                    <a:lnTo>
                      <a:pt x="51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3" name="Freeform 198"/>
              <p:cNvSpPr>
                <a:spLocks/>
              </p:cNvSpPr>
              <p:nvPr/>
            </p:nvSpPr>
            <p:spPr bwMode="auto">
              <a:xfrm>
                <a:off x="4003" y="1734"/>
                <a:ext cx="19" cy="34"/>
              </a:xfrm>
              <a:custGeom>
                <a:avLst/>
                <a:gdLst>
                  <a:gd name="T0" fmla="*/ 0 w 59"/>
                  <a:gd name="T1" fmla="*/ 1 h 102"/>
                  <a:gd name="T2" fmla="*/ 0 w 59"/>
                  <a:gd name="T3" fmla="*/ 1 h 102"/>
                  <a:gd name="T4" fmla="*/ 1 w 59"/>
                  <a:gd name="T5" fmla="*/ 1 h 102"/>
                  <a:gd name="T6" fmla="*/ 0 w 59"/>
                  <a:gd name="T7" fmla="*/ 1 h 102"/>
                  <a:gd name="T8" fmla="*/ 0 w 59"/>
                  <a:gd name="T9" fmla="*/ 1 h 102"/>
                  <a:gd name="T10" fmla="*/ 0 w 59"/>
                  <a:gd name="T11" fmla="*/ 1 h 102"/>
                  <a:gd name="T12" fmla="*/ 0 w 59"/>
                  <a:gd name="T13" fmla="*/ 1 h 102"/>
                  <a:gd name="T14" fmla="*/ 0 w 59"/>
                  <a:gd name="T15" fmla="*/ 1 h 102"/>
                  <a:gd name="T16" fmla="*/ 0 w 59"/>
                  <a:gd name="T17" fmla="*/ 1 h 102"/>
                  <a:gd name="T18" fmla="*/ 0 w 59"/>
                  <a:gd name="T19" fmla="*/ 1 h 102"/>
                  <a:gd name="T20" fmla="*/ 0 w 59"/>
                  <a:gd name="T21" fmla="*/ 1 h 102"/>
                  <a:gd name="T22" fmla="*/ 1 w 59"/>
                  <a:gd name="T23" fmla="*/ 1 h 102"/>
                  <a:gd name="T24" fmla="*/ 1 w 59"/>
                  <a:gd name="T25" fmla="*/ 1 h 102"/>
                  <a:gd name="T26" fmla="*/ 1 w 59"/>
                  <a:gd name="T27" fmla="*/ 1 h 102"/>
                  <a:gd name="T28" fmla="*/ 0 w 59"/>
                  <a:gd name="T29" fmla="*/ 1 h 102"/>
                  <a:gd name="T30" fmla="*/ 0 w 59"/>
                  <a:gd name="T31" fmla="*/ 1 h 102"/>
                  <a:gd name="T32" fmla="*/ 0 w 59"/>
                  <a:gd name="T33" fmla="*/ 1 h 102"/>
                  <a:gd name="T34" fmla="*/ 1 w 59"/>
                  <a:gd name="T35" fmla="*/ 0 h 102"/>
                  <a:gd name="T36" fmla="*/ 1 w 59"/>
                  <a:gd name="T37" fmla="*/ 0 h 102"/>
                  <a:gd name="T38" fmla="*/ 1 w 59"/>
                  <a:gd name="T39" fmla="*/ 0 h 102"/>
                  <a:gd name="T40" fmla="*/ 0 w 59"/>
                  <a:gd name="T41" fmla="*/ 0 h 102"/>
                  <a:gd name="T42" fmla="*/ 0 w 59"/>
                  <a:gd name="T43" fmla="*/ 0 h 102"/>
                  <a:gd name="T44" fmla="*/ 0 w 59"/>
                  <a:gd name="T45" fmla="*/ 0 h 102"/>
                  <a:gd name="T46" fmla="*/ 0 w 59"/>
                  <a:gd name="T47" fmla="*/ 0 h 102"/>
                  <a:gd name="T48" fmla="*/ 0 w 59"/>
                  <a:gd name="T49" fmla="*/ 0 h 102"/>
                  <a:gd name="T50" fmla="*/ 0 w 59"/>
                  <a:gd name="T51" fmla="*/ 0 h 102"/>
                  <a:gd name="T52" fmla="*/ 1 w 59"/>
                  <a:gd name="T53" fmla="*/ 0 h 102"/>
                  <a:gd name="T54" fmla="*/ 0 w 59"/>
                  <a:gd name="T55" fmla="*/ 0 h 102"/>
                  <a:gd name="T56" fmla="*/ 0 w 59"/>
                  <a:gd name="T57" fmla="*/ 1 h 102"/>
                  <a:gd name="T58" fmla="*/ 0 w 59"/>
                  <a:gd name="T59" fmla="*/ 0 h 102"/>
                  <a:gd name="T60" fmla="*/ 0 w 59"/>
                  <a:gd name="T61" fmla="*/ 1 h 102"/>
                  <a:gd name="T62" fmla="*/ 0 w 59"/>
                  <a:gd name="T63" fmla="*/ 1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"/>
                  <a:gd name="T97" fmla="*/ 0 h 102"/>
                  <a:gd name="T98" fmla="*/ 59 w 59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" h="102">
                    <a:moveTo>
                      <a:pt x="27" y="51"/>
                    </a:moveTo>
                    <a:lnTo>
                      <a:pt x="40" y="55"/>
                    </a:lnTo>
                    <a:lnTo>
                      <a:pt x="43" y="78"/>
                    </a:lnTo>
                    <a:lnTo>
                      <a:pt x="39" y="85"/>
                    </a:lnTo>
                    <a:lnTo>
                      <a:pt x="26" y="85"/>
                    </a:lnTo>
                    <a:lnTo>
                      <a:pt x="17" y="67"/>
                    </a:lnTo>
                    <a:lnTo>
                      <a:pt x="0" y="67"/>
                    </a:lnTo>
                    <a:lnTo>
                      <a:pt x="6" y="67"/>
                    </a:lnTo>
                    <a:lnTo>
                      <a:pt x="6" y="89"/>
                    </a:lnTo>
                    <a:lnTo>
                      <a:pt x="19" y="102"/>
                    </a:lnTo>
                    <a:lnTo>
                      <a:pt x="41" y="100"/>
                    </a:lnTo>
                    <a:lnTo>
                      <a:pt x="57" y="83"/>
                    </a:lnTo>
                    <a:lnTo>
                      <a:pt x="58" y="61"/>
                    </a:lnTo>
                    <a:lnTo>
                      <a:pt x="48" y="49"/>
                    </a:lnTo>
                    <a:lnTo>
                      <a:pt x="39" y="46"/>
                    </a:lnTo>
                    <a:lnTo>
                      <a:pt x="39" y="42"/>
                    </a:lnTo>
                    <a:lnTo>
                      <a:pt x="39" y="46"/>
                    </a:lnTo>
                    <a:lnTo>
                      <a:pt x="57" y="35"/>
                    </a:lnTo>
                    <a:lnTo>
                      <a:pt x="59" y="25"/>
                    </a:lnTo>
                    <a:lnTo>
                      <a:pt x="53" y="6"/>
                    </a:lnTo>
                    <a:lnTo>
                      <a:pt x="33" y="0"/>
                    </a:lnTo>
                    <a:lnTo>
                      <a:pt x="13" y="7"/>
                    </a:lnTo>
                    <a:lnTo>
                      <a:pt x="6" y="25"/>
                    </a:lnTo>
                    <a:lnTo>
                      <a:pt x="22" y="25"/>
                    </a:lnTo>
                    <a:lnTo>
                      <a:pt x="27" y="12"/>
                    </a:lnTo>
                    <a:lnTo>
                      <a:pt x="39" y="12"/>
                    </a:lnTo>
                    <a:lnTo>
                      <a:pt x="43" y="19"/>
                    </a:lnTo>
                    <a:lnTo>
                      <a:pt x="40" y="37"/>
                    </a:lnTo>
                    <a:lnTo>
                      <a:pt x="27" y="42"/>
                    </a:lnTo>
                    <a:lnTo>
                      <a:pt x="22" y="36"/>
                    </a:lnTo>
                    <a:lnTo>
                      <a:pt x="22" y="46"/>
                    </a:lnTo>
                    <a:lnTo>
                      <a:pt x="27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4" name="Freeform 199"/>
              <p:cNvSpPr>
                <a:spLocks/>
              </p:cNvSpPr>
              <p:nvPr/>
            </p:nvSpPr>
            <p:spPr bwMode="auto">
              <a:xfrm>
                <a:off x="4924" y="1747"/>
                <a:ext cx="16" cy="63"/>
              </a:xfrm>
              <a:custGeom>
                <a:avLst/>
                <a:gdLst>
                  <a:gd name="T0" fmla="*/ 1 w 48"/>
                  <a:gd name="T1" fmla="*/ 0 h 189"/>
                  <a:gd name="T2" fmla="*/ 0 w 48"/>
                  <a:gd name="T3" fmla="*/ 0 h 189"/>
                  <a:gd name="T4" fmla="*/ 0 w 48"/>
                  <a:gd name="T5" fmla="*/ 0 h 189"/>
                  <a:gd name="T6" fmla="*/ 0 w 48"/>
                  <a:gd name="T7" fmla="*/ 0 h 189"/>
                  <a:gd name="T8" fmla="*/ 0 w 48"/>
                  <a:gd name="T9" fmla="*/ 0 h 189"/>
                  <a:gd name="T10" fmla="*/ 0 w 48"/>
                  <a:gd name="T11" fmla="*/ 0 h 189"/>
                  <a:gd name="T12" fmla="*/ 0 w 48"/>
                  <a:gd name="T13" fmla="*/ 0 h 189"/>
                  <a:gd name="T14" fmla="*/ 0 w 48"/>
                  <a:gd name="T15" fmla="*/ 1 h 189"/>
                  <a:gd name="T16" fmla="*/ 0 w 48"/>
                  <a:gd name="T17" fmla="*/ 0 h 189"/>
                  <a:gd name="T18" fmla="*/ 0 w 48"/>
                  <a:gd name="T19" fmla="*/ 2 h 189"/>
                  <a:gd name="T20" fmla="*/ 1 w 48"/>
                  <a:gd name="T21" fmla="*/ 2 h 189"/>
                  <a:gd name="T22" fmla="*/ 1 w 48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89"/>
                  <a:gd name="T38" fmla="*/ 48 w 48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89">
                    <a:moveTo>
                      <a:pt x="48" y="0"/>
                    </a:moveTo>
                    <a:lnTo>
                      <a:pt x="28" y="0"/>
                    </a:lnTo>
                    <a:lnTo>
                      <a:pt x="33" y="5"/>
                    </a:lnTo>
                    <a:lnTo>
                      <a:pt x="25" y="11"/>
                    </a:lnTo>
                    <a:lnTo>
                      <a:pt x="17" y="18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28" y="30"/>
                    </a:lnTo>
                    <a:lnTo>
                      <a:pt x="28" y="189"/>
                    </a:lnTo>
                    <a:lnTo>
                      <a:pt x="48" y="18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5" name="Freeform 200"/>
              <p:cNvSpPr>
                <a:spLocks/>
              </p:cNvSpPr>
              <p:nvPr/>
            </p:nvSpPr>
            <p:spPr bwMode="auto">
              <a:xfrm>
                <a:off x="4976" y="1747"/>
                <a:ext cx="17" cy="66"/>
              </a:xfrm>
              <a:custGeom>
                <a:avLst/>
                <a:gdLst>
                  <a:gd name="T0" fmla="*/ 0 w 52"/>
                  <a:gd name="T1" fmla="*/ 2 h 199"/>
                  <a:gd name="T2" fmla="*/ 0 w 52"/>
                  <a:gd name="T3" fmla="*/ 2 h 199"/>
                  <a:gd name="T4" fmla="*/ 0 w 52"/>
                  <a:gd name="T5" fmla="*/ 2 h 199"/>
                  <a:gd name="T6" fmla="*/ 0 w 52"/>
                  <a:gd name="T7" fmla="*/ 2 h 199"/>
                  <a:gd name="T8" fmla="*/ 0 w 52"/>
                  <a:gd name="T9" fmla="*/ 2 h 199"/>
                  <a:gd name="T10" fmla="*/ 1 w 52"/>
                  <a:gd name="T11" fmla="*/ 2 h 199"/>
                  <a:gd name="T12" fmla="*/ 1 w 52"/>
                  <a:gd name="T13" fmla="*/ 2 h 199"/>
                  <a:gd name="T14" fmla="*/ 1 w 52"/>
                  <a:gd name="T15" fmla="*/ 2 h 199"/>
                  <a:gd name="T16" fmla="*/ 1 w 52"/>
                  <a:gd name="T17" fmla="*/ 1 h 199"/>
                  <a:gd name="T18" fmla="*/ 1 w 52"/>
                  <a:gd name="T19" fmla="*/ 1 h 199"/>
                  <a:gd name="T20" fmla="*/ 1 w 52"/>
                  <a:gd name="T21" fmla="*/ 1 h 199"/>
                  <a:gd name="T22" fmla="*/ 1 w 52"/>
                  <a:gd name="T23" fmla="*/ 0 h 199"/>
                  <a:gd name="T24" fmla="*/ 0 w 52"/>
                  <a:gd name="T25" fmla="*/ 0 h 199"/>
                  <a:gd name="T26" fmla="*/ 0 w 52"/>
                  <a:gd name="T27" fmla="*/ 0 h 199"/>
                  <a:gd name="T28" fmla="*/ 0 w 52"/>
                  <a:gd name="T29" fmla="*/ 0 h 199"/>
                  <a:gd name="T30" fmla="*/ 0 w 52"/>
                  <a:gd name="T31" fmla="*/ 0 h 199"/>
                  <a:gd name="T32" fmla="*/ 0 w 52"/>
                  <a:gd name="T33" fmla="*/ 0 h 199"/>
                  <a:gd name="T34" fmla="*/ 0 w 52"/>
                  <a:gd name="T35" fmla="*/ 0 h 199"/>
                  <a:gd name="T36" fmla="*/ 0 w 52"/>
                  <a:gd name="T37" fmla="*/ 0 h 199"/>
                  <a:gd name="T38" fmla="*/ 0 w 52"/>
                  <a:gd name="T39" fmla="*/ 0 h 199"/>
                  <a:gd name="T40" fmla="*/ 0 w 52"/>
                  <a:gd name="T41" fmla="*/ 0 h 199"/>
                  <a:gd name="T42" fmla="*/ 0 w 52"/>
                  <a:gd name="T43" fmla="*/ 0 h 199"/>
                  <a:gd name="T44" fmla="*/ 0 w 52"/>
                  <a:gd name="T45" fmla="*/ 1 h 199"/>
                  <a:gd name="T46" fmla="*/ 0 w 52"/>
                  <a:gd name="T47" fmla="*/ 1 h 199"/>
                  <a:gd name="T48" fmla="*/ 0 w 52"/>
                  <a:gd name="T49" fmla="*/ 1 h 199"/>
                  <a:gd name="T50" fmla="*/ 0 w 52"/>
                  <a:gd name="T51" fmla="*/ 1 h 199"/>
                  <a:gd name="T52" fmla="*/ 0 w 52"/>
                  <a:gd name="T53" fmla="*/ 1 h 199"/>
                  <a:gd name="T54" fmla="*/ 0 w 52"/>
                  <a:gd name="T55" fmla="*/ 2 h 199"/>
                  <a:gd name="T56" fmla="*/ 0 w 52"/>
                  <a:gd name="T57" fmla="*/ 2 h 199"/>
                  <a:gd name="T58" fmla="*/ 0 w 52"/>
                  <a:gd name="T59" fmla="*/ 2 h 199"/>
                  <a:gd name="T60" fmla="*/ 0 w 52"/>
                  <a:gd name="T61" fmla="*/ 2 h 199"/>
                  <a:gd name="T62" fmla="*/ 0 w 52"/>
                  <a:gd name="T63" fmla="*/ 2 h 199"/>
                  <a:gd name="T64" fmla="*/ 0 w 52"/>
                  <a:gd name="T65" fmla="*/ 2 h 199"/>
                  <a:gd name="T66" fmla="*/ 0 w 52"/>
                  <a:gd name="T67" fmla="*/ 2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99"/>
                  <a:gd name="T104" fmla="*/ 52 w 52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99">
                    <a:moveTo>
                      <a:pt x="0" y="173"/>
                    </a:moveTo>
                    <a:lnTo>
                      <a:pt x="0" y="199"/>
                    </a:lnTo>
                    <a:lnTo>
                      <a:pt x="17" y="196"/>
                    </a:lnTo>
                    <a:lnTo>
                      <a:pt x="30" y="190"/>
                    </a:lnTo>
                    <a:lnTo>
                      <a:pt x="39" y="180"/>
                    </a:lnTo>
                    <a:lnTo>
                      <a:pt x="45" y="167"/>
                    </a:lnTo>
                    <a:lnTo>
                      <a:pt x="50" y="152"/>
                    </a:lnTo>
                    <a:lnTo>
                      <a:pt x="51" y="136"/>
                    </a:lnTo>
                    <a:lnTo>
                      <a:pt x="52" y="102"/>
                    </a:lnTo>
                    <a:lnTo>
                      <a:pt x="51" y="65"/>
                    </a:lnTo>
                    <a:lnTo>
                      <a:pt x="50" y="49"/>
                    </a:lnTo>
                    <a:lnTo>
                      <a:pt x="45" y="35"/>
                    </a:lnTo>
                    <a:lnTo>
                      <a:pt x="39" y="22"/>
                    </a:lnTo>
                    <a:lnTo>
                      <a:pt x="30" y="13"/>
                    </a:lnTo>
                    <a:lnTo>
                      <a:pt x="17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3" y="31"/>
                    </a:lnTo>
                    <a:lnTo>
                      <a:pt x="17" y="38"/>
                    </a:lnTo>
                    <a:lnTo>
                      <a:pt x="21" y="48"/>
                    </a:lnTo>
                    <a:lnTo>
                      <a:pt x="23" y="59"/>
                    </a:lnTo>
                    <a:lnTo>
                      <a:pt x="25" y="73"/>
                    </a:lnTo>
                    <a:lnTo>
                      <a:pt x="26" y="89"/>
                    </a:lnTo>
                    <a:lnTo>
                      <a:pt x="26" y="107"/>
                    </a:lnTo>
                    <a:lnTo>
                      <a:pt x="26" y="131"/>
                    </a:lnTo>
                    <a:lnTo>
                      <a:pt x="23" y="152"/>
                    </a:lnTo>
                    <a:lnTo>
                      <a:pt x="20" y="162"/>
                    </a:lnTo>
                    <a:lnTo>
                      <a:pt x="15" y="170"/>
                    </a:lnTo>
                    <a:lnTo>
                      <a:pt x="9" y="175"/>
                    </a:lnTo>
                    <a:lnTo>
                      <a:pt x="0" y="1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6" name="Freeform 201"/>
              <p:cNvSpPr>
                <a:spLocks/>
              </p:cNvSpPr>
              <p:nvPr/>
            </p:nvSpPr>
            <p:spPr bwMode="auto">
              <a:xfrm>
                <a:off x="4959" y="1747"/>
                <a:ext cx="17" cy="66"/>
              </a:xfrm>
              <a:custGeom>
                <a:avLst/>
                <a:gdLst>
                  <a:gd name="T0" fmla="*/ 1 w 51"/>
                  <a:gd name="T1" fmla="*/ 0 h 199"/>
                  <a:gd name="T2" fmla="*/ 1 w 51"/>
                  <a:gd name="T3" fmla="*/ 0 h 199"/>
                  <a:gd name="T4" fmla="*/ 1 w 51"/>
                  <a:gd name="T5" fmla="*/ 0 h 199"/>
                  <a:gd name="T6" fmla="*/ 0 w 51"/>
                  <a:gd name="T7" fmla="*/ 0 h 199"/>
                  <a:gd name="T8" fmla="*/ 0 w 51"/>
                  <a:gd name="T9" fmla="*/ 0 h 199"/>
                  <a:gd name="T10" fmla="*/ 0 w 51"/>
                  <a:gd name="T11" fmla="*/ 0 h 199"/>
                  <a:gd name="T12" fmla="*/ 0 w 51"/>
                  <a:gd name="T13" fmla="*/ 0 h 199"/>
                  <a:gd name="T14" fmla="*/ 0 w 51"/>
                  <a:gd name="T15" fmla="*/ 1 h 199"/>
                  <a:gd name="T16" fmla="*/ 0 w 51"/>
                  <a:gd name="T17" fmla="*/ 1 h 199"/>
                  <a:gd name="T18" fmla="*/ 0 w 51"/>
                  <a:gd name="T19" fmla="*/ 1 h 199"/>
                  <a:gd name="T20" fmla="*/ 0 w 51"/>
                  <a:gd name="T21" fmla="*/ 2 h 199"/>
                  <a:gd name="T22" fmla="*/ 0 w 51"/>
                  <a:gd name="T23" fmla="*/ 2 h 199"/>
                  <a:gd name="T24" fmla="*/ 0 w 51"/>
                  <a:gd name="T25" fmla="*/ 2 h 199"/>
                  <a:gd name="T26" fmla="*/ 0 w 51"/>
                  <a:gd name="T27" fmla="*/ 2 h 199"/>
                  <a:gd name="T28" fmla="*/ 0 w 51"/>
                  <a:gd name="T29" fmla="*/ 2 h 199"/>
                  <a:gd name="T30" fmla="*/ 0 w 51"/>
                  <a:gd name="T31" fmla="*/ 2 h 199"/>
                  <a:gd name="T32" fmla="*/ 1 w 51"/>
                  <a:gd name="T33" fmla="*/ 2 h 199"/>
                  <a:gd name="T34" fmla="*/ 1 w 51"/>
                  <a:gd name="T35" fmla="*/ 2 h 199"/>
                  <a:gd name="T36" fmla="*/ 1 w 51"/>
                  <a:gd name="T37" fmla="*/ 2 h 199"/>
                  <a:gd name="T38" fmla="*/ 1 w 51"/>
                  <a:gd name="T39" fmla="*/ 2 h 199"/>
                  <a:gd name="T40" fmla="*/ 0 w 51"/>
                  <a:gd name="T41" fmla="*/ 2 h 199"/>
                  <a:gd name="T42" fmla="*/ 0 w 51"/>
                  <a:gd name="T43" fmla="*/ 2 h 199"/>
                  <a:gd name="T44" fmla="*/ 0 w 51"/>
                  <a:gd name="T45" fmla="*/ 2 h 199"/>
                  <a:gd name="T46" fmla="*/ 0 w 51"/>
                  <a:gd name="T47" fmla="*/ 2 h 199"/>
                  <a:gd name="T48" fmla="*/ 0 w 51"/>
                  <a:gd name="T49" fmla="*/ 1 h 199"/>
                  <a:gd name="T50" fmla="*/ 0 w 51"/>
                  <a:gd name="T51" fmla="*/ 1 h 199"/>
                  <a:gd name="T52" fmla="*/ 0 w 51"/>
                  <a:gd name="T53" fmla="*/ 1 h 199"/>
                  <a:gd name="T54" fmla="*/ 0 w 51"/>
                  <a:gd name="T55" fmla="*/ 1 h 199"/>
                  <a:gd name="T56" fmla="*/ 0 w 51"/>
                  <a:gd name="T57" fmla="*/ 0 h 199"/>
                  <a:gd name="T58" fmla="*/ 0 w 51"/>
                  <a:gd name="T59" fmla="*/ 0 h 199"/>
                  <a:gd name="T60" fmla="*/ 1 w 51"/>
                  <a:gd name="T61" fmla="*/ 0 h 199"/>
                  <a:gd name="T62" fmla="*/ 1 w 51"/>
                  <a:gd name="T63" fmla="*/ 0 h 199"/>
                  <a:gd name="T64" fmla="*/ 1 w 51"/>
                  <a:gd name="T65" fmla="*/ 0 h 199"/>
                  <a:gd name="T66" fmla="*/ 1 w 51"/>
                  <a:gd name="T67" fmla="*/ 0 h 1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9"/>
                  <a:gd name="T104" fmla="*/ 51 w 51"/>
                  <a:gd name="T105" fmla="*/ 199 h 1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9">
                    <a:moveTo>
                      <a:pt x="51" y="21"/>
                    </a:moveTo>
                    <a:lnTo>
                      <a:pt x="51" y="0"/>
                    </a:lnTo>
                    <a:lnTo>
                      <a:pt x="51" y="5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3" y="22"/>
                    </a:lnTo>
                    <a:lnTo>
                      <a:pt x="7" y="35"/>
                    </a:lnTo>
                    <a:lnTo>
                      <a:pt x="2" y="49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4" y="196"/>
                    </a:lnTo>
                    <a:lnTo>
                      <a:pt x="51" y="199"/>
                    </a:lnTo>
                    <a:lnTo>
                      <a:pt x="51" y="173"/>
                    </a:lnTo>
                    <a:lnTo>
                      <a:pt x="51" y="179"/>
                    </a:lnTo>
                    <a:lnTo>
                      <a:pt x="42" y="177"/>
                    </a:lnTo>
                    <a:lnTo>
                      <a:pt x="35" y="172"/>
                    </a:lnTo>
                    <a:lnTo>
                      <a:pt x="30" y="164"/>
                    </a:lnTo>
                    <a:lnTo>
                      <a:pt x="27" y="155"/>
                    </a:lnTo>
                    <a:lnTo>
                      <a:pt x="25" y="132"/>
                    </a:lnTo>
                    <a:lnTo>
                      <a:pt x="25" y="107"/>
                    </a:lnTo>
                    <a:lnTo>
                      <a:pt x="25" y="73"/>
                    </a:lnTo>
                    <a:lnTo>
                      <a:pt x="27" y="58"/>
                    </a:lnTo>
                    <a:lnTo>
                      <a:pt x="29" y="45"/>
                    </a:lnTo>
                    <a:lnTo>
                      <a:pt x="31" y="35"/>
                    </a:lnTo>
                    <a:lnTo>
                      <a:pt x="36" y="28"/>
                    </a:lnTo>
                    <a:lnTo>
                      <a:pt x="43" y="22"/>
                    </a:lnTo>
                    <a:lnTo>
                      <a:pt x="51" y="21"/>
                    </a:lnTo>
                    <a:lnTo>
                      <a:pt x="51" y="26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7" name="Rectangle 202"/>
              <p:cNvSpPr>
                <a:spLocks noChangeArrowheads="1"/>
              </p:cNvSpPr>
              <p:nvPr/>
            </p:nvSpPr>
            <p:spPr bwMode="auto">
              <a:xfrm>
                <a:off x="4998" y="1752"/>
                <a:ext cx="8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8" name="Freeform 203"/>
              <p:cNvSpPr>
                <a:spLocks/>
              </p:cNvSpPr>
              <p:nvPr/>
            </p:nvSpPr>
            <p:spPr bwMode="auto">
              <a:xfrm>
                <a:off x="5011" y="1734"/>
                <a:ext cx="17" cy="34"/>
              </a:xfrm>
              <a:custGeom>
                <a:avLst/>
                <a:gdLst>
                  <a:gd name="T0" fmla="*/ 0 w 52"/>
                  <a:gd name="T1" fmla="*/ 1 h 103"/>
                  <a:gd name="T2" fmla="*/ 0 w 52"/>
                  <a:gd name="T3" fmla="*/ 1 h 103"/>
                  <a:gd name="T4" fmla="*/ 0 w 52"/>
                  <a:gd name="T5" fmla="*/ 1 h 103"/>
                  <a:gd name="T6" fmla="*/ 0 w 52"/>
                  <a:gd name="T7" fmla="*/ 1 h 103"/>
                  <a:gd name="T8" fmla="*/ 0 w 52"/>
                  <a:gd name="T9" fmla="*/ 1 h 103"/>
                  <a:gd name="T10" fmla="*/ 0 w 52"/>
                  <a:gd name="T11" fmla="*/ 1 h 103"/>
                  <a:gd name="T12" fmla="*/ 0 w 52"/>
                  <a:gd name="T13" fmla="*/ 1 h 103"/>
                  <a:gd name="T14" fmla="*/ 0 w 52"/>
                  <a:gd name="T15" fmla="*/ 1 h 103"/>
                  <a:gd name="T16" fmla="*/ 0 w 52"/>
                  <a:gd name="T17" fmla="*/ 1 h 103"/>
                  <a:gd name="T18" fmla="*/ 0 w 52"/>
                  <a:gd name="T19" fmla="*/ 1 h 103"/>
                  <a:gd name="T20" fmla="*/ 0 w 52"/>
                  <a:gd name="T21" fmla="*/ 1 h 103"/>
                  <a:gd name="T22" fmla="*/ 0 w 52"/>
                  <a:gd name="T23" fmla="*/ 1 h 103"/>
                  <a:gd name="T24" fmla="*/ 0 w 52"/>
                  <a:gd name="T25" fmla="*/ 1 h 103"/>
                  <a:gd name="T26" fmla="*/ 1 w 52"/>
                  <a:gd name="T27" fmla="*/ 1 h 103"/>
                  <a:gd name="T28" fmla="*/ 1 w 52"/>
                  <a:gd name="T29" fmla="*/ 1 h 103"/>
                  <a:gd name="T30" fmla="*/ 1 w 52"/>
                  <a:gd name="T31" fmla="*/ 1 h 103"/>
                  <a:gd name="T32" fmla="*/ 0 w 52"/>
                  <a:gd name="T33" fmla="*/ 1 h 103"/>
                  <a:gd name="T34" fmla="*/ 0 w 52"/>
                  <a:gd name="T35" fmla="*/ 1 h 103"/>
                  <a:gd name="T36" fmla="*/ 0 w 52"/>
                  <a:gd name="T37" fmla="*/ 1 h 103"/>
                  <a:gd name="T38" fmla="*/ 1 w 52"/>
                  <a:gd name="T39" fmla="*/ 0 h 103"/>
                  <a:gd name="T40" fmla="*/ 1 w 52"/>
                  <a:gd name="T41" fmla="*/ 0 h 103"/>
                  <a:gd name="T42" fmla="*/ 0 w 52"/>
                  <a:gd name="T43" fmla="*/ 0 h 103"/>
                  <a:gd name="T44" fmla="*/ 0 w 52"/>
                  <a:gd name="T45" fmla="*/ 0 h 103"/>
                  <a:gd name="T46" fmla="*/ 0 w 52"/>
                  <a:gd name="T47" fmla="*/ 0 h 103"/>
                  <a:gd name="T48" fmla="*/ 0 w 52"/>
                  <a:gd name="T49" fmla="*/ 0 h 103"/>
                  <a:gd name="T50" fmla="*/ 0 w 52"/>
                  <a:gd name="T51" fmla="*/ 0 h 103"/>
                  <a:gd name="T52" fmla="*/ 0 w 52"/>
                  <a:gd name="T53" fmla="*/ 0 h 103"/>
                  <a:gd name="T54" fmla="*/ 0 w 52"/>
                  <a:gd name="T55" fmla="*/ 0 h 103"/>
                  <a:gd name="T56" fmla="*/ 0 w 52"/>
                  <a:gd name="T57" fmla="*/ 0 h 103"/>
                  <a:gd name="T58" fmla="*/ 0 w 52"/>
                  <a:gd name="T59" fmla="*/ 0 h 103"/>
                  <a:gd name="T60" fmla="*/ 0 w 52"/>
                  <a:gd name="T61" fmla="*/ 1 h 103"/>
                  <a:gd name="T62" fmla="*/ 0 w 52"/>
                  <a:gd name="T63" fmla="*/ 0 h 103"/>
                  <a:gd name="T64" fmla="*/ 0 w 52"/>
                  <a:gd name="T65" fmla="*/ 1 h 103"/>
                  <a:gd name="T66" fmla="*/ 0 w 52"/>
                  <a:gd name="T67" fmla="*/ 1 h 1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03"/>
                  <a:gd name="T104" fmla="*/ 52 w 52"/>
                  <a:gd name="T105" fmla="*/ 103 h 10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03">
                    <a:moveTo>
                      <a:pt x="24" y="51"/>
                    </a:moveTo>
                    <a:lnTo>
                      <a:pt x="36" y="55"/>
                    </a:lnTo>
                    <a:lnTo>
                      <a:pt x="40" y="78"/>
                    </a:lnTo>
                    <a:lnTo>
                      <a:pt x="35" y="85"/>
                    </a:lnTo>
                    <a:lnTo>
                      <a:pt x="23" y="85"/>
                    </a:lnTo>
                    <a:lnTo>
                      <a:pt x="16" y="74"/>
                    </a:lnTo>
                    <a:lnTo>
                      <a:pt x="15" y="67"/>
                    </a:lnTo>
                    <a:lnTo>
                      <a:pt x="0" y="67"/>
                    </a:lnTo>
                    <a:lnTo>
                      <a:pt x="5" y="67"/>
                    </a:lnTo>
                    <a:lnTo>
                      <a:pt x="8" y="95"/>
                    </a:lnTo>
                    <a:lnTo>
                      <a:pt x="20" y="102"/>
                    </a:lnTo>
                    <a:lnTo>
                      <a:pt x="29" y="103"/>
                    </a:lnTo>
                    <a:lnTo>
                      <a:pt x="40" y="100"/>
                    </a:lnTo>
                    <a:lnTo>
                      <a:pt x="52" y="83"/>
                    </a:lnTo>
                    <a:lnTo>
                      <a:pt x="52" y="61"/>
                    </a:lnTo>
                    <a:lnTo>
                      <a:pt x="43" y="49"/>
                    </a:lnTo>
                    <a:lnTo>
                      <a:pt x="34" y="46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51" y="35"/>
                    </a:lnTo>
                    <a:lnTo>
                      <a:pt x="52" y="13"/>
                    </a:lnTo>
                    <a:lnTo>
                      <a:pt x="40" y="1"/>
                    </a:lnTo>
                    <a:lnTo>
                      <a:pt x="29" y="0"/>
                    </a:lnTo>
                    <a:lnTo>
                      <a:pt x="12" y="7"/>
                    </a:lnTo>
                    <a:lnTo>
                      <a:pt x="5" y="25"/>
                    </a:lnTo>
                    <a:lnTo>
                      <a:pt x="20" y="25"/>
                    </a:lnTo>
                    <a:lnTo>
                      <a:pt x="23" y="12"/>
                    </a:lnTo>
                    <a:lnTo>
                      <a:pt x="35" y="12"/>
                    </a:lnTo>
                    <a:lnTo>
                      <a:pt x="40" y="19"/>
                    </a:lnTo>
                    <a:lnTo>
                      <a:pt x="36" y="37"/>
                    </a:lnTo>
                    <a:lnTo>
                      <a:pt x="24" y="42"/>
                    </a:lnTo>
                    <a:lnTo>
                      <a:pt x="20" y="36"/>
                    </a:lnTo>
                    <a:lnTo>
                      <a:pt x="20" y="46"/>
                    </a:lnTo>
                    <a:lnTo>
                      <a:pt x="2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699" name="Freeform 204"/>
              <p:cNvSpPr>
                <a:spLocks/>
              </p:cNvSpPr>
              <p:nvPr/>
            </p:nvSpPr>
            <p:spPr bwMode="auto">
              <a:xfrm>
                <a:off x="4456" y="1747"/>
                <a:ext cx="16" cy="63"/>
              </a:xfrm>
              <a:custGeom>
                <a:avLst/>
                <a:gdLst>
                  <a:gd name="T0" fmla="*/ 1 w 49"/>
                  <a:gd name="T1" fmla="*/ 0 h 189"/>
                  <a:gd name="T2" fmla="*/ 0 w 49"/>
                  <a:gd name="T3" fmla="*/ 0 h 189"/>
                  <a:gd name="T4" fmla="*/ 0 w 49"/>
                  <a:gd name="T5" fmla="*/ 0 h 189"/>
                  <a:gd name="T6" fmla="*/ 0 w 49"/>
                  <a:gd name="T7" fmla="*/ 0 h 189"/>
                  <a:gd name="T8" fmla="*/ 0 w 49"/>
                  <a:gd name="T9" fmla="*/ 0 h 189"/>
                  <a:gd name="T10" fmla="*/ 0 w 49"/>
                  <a:gd name="T11" fmla="*/ 0 h 189"/>
                  <a:gd name="T12" fmla="*/ 0 w 49"/>
                  <a:gd name="T13" fmla="*/ 0 h 189"/>
                  <a:gd name="T14" fmla="*/ 0 w 49"/>
                  <a:gd name="T15" fmla="*/ 1 h 189"/>
                  <a:gd name="T16" fmla="*/ 0 w 49"/>
                  <a:gd name="T17" fmla="*/ 0 h 189"/>
                  <a:gd name="T18" fmla="*/ 0 w 49"/>
                  <a:gd name="T19" fmla="*/ 2 h 189"/>
                  <a:gd name="T20" fmla="*/ 1 w 49"/>
                  <a:gd name="T21" fmla="*/ 2 h 189"/>
                  <a:gd name="T22" fmla="*/ 1 w 49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189"/>
                  <a:gd name="T38" fmla="*/ 49 w 49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189">
                    <a:moveTo>
                      <a:pt x="49" y="0"/>
                    </a:moveTo>
                    <a:lnTo>
                      <a:pt x="29" y="0"/>
                    </a:lnTo>
                    <a:lnTo>
                      <a:pt x="29" y="5"/>
                    </a:lnTo>
                    <a:lnTo>
                      <a:pt x="24" y="11"/>
                    </a:lnTo>
                    <a:lnTo>
                      <a:pt x="16" y="18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24" y="30"/>
                    </a:lnTo>
                    <a:lnTo>
                      <a:pt x="24" y="189"/>
                    </a:lnTo>
                    <a:lnTo>
                      <a:pt x="49" y="18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0" name="Freeform 205"/>
              <p:cNvSpPr>
                <a:spLocks/>
              </p:cNvSpPr>
              <p:nvPr/>
            </p:nvSpPr>
            <p:spPr bwMode="auto">
              <a:xfrm>
                <a:off x="823" y="2923"/>
                <a:ext cx="17" cy="63"/>
              </a:xfrm>
              <a:custGeom>
                <a:avLst/>
                <a:gdLst>
                  <a:gd name="T0" fmla="*/ 1 w 49"/>
                  <a:gd name="T1" fmla="*/ 0 h 189"/>
                  <a:gd name="T2" fmla="*/ 0 w 49"/>
                  <a:gd name="T3" fmla="*/ 0 h 189"/>
                  <a:gd name="T4" fmla="*/ 0 w 49"/>
                  <a:gd name="T5" fmla="*/ 0 h 189"/>
                  <a:gd name="T6" fmla="*/ 0 w 49"/>
                  <a:gd name="T7" fmla="*/ 0 h 189"/>
                  <a:gd name="T8" fmla="*/ 0 w 49"/>
                  <a:gd name="T9" fmla="*/ 0 h 189"/>
                  <a:gd name="T10" fmla="*/ 0 w 49"/>
                  <a:gd name="T11" fmla="*/ 0 h 189"/>
                  <a:gd name="T12" fmla="*/ 0 w 49"/>
                  <a:gd name="T13" fmla="*/ 0 h 189"/>
                  <a:gd name="T14" fmla="*/ 0 w 49"/>
                  <a:gd name="T15" fmla="*/ 1 h 189"/>
                  <a:gd name="T16" fmla="*/ 0 w 49"/>
                  <a:gd name="T17" fmla="*/ 0 h 189"/>
                  <a:gd name="T18" fmla="*/ 0 w 49"/>
                  <a:gd name="T19" fmla="*/ 2 h 189"/>
                  <a:gd name="T20" fmla="*/ 1 w 49"/>
                  <a:gd name="T21" fmla="*/ 2 h 189"/>
                  <a:gd name="T22" fmla="*/ 1 w 49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189"/>
                  <a:gd name="T38" fmla="*/ 49 w 49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189">
                    <a:moveTo>
                      <a:pt x="49" y="0"/>
                    </a:moveTo>
                    <a:lnTo>
                      <a:pt x="29" y="0"/>
                    </a:lnTo>
                    <a:lnTo>
                      <a:pt x="34" y="5"/>
                    </a:lnTo>
                    <a:lnTo>
                      <a:pt x="26" y="11"/>
                    </a:lnTo>
                    <a:lnTo>
                      <a:pt x="18" y="17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29" y="30"/>
                    </a:lnTo>
                    <a:lnTo>
                      <a:pt x="29" y="189"/>
                    </a:lnTo>
                    <a:lnTo>
                      <a:pt x="49" y="18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1" name="Freeform 206"/>
              <p:cNvSpPr>
                <a:spLocks/>
              </p:cNvSpPr>
              <p:nvPr/>
            </p:nvSpPr>
            <p:spPr bwMode="auto">
              <a:xfrm>
                <a:off x="876" y="2923"/>
                <a:ext cx="17" cy="66"/>
              </a:xfrm>
              <a:custGeom>
                <a:avLst/>
                <a:gdLst>
                  <a:gd name="T0" fmla="*/ 0 w 52"/>
                  <a:gd name="T1" fmla="*/ 2 h 198"/>
                  <a:gd name="T2" fmla="*/ 0 w 52"/>
                  <a:gd name="T3" fmla="*/ 2 h 198"/>
                  <a:gd name="T4" fmla="*/ 0 w 52"/>
                  <a:gd name="T5" fmla="*/ 2 h 198"/>
                  <a:gd name="T6" fmla="*/ 0 w 52"/>
                  <a:gd name="T7" fmla="*/ 2 h 198"/>
                  <a:gd name="T8" fmla="*/ 0 w 52"/>
                  <a:gd name="T9" fmla="*/ 2 h 198"/>
                  <a:gd name="T10" fmla="*/ 0 w 52"/>
                  <a:gd name="T11" fmla="*/ 2 h 198"/>
                  <a:gd name="T12" fmla="*/ 1 w 52"/>
                  <a:gd name="T13" fmla="*/ 2 h 198"/>
                  <a:gd name="T14" fmla="*/ 1 w 52"/>
                  <a:gd name="T15" fmla="*/ 2 h 198"/>
                  <a:gd name="T16" fmla="*/ 1 w 52"/>
                  <a:gd name="T17" fmla="*/ 2 h 198"/>
                  <a:gd name="T18" fmla="*/ 1 w 52"/>
                  <a:gd name="T19" fmla="*/ 1 h 198"/>
                  <a:gd name="T20" fmla="*/ 1 w 52"/>
                  <a:gd name="T21" fmla="*/ 1 h 198"/>
                  <a:gd name="T22" fmla="*/ 1 w 52"/>
                  <a:gd name="T23" fmla="*/ 1 h 198"/>
                  <a:gd name="T24" fmla="*/ 1 w 52"/>
                  <a:gd name="T25" fmla="*/ 0 h 198"/>
                  <a:gd name="T26" fmla="*/ 0 w 52"/>
                  <a:gd name="T27" fmla="*/ 0 h 198"/>
                  <a:gd name="T28" fmla="*/ 0 w 52"/>
                  <a:gd name="T29" fmla="*/ 0 h 198"/>
                  <a:gd name="T30" fmla="*/ 0 w 52"/>
                  <a:gd name="T31" fmla="*/ 0 h 198"/>
                  <a:gd name="T32" fmla="*/ 0 w 52"/>
                  <a:gd name="T33" fmla="*/ 0 h 198"/>
                  <a:gd name="T34" fmla="*/ 0 w 52"/>
                  <a:gd name="T35" fmla="*/ 0 h 198"/>
                  <a:gd name="T36" fmla="*/ 0 w 52"/>
                  <a:gd name="T37" fmla="*/ 0 h 198"/>
                  <a:gd name="T38" fmla="*/ 0 w 52"/>
                  <a:gd name="T39" fmla="*/ 0 h 198"/>
                  <a:gd name="T40" fmla="*/ 0 w 52"/>
                  <a:gd name="T41" fmla="*/ 0 h 198"/>
                  <a:gd name="T42" fmla="*/ 0 w 52"/>
                  <a:gd name="T43" fmla="*/ 0 h 198"/>
                  <a:gd name="T44" fmla="*/ 0 w 52"/>
                  <a:gd name="T45" fmla="*/ 0 h 198"/>
                  <a:gd name="T46" fmla="*/ 0 w 52"/>
                  <a:gd name="T47" fmla="*/ 1 h 198"/>
                  <a:gd name="T48" fmla="*/ 0 w 52"/>
                  <a:gd name="T49" fmla="*/ 1 h 198"/>
                  <a:gd name="T50" fmla="*/ 0 w 52"/>
                  <a:gd name="T51" fmla="*/ 1 h 198"/>
                  <a:gd name="T52" fmla="*/ 0 w 52"/>
                  <a:gd name="T53" fmla="*/ 1 h 198"/>
                  <a:gd name="T54" fmla="*/ 0 w 52"/>
                  <a:gd name="T55" fmla="*/ 1 h 198"/>
                  <a:gd name="T56" fmla="*/ 0 w 52"/>
                  <a:gd name="T57" fmla="*/ 2 h 198"/>
                  <a:gd name="T58" fmla="*/ 0 w 52"/>
                  <a:gd name="T59" fmla="*/ 2 h 198"/>
                  <a:gd name="T60" fmla="*/ 0 w 52"/>
                  <a:gd name="T61" fmla="*/ 2 h 198"/>
                  <a:gd name="T62" fmla="*/ 0 w 52"/>
                  <a:gd name="T63" fmla="*/ 2 h 198"/>
                  <a:gd name="T64" fmla="*/ 0 w 52"/>
                  <a:gd name="T65" fmla="*/ 2 h 198"/>
                  <a:gd name="T66" fmla="*/ 0 w 52"/>
                  <a:gd name="T67" fmla="*/ 2 h 198"/>
                  <a:gd name="T68" fmla="*/ 0 w 52"/>
                  <a:gd name="T69" fmla="*/ 2 h 1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98"/>
                  <a:gd name="T107" fmla="*/ 52 w 52"/>
                  <a:gd name="T108" fmla="*/ 198 h 1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5" y="198"/>
                    </a:lnTo>
                    <a:lnTo>
                      <a:pt x="20" y="196"/>
                    </a:lnTo>
                    <a:lnTo>
                      <a:pt x="32" y="190"/>
                    </a:lnTo>
                    <a:lnTo>
                      <a:pt x="40" y="180"/>
                    </a:lnTo>
                    <a:lnTo>
                      <a:pt x="46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2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6" y="35"/>
                    </a:lnTo>
                    <a:lnTo>
                      <a:pt x="40" y="22"/>
                    </a:lnTo>
                    <a:lnTo>
                      <a:pt x="32" y="13"/>
                    </a:lnTo>
                    <a:lnTo>
                      <a:pt x="20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5" y="26"/>
                    </a:lnTo>
                    <a:lnTo>
                      <a:pt x="11" y="27"/>
                    </a:lnTo>
                    <a:lnTo>
                      <a:pt x="15" y="31"/>
                    </a:lnTo>
                    <a:lnTo>
                      <a:pt x="18" y="38"/>
                    </a:lnTo>
                    <a:lnTo>
                      <a:pt x="22" y="47"/>
                    </a:lnTo>
                    <a:lnTo>
                      <a:pt x="24" y="59"/>
                    </a:lnTo>
                    <a:lnTo>
                      <a:pt x="25" y="73"/>
                    </a:lnTo>
                    <a:lnTo>
                      <a:pt x="26" y="88"/>
                    </a:lnTo>
                    <a:lnTo>
                      <a:pt x="26" y="106"/>
                    </a:lnTo>
                    <a:lnTo>
                      <a:pt x="26" y="129"/>
                    </a:lnTo>
                    <a:lnTo>
                      <a:pt x="24" y="151"/>
                    </a:lnTo>
                    <a:lnTo>
                      <a:pt x="22" y="160"/>
                    </a:lnTo>
                    <a:lnTo>
                      <a:pt x="17" y="167"/>
                    </a:lnTo>
                    <a:lnTo>
                      <a:pt x="12" y="172"/>
                    </a:lnTo>
                    <a:lnTo>
                      <a:pt x="5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2" name="Freeform 207"/>
              <p:cNvSpPr>
                <a:spLocks/>
              </p:cNvSpPr>
              <p:nvPr/>
            </p:nvSpPr>
            <p:spPr bwMode="auto">
              <a:xfrm>
                <a:off x="859" y="2923"/>
                <a:ext cx="19" cy="66"/>
              </a:xfrm>
              <a:custGeom>
                <a:avLst/>
                <a:gdLst>
                  <a:gd name="T0" fmla="*/ 1 w 55"/>
                  <a:gd name="T1" fmla="*/ 0 h 198"/>
                  <a:gd name="T2" fmla="*/ 1 w 55"/>
                  <a:gd name="T3" fmla="*/ 0 h 198"/>
                  <a:gd name="T4" fmla="*/ 1 w 55"/>
                  <a:gd name="T5" fmla="*/ 0 h 198"/>
                  <a:gd name="T6" fmla="*/ 1 w 55"/>
                  <a:gd name="T7" fmla="*/ 0 h 198"/>
                  <a:gd name="T8" fmla="*/ 0 w 55"/>
                  <a:gd name="T9" fmla="*/ 0 h 198"/>
                  <a:gd name="T10" fmla="*/ 0 w 55"/>
                  <a:gd name="T11" fmla="*/ 0 h 198"/>
                  <a:gd name="T12" fmla="*/ 0 w 55"/>
                  <a:gd name="T13" fmla="*/ 1 h 198"/>
                  <a:gd name="T14" fmla="*/ 0 w 55"/>
                  <a:gd name="T15" fmla="*/ 2 h 198"/>
                  <a:gd name="T16" fmla="*/ 0 w 55"/>
                  <a:gd name="T17" fmla="*/ 2 h 198"/>
                  <a:gd name="T18" fmla="*/ 0 w 55"/>
                  <a:gd name="T19" fmla="*/ 2 h 198"/>
                  <a:gd name="T20" fmla="*/ 0 w 55"/>
                  <a:gd name="T21" fmla="*/ 2 h 198"/>
                  <a:gd name="T22" fmla="*/ 1 w 55"/>
                  <a:gd name="T23" fmla="*/ 2 h 198"/>
                  <a:gd name="T24" fmla="*/ 1 w 55"/>
                  <a:gd name="T25" fmla="*/ 2 h 198"/>
                  <a:gd name="T26" fmla="*/ 1 w 55"/>
                  <a:gd name="T27" fmla="*/ 2 h 198"/>
                  <a:gd name="T28" fmla="*/ 1 w 55"/>
                  <a:gd name="T29" fmla="*/ 2 h 198"/>
                  <a:gd name="T30" fmla="*/ 1 w 55"/>
                  <a:gd name="T31" fmla="*/ 2 h 198"/>
                  <a:gd name="T32" fmla="*/ 0 w 55"/>
                  <a:gd name="T33" fmla="*/ 2 h 198"/>
                  <a:gd name="T34" fmla="*/ 0 w 55"/>
                  <a:gd name="T35" fmla="*/ 2 h 198"/>
                  <a:gd name="T36" fmla="*/ 0 w 55"/>
                  <a:gd name="T37" fmla="*/ 1 h 198"/>
                  <a:gd name="T38" fmla="*/ 0 w 55"/>
                  <a:gd name="T39" fmla="*/ 0 h 198"/>
                  <a:gd name="T40" fmla="*/ 1 w 55"/>
                  <a:gd name="T41" fmla="*/ 0 h 198"/>
                  <a:gd name="T42" fmla="*/ 1 w 55"/>
                  <a:gd name="T43" fmla="*/ 0 h 198"/>
                  <a:gd name="T44" fmla="*/ 1 w 55"/>
                  <a:gd name="T45" fmla="*/ 0 h 198"/>
                  <a:gd name="T46" fmla="*/ 1 w 55"/>
                  <a:gd name="T47" fmla="*/ 0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198"/>
                  <a:gd name="T74" fmla="*/ 55 w 55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198">
                    <a:moveTo>
                      <a:pt x="50" y="20"/>
                    </a:moveTo>
                    <a:lnTo>
                      <a:pt x="50" y="0"/>
                    </a:lnTo>
                    <a:lnTo>
                      <a:pt x="55" y="5"/>
                    </a:lnTo>
                    <a:lnTo>
                      <a:pt x="50" y="0"/>
                    </a:lnTo>
                    <a:lnTo>
                      <a:pt x="32" y="2"/>
                    </a:lnTo>
                    <a:lnTo>
                      <a:pt x="11" y="19"/>
                    </a:lnTo>
                    <a:lnTo>
                      <a:pt x="1" y="47"/>
                    </a:lnTo>
                    <a:lnTo>
                      <a:pt x="0" y="136"/>
                    </a:lnTo>
                    <a:lnTo>
                      <a:pt x="6" y="167"/>
                    </a:lnTo>
                    <a:lnTo>
                      <a:pt x="21" y="190"/>
                    </a:lnTo>
                    <a:lnTo>
                      <a:pt x="32" y="196"/>
                    </a:lnTo>
                    <a:lnTo>
                      <a:pt x="55" y="198"/>
                    </a:lnTo>
                    <a:lnTo>
                      <a:pt x="50" y="198"/>
                    </a:lnTo>
                    <a:lnTo>
                      <a:pt x="50" y="173"/>
                    </a:lnTo>
                    <a:lnTo>
                      <a:pt x="55" y="173"/>
                    </a:lnTo>
                    <a:lnTo>
                      <a:pt x="40" y="172"/>
                    </a:lnTo>
                    <a:lnTo>
                      <a:pt x="29" y="160"/>
                    </a:lnTo>
                    <a:lnTo>
                      <a:pt x="25" y="151"/>
                    </a:lnTo>
                    <a:lnTo>
                      <a:pt x="25" y="54"/>
                    </a:lnTo>
                    <a:lnTo>
                      <a:pt x="30" y="32"/>
                    </a:lnTo>
                    <a:lnTo>
                      <a:pt x="41" y="21"/>
                    </a:lnTo>
                    <a:lnTo>
                      <a:pt x="50" y="20"/>
                    </a:lnTo>
                    <a:lnTo>
                      <a:pt x="55" y="26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3" name="Rectangle 208"/>
              <p:cNvSpPr>
                <a:spLocks noChangeArrowheads="1"/>
              </p:cNvSpPr>
              <p:nvPr/>
            </p:nvSpPr>
            <p:spPr bwMode="auto">
              <a:xfrm>
                <a:off x="898" y="292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4" name="Freeform 209"/>
              <p:cNvSpPr>
                <a:spLocks/>
              </p:cNvSpPr>
              <p:nvPr/>
            </p:nvSpPr>
            <p:spPr bwMode="auto">
              <a:xfrm>
                <a:off x="914" y="2910"/>
                <a:ext cx="8" cy="30"/>
              </a:xfrm>
              <a:custGeom>
                <a:avLst/>
                <a:gdLst>
                  <a:gd name="T0" fmla="*/ 0 w 24"/>
                  <a:gd name="T1" fmla="*/ 0 h 92"/>
                  <a:gd name="T2" fmla="*/ 0 w 24"/>
                  <a:gd name="T3" fmla="*/ 0 h 92"/>
                  <a:gd name="T4" fmla="*/ 0 w 24"/>
                  <a:gd name="T5" fmla="*/ 0 h 92"/>
                  <a:gd name="T6" fmla="*/ 0 w 24"/>
                  <a:gd name="T7" fmla="*/ 0 h 92"/>
                  <a:gd name="T8" fmla="*/ 0 w 24"/>
                  <a:gd name="T9" fmla="*/ 0 h 92"/>
                  <a:gd name="T10" fmla="*/ 0 w 24"/>
                  <a:gd name="T11" fmla="*/ 0 h 92"/>
                  <a:gd name="T12" fmla="*/ 0 w 24"/>
                  <a:gd name="T13" fmla="*/ 0 h 92"/>
                  <a:gd name="T14" fmla="*/ 0 w 24"/>
                  <a:gd name="T15" fmla="*/ 0 h 92"/>
                  <a:gd name="T16" fmla="*/ 0 w 24"/>
                  <a:gd name="T17" fmla="*/ 1 h 92"/>
                  <a:gd name="T18" fmla="*/ 0 w 24"/>
                  <a:gd name="T19" fmla="*/ 1 h 92"/>
                  <a:gd name="T20" fmla="*/ 0 w 24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92"/>
                  <a:gd name="T35" fmla="*/ 24 w 24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92">
                    <a:moveTo>
                      <a:pt x="24" y="0"/>
                    </a:moveTo>
                    <a:lnTo>
                      <a:pt x="20" y="0"/>
                    </a:lnTo>
                    <a:lnTo>
                      <a:pt x="12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5" y="10"/>
                    </a:lnTo>
                    <a:lnTo>
                      <a:pt x="15" y="92"/>
                    </a:lnTo>
                    <a:lnTo>
                      <a:pt x="24" y="9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5" name="Freeform 210"/>
              <p:cNvSpPr>
                <a:spLocks/>
              </p:cNvSpPr>
              <p:nvPr/>
            </p:nvSpPr>
            <p:spPr bwMode="auto">
              <a:xfrm>
                <a:off x="930" y="2910"/>
                <a:ext cx="18" cy="30"/>
              </a:xfrm>
              <a:custGeom>
                <a:avLst/>
                <a:gdLst>
                  <a:gd name="T0" fmla="*/ 1 w 54"/>
                  <a:gd name="T1" fmla="*/ 1 h 92"/>
                  <a:gd name="T2" fmla="*/ 1 w 54"/>
                  <a:gd name="T3" fmla="*/ 1 h 92"/>
                  <a:gd name="T4" fmla="*/ 0 w 54"/>
                  <a:gd name="T5" fmla="*/ 1 h 92"/>
                  <a:gd name="T6" fmla="*/ 0 w 54"/>
                  <a:gd name="T7" fmla="*/ 1 h 92"/>
                  <a:gd name="T8" fmla="*/ 1 w 54"/>
                  <a:gd name="T9" fmla="*/ 0 h 92"/>
                  <a:gd name="T10" fmla="*/ 1 w 54"/>
                  <a:gd name="T11" fmla="*/ 0 h 92"/>
                  <a:gd name="T12" fmla="*/ 1 w 54"/>
                  <a:gd name="T13" fmla="*/ 0 h 92"/>
                  <a:gd name="T14" fmla="*/ 0 w 54"/>
                  <a:gd name="T15" fmla="*/ 0 h 92"/>
                  <a:gd name="T16" fmla="*/ 0 w 54"/>
                  <a:gd name="T17" fmla="*/ 0 h 92"/>
                  <a:gd name="T18" fmla="*/ 0 w 54"/>
                  <a:gd name="T19" fmla="*/ 0 h 92"/>
                  <a:gd name="T20" fmla="*/ 0 w 54"/>
                  <a:gd name="T21" fmla="*/ 0 h 92"/>
                  <a:gd name="T22" fmla="*/ 0 w 54"/>
                  <a:gd name="T23" fmla="*/ 0 h 92"/>
                  <a:gd name="T24" fmla="*/ 0 w 54"/>
                  <a:gd name="T25" fmla="*/ 0 h 92"/>
                  <a:gd name="T26" fmla="*/ 0 w 54"/>
                  <a:gd name="T27" fmla="*/ 0 h 92"/>
                  <a:gd name="T28" fmla="*/ 0 w 54"/>
                  <a:gd name="T29" fmla="*/ 0 h 92"/>
                  <a:gd name="T30" fmla="*/ 1 w 54"/>
                  <a:gd name="T31" fmla="*/ 0 h 92"/>
                  <a:gd name="T32" fmla="*/ 0 w 54"/>
                  <a:gd name="T33" fmla="*/ 1 h 92"/>
                  <a:gd name="T34" fmla="*/ 0 w 54"/>
                  <a:gd name="T35" fmla="*/ 1 h 92"/>
                  <a:gd name="T36" fmla="*/ 0 w 54"/>
                  <a:gd name="T37" fmla="*/ 1 h 92"/>
                  <a:gd name="T38" fmla="*/ 0 w 54"/>
                  <a:gd name="T39" fmla="*/ 1 h 92"/>
                  <a:gd name="T40" fmla="*/ 1 w 54"/>
                  <a:gd name="T41" fmla="*/ 1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92"/>
                  <a:gd name="T65" fmla="*/ 54 w 54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92">
                    <a:moveTo>
                      <a:pt x="54" y="92"/>
                    </a:moveTo>
                    <a:lnTo>
                      <a:pt x="54" y="82"/>
                    </a:lnTo>
                    <a:lnTo>
                      <a:pt x="16" y="82"/>
                    </a:lnTo>
                    <a:lnTo>
                      <a:pt x="22" y="86"/>
                    </a:lnTo>
                    <a:lnTo>
                      <a:pt x="52" y="39"/>
                    </a:lnTo>
                    <a:lnTo>
                      <a:pt x="53" y="13"/>
                    </a:lnTo>
                    <a:lnTo>
                      <a:pt x="49" y="5"/>
                    </a:lnTo>
                    <a:lnTo>
                      <a:pt x="32" y="0"/>
                    </a:lnTo>
                    <a:lnTo>
                      <a:pt x="11" y="7"/>
                    </a:lnTo>
                    <a:lnTo>
                      <a:pt x="5" y="25"/>
                    </a:lnTo>
                    <a:lnTo>
                      <a:pt x="0" y="21"/>
                    </a:lnTo>
                    <a:lnTo>
                      <a:pt x="16" y="21"/>
                    </a:lnTo>
                    <a:lnTo>
                      <a:pt x="22" y="25"/>
                    </a:lnTo>
                    <a:lnTo>
                      <a:pt x="26" y="12"/>
                    </a:lnTo>
                    <a:lnTo>
                      <a:pt x="37" y="12"/>
                    </a:lnTo>
                    <a:lnTo>
                      <a:pt x="43" y="25"/>
                    </a:lnTo>
                    <a:lnTo>
                      <a:pt x="29" y="52"/>
                    </a:lnTo>
                    <a:lnTo>
                      <a:pt x="5" y="86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54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6" name="Freeform 211"/>
              <p:cNvSpPr>
                <a:spLocks/>
              </p:cNvSpPr>
              <p:nvPr/>
            </p:nvSpPr>
            <p:spPr bwMode="auto">
              <a:xfrm>
                <a:off x="1169" y="2923"/>
                <a:ext cx="18" cy="63"/>
              </a:xfrm>
              <a:custGeom>
                <a:avLst/>
                <a:gdLst>
                  <a:gd name="T0" fmla="*/ 1 w 53"/>
                  <a:gd name="T1" fmla="*/ 0 h 189"/>
                  <a:gd name="T2" fmla="*/ 0 w 53"/>
                  <a:gd name="T3" fmla="*/ 0 h 189"/>
                  <a:gd name="T4" fmla="*/ 0 w 53"/>
                  <a:gd name="T5" fmla="*/ 0 h 189"/>
                  <a:gd name="T6" fmla="*/ 0 w 53"/>
                  <a:gd name="T7" fmla="*/ 0 h 189"/>
                  <a:gd name="T8" fmla="*/ 0 w 53"/>
                  <a:gd name="T9" fmla="*/ 0 h 189"/>
                  <a:gd name="T10" fmla="*/ 0 w 53"/>
                  <a:gd name="T11" fmla="*/ 0 h 189"/>
                  <a:gd name="T12" fmla="*/ 0 w 53"/>
                  <a:gd name="T13" fmla="*/ 0 h 189"/>
                  <a:gd name="T14" fmla="*/ 0 w 53"/>
                  <a:gd name="T15" fmla="*/ 1 h 189"/>
                  <a:gd name="T16" fmla="*/ 0 w 53"/>
                  <a:gd name="T17" fmla="*/ 0 h 189"/>
                  <a:gd name="T18" fmla="*/ 0 w 53"/>
                  <a:gd name="T19" fmla="*/ 2 h 189"/>
                  <a:gd name="T20" fmla="*/ 1 w 53"/>
                  <a:gd name="T21" fmla="*/ 2 h 189"/>
                  <a:gd name="T22" fmla="*/ 1 w 53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89"/>
                  <a:gd name="T38" fmla="*/ 53 w 53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89">
                    <a:moveTo>
                      <a:pt x="53" y="0"/>
                    </a:moveTo>
                    <a:lnTo>
                      <a:pt x="32" y="0"/>
                    </a:lnTo>
                    <a:lnTo>
                      <a:pt x="37" y="5"/>
                    </a:lnTo>
                    <a:lnTo>
                      <a:pt x="28" y="11"/>
                    </a:lnTo>
                    <a:lnTo>
                      <a:pt x="18" y="17"/>
                    </a:lnTo>
                    <a:lnTo>
                      <a:pt x="9" y="23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32" y="30"/>
                    </a:lnTo>
                    <a:lnTo>
                      <a:pt x="32" y="189"/>
                    </a:lnTo>
                    <a:lnTo>
                      <a:pt x="53" y="18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7" name="Freeform 212"/>
              <p:cNvSpPr>
                <a:spLocks/>
              </p:cNvSpPr>
              <p:nvPr/>
            </p:nvSpPr>
            <p:spPr bwMode="auto">
              <a:xfrm>
                <a:off x="1223" y="2923"/>
                <a:ext cx="17" cy="66"/>
              </a:xfrm>
              <a:custGeom>
                <a:avLst/>
                <a:gdLst>
                  <a:gd name="T0" fmla="*/ 0 w 51"/>
                  <a:gd name="T1" fmla="*/ 2 h 198"/>
                  <a:gd name="T2" fmla="*/ 0 w 51"/>
                  <a:gd name="T3" fmla="*/ 2 h 198"/>
                  <a:gd name="T4" fmla="*/ 0 w 51"/>
                  <a:gd name="T5" fmla="*/ 2 h 198"/>
                  <a:gd name="T6" fmla="*/ 0 w 51"/>
                  <a:gd name="T7" fmla="*/ 2 h 198"/>
                  <a:gd name="T8" fmla="*/ 0 w 51"/>
                  <a:gd name="T9" fmla="*/ 2 h 198"/>
                  <a:gd name="T10" fmla="*/ 1 w 51"/>
                  <a:gd name="T11" fmla="*/ 2 h 198"/>
                  <a:gd name="T12" fmla="*/ 1 w 51"/>
                  <a:gd name="T13" fmla="*/ 2 h 198"/>
                  <a:gd name="T14" fmla="*/ 1 w 51"/>
                  <a:gd name="T15" fmla="*/ 2 h 198"/>
                  <a:gd name="T16" fmla="*/ 1 w 51"/>
                  <a:gd name="T17" fmla="*/ 1 h 198"/>
                  <a:gd name="T18" fmla="*/ 1 w 51"/>
                  <a:gd name="T19" fmla="*/ 1 h 198"/>
                  <a:gd name="T20" fmla="*/ 1 w 51"/>
                  <a:gd name="T21" fmla="*/ 1 h 198"/>
                  <a:gd name="T22" fmla="*/ 1 w 51"/>
                  <a:gd name="T23" fmla="*/ 0 h 198"/>
                  <a:gd name="T24" fmla="*/ 0 w 51"/>
                  <a:gd name="T25" fmla="*/ 0 h 198"/>
                  <a:gd name="T26" fmla="*/ 0 w 51"/>
                  <a:gd name="T27" fmla="*/ 0 h 198"/>
                  <a:gd name="T28" fmla="*/ 0 w 51"/>
                  <a:gd name="T29" fmla="*/ 0 h 198"/>
                  <a:gd name="T30" fmla="*/ 0 w 51"/>
                  <a:gd name="T31" fmla="*/ 0 h 198"/>
                  <a:gd name="T32" fmla="*/ 0 w 51"/>
                  <a:gd name="T33" fmla="*/ 0 h 198"/>
                  <a:gd name="T34" fmla="*/ 0 w 51"/>
                  <a:gd name="T35" fmla="*/ 0 h 198"/>
                  <a:gd name="T36" fmla="*/ 0 w 51"/>
                  <a:gd name="T37" fmla="*/ 0 h 198"/>
                  <a:gd name="T38" fmla="*/ 0 w 51"/>
                  <a:gd name="T39" fmla="*/ 0 h 198"/>
                  <a:gd name="T40" fmla="*/ 0 w 51"/>
                  <a:gd name="T41" fmla="*/ 0 h 198"/>
                  <a:gd name="T42" fmla="*/ 0 w 51"/>
                  <a:gd name="T43" fmla="*/ 0 h 198"/>
                  <a:gd name="T44" fmla="*/ 0 w 51"/>
                  <a:gd name="T45" fmla="*/ 1 h 198"/>
                  <a:gd name="T46" fmla="*/ 0 w 51"/>
                  <a:gd name="T47" fmla="*/ 1 h 198"/>
                  <a:gd name="T48" fmla="*/ 0 w 51"/>
                  <a:gd name="T49" fmla="*/ 1 h 198"/>
                  <a:gd name="T50" fmla="*/ 0 w 51"/>
                  <a:gd name="T51" fmla="*/ 1 h 198"/>
                  <a:gd name="T52" fmla="*/ 0 w 51"/>
                  <a:gd name="T53" fmla="*/ 1 h 198"/>
                  <a:gd name="T54" fmla="*/ 0 w 51"/>
                  <a:gd name="T55" fmla="*/ 2 h 198"/>
                  <a:gd name="T56" fmla="*/ 0 w 51"/>
                  <a:gd name="T57" fmla="*/ 2 h 198"/>
                  <a:gd name="T58" fmla="*/ 0 w 51"/>
                  <a:gd name="T59" fmla="*/ 2 h 198"/>
                  <a:gd name="T60" fmla="*/ 0 w 51"/>
                  <a:gd name="T61" fmla="*/ 2 h 198"/>
                  <a:gd name="T62" fmla="*/ 0 w 51"/>
                  <a:gd name="T63" fmla="*/ 2 h 198"/>
                  <a:gd name="T64" fmla="*/ 0 w 51"/>
                  <a:gd name="T65" fmla="*/ 2 h 1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"/>
                  <a:gd name="T100" fmla="*/ 0 h 198"/>
                  <a:gd name="T101" fmla="*/ 51 w 51"/>
                  <a:gd name="T102" fmla="*/ 198 h 1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17" y="196"/>
                    </a:lnTo>
                    <a:lnTo>
                      <a:pt x="29" y="190"/>
                    </a:lnTo>
                    <a:lnTo>
                      <a:pt x="38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38" y="22"/>
                    </a:lnTo>
                    <a:lnTo>
                      <a:pt x="29" y="13"/>
                    </a:lnTo>
                    <a:lnTo>
                      <a:pt x="17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3" y="31"/>
                    </a:lnTo>
                    <a:lnTo>
                      <a:pt x="17" y="38"/>
                    </a:lnTo>
                    <a:lnTo>
                      <a:pt x="21" y="47"/>
                    </a:lnTo>
                    <a:lnTo>
                      <a:pt x="23" y="59"/>
                    </a:lnTo>
                    <a:lnTo>
                      <a:pt x="24" y="73"/>
                    </a:lnTo>
                    <a:lnTo>
                      <a:pt x="26" y="88"/>
                    </a:lnTo>
                    <a:lnTo>
                      <a:pt x="26" y="106"/>
                    </a:lnTo>
                    <a:lnTo>
                      <a:pt x="26" y="129"/>
                    </a:lnTo>
                    <a:lnTo>
                      <a:pt x="22" y="151"/>
                    </a:lnTo>
                    <a:lnTo>
                      <a:pt x="20" y="160"/>
                    </a:lnTo>
                    <a:lnTo>
                      <a:pt x="15" y="167"/>
                    </a:lnTo>
                    <a:lnTo>
                      <a:pt x="8" y="17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8" name="Freeform 213"/>
              <p:cNvSpPr>
                <a:spLocks/>
              </p:cNvSpPr>
              <p:nvPr/>
            </p:nvSpPr>
            <p:spPr bwMode="auto">
              <a:xfrm>
                <a:off x="1206" y="2923"/>
                <a:ext cx="17" cy="66"/>
              </a:xfrm>
              <a:custGeom>
                <a:avLst/>
                <a:gdLst>
                  <a:gd name="T0" fmla="*/ 1 w 51"/>
                  <a:gd name="T1" fmla="*/ 0 h 198"/>
                  <a:gd name="T2" fmla="*/ 1 w 51"/>
                  <a:gd name="T3" fmla="*/ 0 h 198"/>
                  <a:gd name="T4" fmla="*/ 1 w 51"/>
                  <a:gd name="T5" fmla="*/ 0 h 198"/>
                  <a:gd name="T6" fmla="*/ 1 w 51"/>
                  <a:gd name="T7" fmla="*/ 0 h 198"/>
                  <a:gd name="T8" fmla="*/ 0 w 51"/>
                  <a:gd name="T9" fmla="*/ 0 h 198"/>
                  <a:gd name="T10" fmla="*/ 0 w 51"/>
                  <a:gd name="T11" fmla="*/ 0 h 198"/>
                  <a:gd name="T12" fmla="*/ 0 w 51"/>
                  <a:gd name="T13" fmla="*/ 0 h 198"/>
                  <a:gd name="T14" fmla="*/ 0 w 51"/>
                  <a:gd name="T15" fmla="*/ 0 h 198"/>
                  <a:gd name="T16" fmla="*/ 0 w 51"/>
                  <a:gd name="T17" fmla="*/ 1 h 198"/>
                  <a:gd name="T18" fmla="*/ 0 w 51"/>
                  <a:gd name="T19" fmla="*/ 1 h 198"/>
                  <a:gd name="T20" fmla="*/ 0 w 51"/>
                  <a:gd name="T21" fmla="*/ 1 h 198"/>
                  <a:gd name="T22" fmla="*/ 0 w 51"/>
                  <a:gd name="T23" fmla="*/ 2 h 198"/>
                  <a:gd name="T24" fmla="*/ 0 w 51"/>
                  <a:gd name="T25" fmla="*/ 2 h 198"/>
                  <a:gd name="T26" fmla="*/ 0 w 51"/>
                  <a:gd name="T27" fmla="*/ 2 h 198"/>
                  <a:gd name="T28" fmla="*/ 0 w 51"/>
                  <a:gd name="T29" fmla="*/ 2 h 198"/>
                  <a:gd name="T30" fmla="*/ 0 w 51"/>
                  <a:gd name="T31" fmla="*/ 2 h 198"/>
                  <a:gd name="T32" fmla="*/ 0 w 51"/>
                  <a:gd name="T33" fmla="*/ 2 h 198"/>
                  <a:gd name="T34" fmla="*/ 1 w 51"/>
                  <a:gd name="T35" fmla="*/ 2 h 198"/>
                  <a:gd name="T36" fmla="*/ 1 w 51"/>
                  <a:gd name="T37" fmla="*/ 2 h 198"/>
                  <a:gd name="T38" fmla="*/ 1 w 51"/>
                  <a:gd name="T39" fmla="*/ 2 h 198"/>
                  <a:gd name="T40" fmla="*/ 0 w 51"/>
                  <a:gd name="T41" fmla="*/ 2 h 198"/>
                  <a:gd name="T42" fmla="*/ 0 w 51"/>
                  <a:gd name="T43" fmla="*/ 2 h 198"/>
                  <a:gd name="T44" fmla="*/ 0 w 51"/>
                  <a:gd name="T45" fmla="*/ 2 h 198"/>
                  <a:gd name="T46" fmla="*/ 0 w 51"/>
                  <a:gd name="T47" fmla="*/ 2 h 198"/>
                  <a:gd name="T48" fmla="*/ 0 w 51"/>
                  <a:gd name="T49" fmla="*/ 1 h 198"/>
                  <a:gd name="T50" fmla="*/ 0 w 51"/>
                  <a:gd name="T51" fmla="*/ 1 h 198"/>
                  <a:gd name="T52" fmla="*/ 0 w 51"/>
                  <a:gd name="T53" fmla="*/ 1 h 198"/>
                  <a:gd name="T54" fmla="*/ 0 w 51"/>
                  <a:gd name="T55" fmla="*/ 1 h 198"/>
                  <a:gd name="T56" fmla="*/ 0 w 51"/>
                  <a:gd name="T57" fmla="*/ 0 h 198"/>
                  <a:gd name="T58" fmla="*/ 0 w 51"/>
                  <a:gd name="T59" fmla="*/ 0 h 198"/>
                  <a:gd name="T60" fmla="*/ 1 w 51"/>
                  <a:gd name="T61" fmla="*/ 0 h 198"/>
                  <a:gd name="T62" fmla="*/ 1 w 51"/>
                  <a:gd name="T63" fmla="*/ 0 h 198"/>
                  <a:gd name="T64" fmla="*/ 1 w 51"/>
                  <a:gd name="T65" fmla="*/ 0 h 198"/>
                  <a:gd name="T66" fmla="*/ 1 w 51"/>
                  <a:gd name="T67" fmla="*/ 0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8"/>
                  <a:gd name="T104" fmla="*/ 51 w 51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8">
                    <a:moveTo>
                      <a:pt x="51" y="20"/>
                    </a:moveTo>
                    <a:lnTo>
                      <a:pt x="51" y="0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34" y="2"/>
                    </a:lnTo>
                    <a:lnTo>
                      <a:pt x="22" y="9"/>
                    </a:lnTo>
                    <a:lnTo>
                      <a:pt x="13" y="19"/>
                    </a:lnTo>
                    <a:lnTo>
                      <a:pt x="7" y="32"/>
                    </a:lnTo>
                    <a:lnTo>
                      <a:pt x="3" y="47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3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4" y="196"/>
                    </a:lnTo>
                    <a:lnTo>
                      <a:pt x="51" y="198"/>
                    </a:lnTo>
                    <a:lnTo>
                      <a:pt x="51" y="173"/>
                    </a:lnTo>
                    <a:lnTo>
                      <a:pt x="42" y="172"/>
                    </a:lnTo>
                    <a:lnTo>
                      <a:pt x="35" y="167"/>
                    </a:lnTo>
                    <a:lnTo>
                      <a:pt x="30" y="160"/>
                    </a:lnTo>
                    <a:lnTo>
                      <a:pt x="27" y="151"/>
                    </a:lnTo>
                    <a:lnTo>
                      <a:pt x="26" y="129"/>
                    </a:lnTo>
                    <a:lnTo>
                      <a:pt x="26" y="106"/>
                    </a:lnTo>
                    <a:lnTo>
                      <a:pt x="26" y="69"/>
                    </a:lnTo>
                    <a:lnTo>
                      <a:pt x="27" y="54"/>
                    </a:lnTo>
                    <a:lnTo>
                      <a:pt x="29" y="43"/>
                    </a:lnTo>
                    <a:lnTo>
                      <a:pt x="31" y="32"/>
                    </a:lnTo>
                    <a:lnTo>
                      <a:pt x="36" y="26"/>
                    </a:lnTo>
                    <a:lnTo>
                      <a:pt x="43" y="21"/>
                    </a:lnTo>
                    <a:lnTo>
                      <a:pt x="51" y="20"/>
                    </a:lnTo>
                    <a:lnTo>
                      <a:pt x="51" y="26"/>
                    </a:lnTo>
                    <a:lnTo>
                      <a:pt x="5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09" name="Rectangle 214"/>
              <p:cNvSpPr>
                <a:spLocks noChangeArrowheads="1"/>
              </p:cNvSpPr>
              <p:nvPr/>
            </p:nvSpPr>
            <p:spPr bwMode="auto">
              <a:xfrm>
                <a:off x="1245" y="2927"/>
                <a:ext cx="8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0" name="Freeform 215"/>
              <p:cNvSpPr>
                <a:spLocks/>
              </p:cNvSpPr>
              <p:nvPr/>
            </p:nvSpPr>
            <p:spPr bwMode="auto">
              <a:xfrm>
                <a:off x="1260" y="2910"/>
                <a:ext cx="10" cy="30"/>
              </a:xfrm>
              <a:custGeom>
                <a:avLst/>
                <a:gdLst>
                  <a:gd name="T0" fmla="*/ 0 w 29"/>
                  <a:gd name="T1" fmla="*/ 0 h 92"/>
                  <a:gd name="T2" fmla="*/ 0 w 29"/>
                  <a:gd name="T3" fmla="*/ 0 h 92"/>
                  <a:gd name="T4" fmla="*/ 0 w 29"/>
                  <a:gd name="T5" fmla="*/ 0 h 92"/>
                  <a:gd name="T6" fmla="*/ 0 w 29"/>
                  <a:gd name="T7" fmla="*/ 0 h 92"/>
                  <a:gd name="T8" fmla="*/ 0 w 29"/>
                  <a:gd name="T9" fmla="*/ 0 h 92"/>
                  <a:gd name="T10" fmla="*/ 0 w 29"/>
                  <a:gd name="T11" fmla="*/ 0 h 92"/>
                  <a:gd name="T12" fmla="*/ 0 w 29"/>
                  <a:gd name="T13" fmla="*/ 0 h 92"/>
                  <a:gd name="T14" fmla="*/ 0 w 29"/>
                  <a:gd name="T15" fmla="*/ 0 h 92"/>
                  <a:gd name="T16" fmla="*/ 0 w 29"/>
                  <a:gd name="T17" fmla="*/ 1 h 92"/>
                  <a:gd name="T18" fmla="*/ 0 w 29"/>
                  <a:gd name="T19" fmla="*/ 1 h 92"/>
                  <a:gd name="T20" fmla="*/ 0 w 29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92"/>
                  <a:gd name="T35" fmla="*/ 29 w 29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92">
                    <a:moveTo>
                      <a:pt x="29" y="0"/>
                    </a:moveTo>
                    <a:lnTo>
                      <a:pt x="23" y="0"/>
                    </a:lnTo>
                    <a:lnTo>
                      <a:pt x="13" y="7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17" y="10"/>
                    </a:lnTo>
                    <a:lnTo>
                      <a:pt x="17" y="92"/>
                    </a:lnTo>
                    <a:lnTo>
                      <a:pt x="29" y="9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1" name="Freeform 216"/>
              <p:cNvSpPr>
                <a:spLocks/>
              </p:cNvSpPr>
              <p:nvPr/>
            </p:nvSpPr>
            <p:spPr bwMode="auto">
              <a:xfrm>
                <a:off x="1287" y="2910"/>
                <a:ext cx="9" cy="32"/>
              </a:xfrm>
              <a:custGeom>
                <a:avLst/>
                <a:gdLst>
                  <a:gd name="T0" fmla="*/ 0 w 27"/>
                  <a:gd name="T1" fmla="*/ 1 h 97"/>
                  <a:gd name="T2" fmla="*/ 0 w 27"/>
                  <a:gd name="T3" fmla="*/ 1 h 97"/>
                  <a:gd name="T4" fmla="*/ 0 w 27"/>
                  <a:gd name="T5" fmla="*/ 1 h 97"/>
                  <a:gd name="T6" fmla="*/ 0 w 27"/>
                  <a:gd name="T7" fmla="*/ 1 h 97"/>
                  <a:gd name="T8" fmla="*/ 0 w 27"/>
                  <a:gd name="T9" fmla="*/ 1 h 97"/>
                  <a:gd name="T10" fmla="*/ 0 w 27"/>
                  <a:gd name="T11" fmla="*/ 1 h 97"/>
                  <a:gd name="T12" fmla="*/ 0 w 27"/>
                  <a:gd name="T13" fmla="*/ 1 h 97"/>
                  <a:gd name="T14" fmla="*/ 0 w 27"/>
                  <a:gd name="T15" fmla="*/ 1 h 97"/>
                  <a:gd name="T16" fmla="*/ 0 w 27"/>
                  <a:gd name="T17" fmla="*/ 1 h 97"/>
                  <a:gd name="T18" fmla="*/ 0 w 27"/>
                  <a:gd name="T19" fmla="*/ 0 h 97"/>
                  <a:gd name="T20" fmla="*/ 0 w 27"/>
                  <a:gd name="T21" fmla="*/ 0 h 97"/>
                  <a:gd name="T22" fmla="*/ 0 w 27"/>
                  <a:gd name="T23" fmla="*/ 0 h 97"/>
                  <a:gd name="T24" fmla="*/ 0 w 27"/>
                  <a:gd name="T25" fmla="*/ 0 h 97"/>
                  <a:gd name="T26" fmla="*/ 0 w 27"/>
                  <a:gd name="T27" fmla="*/ 0 h 97"/>
                  <a:gd name="T28" fmla="*/ 0 w 27"/>
                  <a:gd name="T29" fmla="*/ 0 h 97"/>
                  <a:gd name="T30" fmla="*/ 0 w 27"/>
                  <a:gd name="T31" fmla="*/ 0 h 97"/>
                  <a:gd name="T32" fmla="*/ 0 w 27"/>
                  <a:gd name="T33" fmla="*/ 0 h 97"/>
                  <a:gd name="T34" fmla="*/ 0 w 27"/>
                  <a:gd name="T35" fmla="*/ 0 h 97"/>
                  <a:gd name="T36" fmla="*/ 0 w 27"/>
                  <a:gd name="T37" fmla="*/ 0 h 97"/>
                  <a:gd name="T38" fmla="*/ 0 w 27"/>
                  <a:gd name="T39" fmla="*/ 0 h 97"/>
                  <a:gd name="T40" fmla="*/ 0 w 27"/>
                  <a:gd name="T41" fmla="*/ 0 h 97"/>
                  <a:gd name="T42" fmla="*/ 0 w 27"/>
                  <a:gd name="T43" fmla="*/ 1 h 97"/>
                  <a:gd name="T44" fmla="*/ 0 w 27"/>
                  <a:gd name="T45" fmla="*/ 1 h 97"/>
                  <a:gd name="T46" fmla="*/ 0 w 27"/>
                  <a:gd name="T47" fmla="*/ 1 h 97"/>
                  <a:gd name="T48" fmla="*/ 0 w 27"/>
                  <a:gd name="T49" fmla="*/ 1 h 97"/>
                  <a:gd name="T50" fmla="*/ 0 w 27"/>
                  <a:gd name="T51" fmla="*/ 1 h 97"/>
                  <a:gd name="T52" fmla="*/ 0 w 27"/>
                  <a:gd name="T53" fmla="*/ 1 h 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"/>
                  <a:gd name="T82" fmla="*/ 0 h 97"/>
                  <a:gd name="T83" fmla="*/ 27 w 27"/>
                  <a:gd name="T84" fmla="*/ 97 h 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" h="97">
                    <a:moveTo>
                      <a:pt x="0" y="82"/>
                    </a:moveTo>
                    <a:lnTo>
                      <a:pt x="0" y="97"/>
                    </a:lnTo>
                    <a:lnTo>
                      <a:pt x="6" y="97"/>
                    </a:lnTo>
                    <a:lnTo>
                      <a:pt x="13" y="96"/>
                    </a:lnTo>
                    <a:lnTo>
                      <a:pt x="17" y="92"/>
                    </a:lnTo>
                    <a:lnTo>
                      <a:pt x="22" y="88"/>
                    </a:lnTo>
                    <a:lnTo>
                      <a:pt x="24" y="81"/>
                    </a:lnTo>
                    <a:lnTo>
                      <a:pt x="27" y="65"/>
                    </a:lnTo>
                    <a:lnTo>
                      <a:pt x="27" y="46"/>
                    </a:lnTo>
                    <a:lnTo>
                      <a:pt x="27" y="30"/>
                    </a:lnTo>
                    <a:lnTo>
                      <a:pt x="24" y="15"/>
                    </a:lnTo>
                    <a:lnTo>
                      <a:pt x="22" y="9"/>
                    </a:lnTo>
                    <a:lnTo>
                      <a:pt x="17" y="5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11" y="15"/>
                    </a:lnTo>
                    <a:lnTo>
                      <a:pt x="15" y="23"/>
                    </a:lnTo>
                    <a:lnTo>
                      <a:pt x="16" y="35"/>
                    </a:lnTo>
                    <a:lnTo>
                      <a:pt x="16" y="51"/>
                    </a:lnTo>
                    <a:lnTo>
                      <a:pt x="15" y="74"/>
                    </a:lnTo>
                    <a:lnTo>
                      <a:pt x="11" y="83"/>
                    </a:lnTo>
                    <a:lnTo>
                      <a:pt x="9" y="85"/>
                    </a:lnTo>
                    <a:lnTo>
                      <a:pt x="6" y="8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2" name="Freeform 217"/>
              <p:cNvSpPr>
                <a:spLocks/>
              </p:cNvSpPr>
              <p:nvPr/>
            </p:nvSpPr>
            <p:spPr bwMode="auto">
              <a:xfrm>
                <a:off x="1279" y="2910"/>
                <a:ext cx="10" cy="32"/>
              </a:xfrm>
              <a:custGeom>
                <a:avLst/>
                <a:gdLst>
                  <a:gd name="T0" fmla="*/ 0 w 28"/>
                  <a:gd name="T1" fmla="*/ 0 h 97"/>
                  <a:gd name="T2" fmla="*/ 0 w 28"/>
                  <a:gd name="T3" fmla="*/ 0 h 97"/>
                  <a:gd name="T4" fmla="*/ 0 w 28"/>
                  <a:gd name="T5" fmla="*/ 0 h 97"/>
                  <a:gd name="T6" fmla="*/ 0 w 28"/>
                  <a:gd name="T7" fmla="*/ 0 h 97"/>
                  <a:gd name="T8" fmla="*/ 0 w 28"/>
                  <a:gd name="T9" fmla="*/ 0 h 97"/>
                  <a:gd name="T10" fmla="*/ 0 w 28"/>
                  <a:gd name="T11" fmla="*/ 0 h 97"/>
                  <a:gd name="T12" fmla="*/ 0 w 28"/>
                  <a:gd name="T13" fmla="*/ 0 h 97"/>
                  <a:gd name="T14" fmla="*/ 0 w 28"/>
                  <a:gd name="T15" fmla="*/ 0 h 97"/>
                  <a:gd name="T16" fmla="*/ 0 w 28"/>
                  <a:gd name="T17" fmla="*/ 1 h 97"/>
                  <a:gd name="T18" fmla="*/ 0 w 28"/>
                  <a:gd name="T19" fmla="*/ 1 h 97"/>
                  <a:gd name="T20" fmla="*/ 0 w 28"/>
                  <a:gd name="T21" fmla="*/ 1 h 97"/>
                  <a:gd name="T22" fmla="*/ 0 w 28"/>
                  <a:gd name="T23" fmla="*/ 1 h 97"/>
                  <a:gd name="T24" fmla="*/ 0 w 28"/>
                  <a:gd name="T25" fmla="*/ 1 h 97"/>
                  <a:gd name="T26" fmla="*/ 0 w 28"/>
                  <a:gd name="T27" fmla="*/ 1 h 97"/>
                  <a:gd name="T28" fmla="*/ 0 w 28"/>
                  <a:gd name="T29" fmla="*/ 1 h 97"/>
                  <a:gd name="T30" fmla="*/ 0 w 28"/>
                  <a:gd name="T31" fmla="*/ 1 h 97"/>
                  <a:gd name="T32" fmla="*/ 0 w 28"/>
                  <a:gd name="T33" fmla="*/ 1 h 97"/>
                  <a:gd name="T34" fmla="*/ 0 w 28"/>
                  <a:gd name="T35" fmla="*/ 1 h 97"/>
                  <a:gd name="T36" fmla="*/ 0 w 28"/>
                  <a:gd name="T37" fmla="*/ 1 h 97"/>
                  <a:gd name="T38" fmla="*/ 0 w 28"/>
                  <a:gd name="T39" fmla="*/ 1 h 97"/>
                  <a:gd name="T40" fmla="*/ 0 w 28"/>
                  <a:gd name="T41" fmla="*/ 1 h 97"/>
                  <a:gd name="T42" fmla="*/ 0 w 28"/>
                  <a:gd name="T43" fmla="*/ 1 h 97"/>
                  <a:gd name="T44" fmla="*/ 0 w 28"/>
                  <a:gd name="T45" fmla="*/ 0 h 97"/>
                  <a:gd name="T46" fmla="*/ 0 w 28"/>
                  <a:gd name="T47" fmla="*/ 0 h 97"/>
                  <a:gd name="T48" fmla="*/ 0 w 28"/>
                  <a:gd name="T49" fmla="*/ 0 h 97"/>
                  <a:gd name="T50" fmla="*/ 0 w 28"/>
                  <a:gd name="T51" fmla="*/ 0 h 97"/>
                  <a:gd name="T52" fmla="*/ 0 w 28"/>
                  <a:gd name="T53" fmla="*/ 0 h 97"/>
                  <a:gd name="T54" fmla="*/ 0 w 28"/>
                  <a:gd name="T55" fmla="*/ 0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"/>
                  <a:gd name="T85" fmla="*/ 0 h 97"/>
                  <a:gd name="T86" fmla="*/ 28 w 28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" h="97">
                    <a:moveTo>
                      <a:pt x="22" y="10"/>
                    </a:moveTo>
                    <a:lnTo>
                      <a:pt x="22" y="0"/>
                    </a:lnTo>
                    <a:lnTo>
                      <a:pt x="28" y="0"/>
                    </a:lnTo>
                    <a:lnTo>
                      <a:pt x="18" y="1"/>
                    </a:lnTo>
                    <a:lnTo>
                      <a:pt x="11" y="5"/>
                    </a:lnTo>
                    <a:lnTo>
                      <a:pt x="7" y="9"/>
                    </a:lnTo>
                    <a:lnTo>
                      <a:pt x="3" y="15"/>
                    </a:lnTo>
                    <a:lnTo>
                      <a:pt x="0" y="30"/>
                    </a:lnTo>
                    <a:lnTo>
                      <a:pt x="0" y="46"/>
                    </a:lnTo>
                    <a:lnTo>
                      <a:pt x="0" y="65"/>
                    </a:lnTo>
                    <a:lnTo>
                      <a:pt x="3" y="81"/>
                    </a:lnTo>
                    <a:lnTo>
                      <a:pt x="7" y="88"/>
                    </a:lnTo>
                    <a:lnTo>
                      <a:pt x="11" y="92"/>
                    </a:lnTo>
                    <a:lnTo>
                      <a:pt x="18" y="96"/>
                    </a:lnTo>
                    <a:lnTo>
                      <a:pt x="28" y="97"/>
                    </a:lnTo>
                    <a:lnTo>
                      <a:pt x="22" y="97"/>
                    </a:lnTo>
                    <a:lnTo>
                      <a:pt x="22" y="82"/>
                    </a:lnTo>
                    <a:lnTo>
                      <a:pt x="28" y="86"/>
                    </a:lnTo>
                    <a:lnTo>
                      <a:pt x="22" y="85"/>
                    </a:lnTo>
                    <a:lnTo>
                      <a:pt x="18" y="83"/>
                    </a:lnTo>
                    <a:lnTo>
                      <a:pt x="14" y="74"/>
                    </a:lnTo>
                    <a:lnTo>
                      <a:pt x="11" y="51"/>
                    </a:lnTo>
                    <a:lnTo>
                      <a:pt x="11" y="33"/>
                    </a:lnTo>
                    <a:lnTo>
                      <a:pt x="14" y="21"/>
                    </a:lnTo>
                    <a:lnTo>
                      <a:pt x="18" y="13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3" name="Freeform 218"/>
              <p:cNvSpPr>
                <a:spLocks/>
              </p:cNvSpPr>
              <p:nvPr/>
            </p:nvSpPr>
            <p:spPr bwMode="auto">
              <a:xfrm>
                <a:off x="1539" y="2923"/>
                <a:ext cx="20" cy="63"/>
              </a:xfrm>
              <a:custGeom>
                <a:avLst/>
                <a:gdLst>
                  <a:gd name="T0" fmla="*/ 1 w 58"/>
                  <a:gd name="T1" fmla="*/ 0 h 189"/>
                  <a:gd name="T2" fmla="*/ 0 w 58"/>
                  <a:gd name="T3" fmla="*/ 0 h 189"/>
                  <a:gd name="T4" fmla="*/ 0 w 58"/>
                  <a:gd name="T5" fmla="*/ 0 h 189"/>
                  <a:gd name="T6" fmla="*/ 0 w 58"/>
                  <a:gd name="T7" fmla="*/ 0 h 189"/>
                  <a:gd name="T8" fmla="*/ 0 w 58"/>
                  <a:gd name="T9" fmla="*/ 0 h 189"/>
                  <a:gd name="T10" fmla="*/ 0 w 58"/>
                  <a:gd name="T11" fmla="*/ 0 h 189"/>
                  <a:gd name="T12" fmla="*/ 0 w 58"/>
                  <a:gd name="T13" fmla="*/ 0 h 189"/>
                  <a:gd name="T14" fmla="*/ 0 w 58"/>
                  <a:gd name="T15" fmla="*/ 0 h 189"/>
                  <a:gd name="T16" fmla="*/ 0 w 58"/>
                  <a:gd name="T17" fmla="*/ 1 h 189"/>
                  <a:gd name="T18" fmla="*/ 0 w 58"/>
                  <a:gd name="T19" fmla="*/ 0 h 189"/>
                  <a:gd name="T20" fmla="*/ 0 w 58"/>
                  <a:gd name="T21" fmla="*/ 2 h 189"/>
                  <a:gd name="T22" fmla="*/ 1 w 58"/>
                  <a:gd name="T23" fmla="*/ 2 h 189"/>
                  <a:gd name="T24" fmla="*/ 1 w 58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189"/>
                  <a:gd name="T41" fmla="*/ 58 w 58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189">
                    <a:moveTo>
                      <a:pt x="58" y="0"/>
                    </a:moveTo>
                    <a:lnTo>
                      <a:pt x="37" y="0"/>
                    </a:lnTo>
                    <a:lnTo>
                      <a:pt x="37" y="5"/>
                    </a:lnTo>
                    <a:lnTo>
                      <a:pt x="30" y="11"/>
                    </a:lnTo>
                    <a:lnTo>
                      <a:pt x="21" y="17"/>
                    </a:lnTo>
                    <a:lnTo>
                      <a:pt x="11" y="23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31" y="30"/>
                    </a:lnTo>
                    <a:lnTo>
                      <a:pt x="31" y="189"/>
                    </a:lnTo>
                    <a:lnTo>
                      <a:pt x="58" y="18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4" name="Freeform 219"/>
              <p:cNvSpPr>
                <a:spLocks/>
              </p:cNvSpPr>
              <p:nvPr/>
            </p:nvSpPr>
            <p:spPr bwMode="auto">
              <a:xfrm>
                <a:off x="1594" y="2923"/>
                <a:ext cx="15" cy="66"/>
              </a:xfrm>
              <a:custGeom>
                <a:avLst/>
                <a:gdLst>
                  <a:gd name="T0" fmla="*/ 0 w 46"/>
                  <a:gd name="T1" fmla="*/ 2 h 198"/>
                  <a:gd name="T2" fmla="*/ 0 w 46"/>
                  <a:gd name="T3" fmla="*/ 2 h 198"/>
                  <a:gd name="T4" fmla="*/ 0 w 46"/>
                  <a:gd name="T5" fmla="*/ 2 h 198"/>
                  <a:gd name="T6" fmla="*/ 0 w 46"/>
                  <a:gd name="T7" fmla="*/ 2 h 198"/>
                  <a:gd name="T8" fmla="*/ 0 w 46"/>
                  <a:gd name="T9" fmla="*/ 2 h 198"/>
                  <a:gd name="T10" fmla="*/ 0 w 46"/>
                  <a:gd name="T11" fmla="*/ 2 h 198"/>
                  <a:gd name="T12" fmla="*/ 1 w 46"/>
                  <a:gd name="T13" fmla="*/ 2 h 198"/>
                  <a:gd name="T14" fmla="*/ 1 w 46"/>
                  <a:gd name="T15" fmla="*/ 2 h 198"/>
                  <a:gd name="T16" fmla="*/ 1 w 46"/>
                  <a:gd name="T17" fmla="*/ 1 h 198"/>
                  <a:gd name="T18" fmla="*/ 1 w 46"/>
                  <a:gd name="T19" fmla="*/ 1 h 198"/>
                  <a:gd name="T20" fmla="*/ 1 w 46"/>
                  <a:gd name="T21" fmla="*/ 1 h 198"/>
                  <a:gd name="T22" fmla="*/ 0 w 46"/>
                  <a:gd name="T23" fmla="*/ 0 h 198"/>
                  <a:gd name="T24" fmla="*/ 0 w 46"/>
                  <a:gd name="T25" fmla="*/ 0 h 198"/>
                  <a:gd name="T26" fmla="*/ 0 w 46"/>
                  <a:gd name="T27" fmla="*/ 0 h 198"/>
                  <a:gd name="T28" fmla="*/ 0 w 46"/>
                  <a:gd name="T29" fmla="*/ 0 h 198"/>
                  <a:gd name="T30" fmla="*/ 0 w 46"/>
                  <a:gd name="T31" fmla="*/ 0 h 198"/>
                  <a:gd name="T32" fmla="*/ 0 w 46"/>
                  <a:gd name="T33" fmla="*/ 0 h 198"/>
                  <a:gd name="T34" fmla="*/ 0 w 46"/>
                  <a:gd name="T35" fmla="*/ 0 h 198"/>
                  <a:gd name="T36" fmla="*/ 0 w 46"/>
                  <a:gd name="T37" fmla="*/ 0 h 198"/>
                  <a:gd name="T38" fmla="*/ 0 w 46"/>
                  <a:gd name="T39" fmla="*/ 0 h 198"/>
                  <a:gd name="T40" fmla="*/ 0 w 46"/>
                  <a:gd name="T41" fmla="*/ 0 h 198"/>
                  <a:gd name="T42" fmla="*/ 0 w 46"/>
                  <a:gd name="T43" fmla="*/ 0 h 198"/>
                  <a:gd name="T44" fmla="*/ 0 w 46"/>
                  <a:gd name="T45" fmla="*/ 1 h 198"/>
                  <a:gd name="T46" fmla="*/ 0 w 46"/>
                  <a:gd name="T47" fmla="*/ 1 h 198"/>
                  <a:gd name="T48" fmla="*/ 0 w 46"/>
                  <a:gd name="T49" fmla="*/ 1 h 198"/>
                  <a:gd name="T50" fmla="*/ 0 w 46"/>
                  <a:gd name="T51" fmla="*/ 1 h 198"/>
                  <a:gd name="T52" fmla="*/ 0 w 46"/>
                  <a:gd name="T53" fmla="*/ 2 h 198"/>
                  <a:gd name="T54" fmla="*/ 0 w 46"/>
                  <a:gd name="T55" fmla="*/ 2 h 198"/>
                  <a:gd name="T56" fmla="*/ 0 w 46"/>
                  <a:gd name="T57" fmla="*/ 2 h 198"/>
                  <a:gd name="T58" fmla="*/ 0 w 46"/>
                  <a:gd name="T59" fmla="*/ 2 h 198"/>
                  <a:gd name="T60" fmla="*/ 0 w 46"/>
                  <a:gd name="T61" fmla="*/ 2 h 198"/>
                  <a:gd name="T62" fmla="*/ 0 w 46"/>
                  <a:gd name="T63" fmla="*/ 2 h 1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6"/>
                  <a:gd name="T97" fmla="*/ 0 h 198"/>
                  <a:gd name="T98" fmla="*/ 46 w 46"/>
                  <a:gd name="T99" fmla="*/ 198 h 1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6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15" y="196"/>
                    </a:lnTo>
                    <a:lnTo>
                      <a:pt x="27" y="190"/>
                    </a:lnTo>
                    <a:lnTo>
                      <a:pt x="35" y="180"/>
                    </a:lnTo>
                    <a:lnTo>
                      <a:pt x="40" y="167"/>
                    </a:lnTo>
                    <a:lnTo>
                      <a:pt x="44" y="152"/>
                    </a:lnTo>
                    <a:lnTo>
                      <a:pt x="45" y="136"/>
                    </a:lnTo>
                    <a:lnTo>
                      <a:pt x="46" y="102"/>
                    </a:lnTo>
                    <a:lnTo>
                      <a:pt x="45" y="65"/>
                    </a:lnTo>
                    <a:lnTo>
                      <a:pt x="44" y="49"/>
                    </a:lnTo>
                    <a:lnTo>
                      <a:pt x="40" y="35"/>
                    </a:lnTo>
                    <a:lnTo>
                      <a:pt x="35" y="22"/>
                    </a:lnTo>
                    <a:lnTo>
                      <a:pt x="27" y="13"/>
                    </a:lnTo>
                    <a:lnTo>
                      <a:pt x="15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2" y="31"/>
                    </a:lnTo>
                    <a:lnTo>
                      <a:pt x="15" y="38"/>
                    </a:lnTo>
                    <a:lnTo>
                      <a:pt x="17" y="47"/>
                    </a:lnTo>
                    <a:lnTo>
                      <a:pt x="18" y="59"/>
                    </a:lnTo>
                    <a:lnTo>
                      <a:pt x="20" y="73"/>
                    </a:lnTo>
                    <a:lnTo>
                      <a:pt x="20" y="106"/>
                    </a:lnTo>
                    <a:lnTo>
                      <a:pt x="20" y="129"/>
                    </a:lnTo>
                    <a:lnTo>
                      <a:pt x="17" y="151"/>
                    </a:lnTo>
                    <a:lnTo>
                      <a:pt x="15" y="160"/>
                    </a:lnTo>
                    <a:lnTo>
                      <a:pt x="12" y="167"/>
                    </a:lnTo>
                    <a:lnTo>
                      <a:pt x="7" y="17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5" name="Freeform 220"/>
              <p:cNvSpPr>
                <a:spLocks/>
              </p:cNvSpPr>
              <p:nvPr/>
            </p:nvSpPr>
            <p:spPr bwMode="auto">
              <a:xfrm>
                <a:off x="1576" y="2923"/>
                <a:ext cx="18" cy="66"/>
              </a:xfrm>
              <a:custGeom>
                <a:avLst/>
                <a:gdLst>
                  <a:gd name="T0" fmla="*/ 1 w 52"/>
                  <a:gd name="T1" fmla="*/ 0 h 198"/>
                  <a:gd name="T2" fmla="*/ 1 w 52"/>
                  <a:gd name="T3" fmla="*/ 0 h 198"/>
                  <a:gd name="T4" fmla="*/ 1 w 52"/>
                  <a:gd name="T5" fmla="*/ 0 h 198"/>
                  <a:gd name="T6" fmla="*/ 1 w 52"/>
                  <a:gd name="T7" fmla="*/ 0 h 198"/>
                  <a:gd name="T8" fmla="*/ 0 w 52"/>
                  <a:gd name="T9" fmla="*/ 0 h 198"/>
                  <a:gd name="T10" fmla="*/ 0 w 52"/>
                  <a:gd name="T11" fmla="*/ 0 h 198"/>
                  <a:gd name="T12" fmla="*/ 0 w 52"/>
                  <a:gd name="T13" fmla="*/ 0 h 198"/>
                  <a:gd name="T14" fmla="*/ 0 w 52"/>
                  <a:gd name="T15" fmla="*/ 0 h 198"/>
                  <a:gd name="T16" fmla="*/ 0 w 52"/>
                  <a:gd name="T17" fmla="*/ 1 h 198"/>
                  <a:gd name="T18" fmla="*/ 0 w 52"/>
                  <a:gd name="T19" fmla="*/ 1 h 198"/>
                  <a:gd name="T20" fmla="*/ 0 w 52"/>
                  <a:gd name="T21" fmla="*/ 1 h 198"/>
                  <a:gd name="T22" fmla="*/ 0 w 52"/>
                  <a:gd name="T23" fmla="*/ 2 h 198"/>
                  <a:gd name="T24" fmla="*/ 0 w 52"/>
                  <a:gd name="T25" fmla="*/ 2 h 198"/>
                  <a:gd name="T26" fmla="*/ 0 w 52"/>
                  <a:gd name="T27" fmla="*/ 2 h 198"/>
                  <a:gd name="T28" fmla="*/ 0 w 52"/>
                  <a:gd name="T29" fmla="*/ 2 h 198"/>
                  <a:gd name="T30" fmla="*/ 0 w 52"/>
                  <a:gd name="T31" fmla="*/ 2 h 198"/>
                  <a:gd name="T32" fmla="*/ 0 w 52"/>
                  <a:gd name="T33" fmla="*/ 2 h 198"/>
                  <a:gd name="T34" fmla="*/ 1 w 52"/>
                  <a:gd name="T35" fmla="*/ 2 h 198"/>
                  <a:gd name="T36" fmla="*/ 1 w 52"/>
                  <a:gd name="T37" fmla="*/ 2 h 198"/>
                  <a:gd name="T38" fmla="*/ 1 w 52"/>
                  <a:gd name="T39" fmla="*/ 2 h 198"/>
                  <a:gd name="T40" fmla="*/ 0 w 52"/>
                  <a:gd name="T41" fmla="*/ 2 h 198"/>
                  <a:gd name="T42" fmla="*/ 0 w 52"/>
                  <a:gd name="T43" fmla="*/ 2 h 198"/>
                  <a:gd name="T44" fmla="*/ 0 w 52"/>
                  <a:gd name="T45" fmla="*/ 2 h 198"/>
                  <a:gd name="T46" fmla="*/ 0 w 52"/>
                  <a:gd name="T47" fmla="*/ 2 h 198"/>
                  <a:gd name="T48" fmla="*/ 0 w 52"/>
                  <a:gd name="T49" fmla="*/ 1 h 198"/>
                  <a:gd name="T50" fmla="*/ 0 w 52"/>
                  <a:gd name="T51" fmla="*/ 1 h 198"/>
                  <a:gd name="T52" fmla="*/ 0 w 52"/>
                  <a:gd name="T53" fmla="*/ 1 h 198"/>
                  <a:gd name="T54" fmla="*/ 0 w 52"/>
                  <a:gd name="T55" fmla="*/ 1 h 198"/>
                  <a:gd name="T56" fmla="*/ 0 w 52"/>
                  <a:gd name="T57" fmla="*/ 0 h 198"/>
                  <a:gd name="T58" fmla="*/ 0 w 52"/>
                  <a:gd name="T59" fmla="*/ 0 h 198"/>
                  <a:gd name="T60" fmla="*/ 1 w 52"/>
                  <a:gd name="T61" fmla="*/ 0 h 198"/>
                  <a:gd name="T62" fmla="*/ 1 w 52"/>
                  <a:gd name="T63" fmla="*/ 0 h 198"/>
                  <a:gd name="T64" fmla="*/ 1 w 52"/>
                  <a:gd name="T65" fmla="*/ 0 h 198"/>
                  <a:gd name="T66" fmla="*/ 1 w 52"/>
                  <a:gd name="T67" fmla="*/ 0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98"/>
                  <a:gd name="T104" fmla="*/ 52 w 52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98">
                    <a:moveTo>
                      <a:pt x="52" y="20"/>
                    </a:moveTo>
                    <a:lnTo>
                      <a:pt x="52" y="0"/>
                    </a:lnTo>
                    <a:lnTo>
                      <a:pt x="52" y="5"/>
                    </a:lnTo>
                    <a:lnTo>
                      <a:pt x="52" y="0"/>
                    </a:lnTo>
                    <a:lnTo>
                      <a:pt x="35" y="2"/>
                    </a:lnTo>
                    <a:lnTo>
                      <a:pt x="22" y="9"/>
                    </a:lnTo>
                    <a:lnTo>
                      <a:pt x="13" y="19"/>
                    </a:lnTo>
                    <a:lnTo>
                      <a:pt x="7" y="32"/>
                    </a:lnTo>
                    <a:lnTo>
                      <a:pt x="2" y="47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5" y="196"/>
                    </a:lnTo>
                    <a:lnTo>
                      <a:pt x="52" y="198"/>
                    </a:lnTo>
                    <a:lnTo>
                      <a:pt x="52" y="173"/>
                    </a:lnTo>
                    <a:lnTo>
                      <a:pt x="42" y="172"/>
                    </a:lnTo>
                    <a:lnTo>
                      <a:pt x="33" y="167"/>
                    </a:lnTo>
                    <a:lnTo>
                      <a:pt x="29" y="160"/>
                    </a:lnTo>
                    <a:lnTo>
                      <a:pt x="24" y="151"/>
                    </a:lnTo>
                    <a:lnTo>
                      <a:pt x="21" y="129"/>
                    </a:lnTo>
                    <a:lnTo>
                      <a:pt x="21" y="106"/>
                    </a:lnTo>
                    <a:lnTo>
                      <a:pt x="21" y="69"/>
                    </a:lnTo>
                    <a:lnTo>
                      <a:pt x="22" y="54"/>
                    </a:lnTo>
                    <a:lnTo>
                      <a:pt x="24" y="43"/>
                    </a:lnTo>
                    <a:lnTo>
                      <a:pt x="29" y="32"/>
                    </a:lnTo>
                    <a:lnTo>
                      <a:pt x="33" y="26"/>
                    </a:lnTo>
                    <a:lnTo>
                      <a:pt x="42" y="21"/>
                    </a:lnTo>
                    <a:lnTo>
                      <a:pt x="52" y="20"/>
                    </a:lnTo>
                    <a:lnTo>
                      <a:pt x="52" y="26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6" name="Rectangle 221"/>
              <p:cNvSpPr>
                <a:spLocks noChangeArrowheads="1"/>
              </p:cNvSpPr>
              <p:nvPr/>
            </p:nvSpPr>
            <p:spPr bwMode="auto">
              <a:xfrm>
                <a:off x="1614" y="2927"/>
                <a:ext cx="11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7" name="Freeform 222"/>
              <p:cNvSpPr>
                <a:spLocks/>
              </p:cNvSpPr>
              <p:nvPr/>
            </p:nvSpPr>
            <p:spPr bwMode="auto">
              <a:xfrm>
                <a:off x="1638" y="2910"/>
                <a:ext cx="7" cy="32"/>
              </a:xfrm>
              <a:custGeom>
                <a:avLst/>
                <a:gdLst>
                  <a:gd name="T0" fmla="*/ 0 w 20"/>
                  <a:gd name="T1" fmla="*/ 1 h 97"/>
                  <a:gd name="T2" fmla="*/ 0 w 20"/>
                  <a:gd name="T3" fmla="*/ 1 h 97"/>
                  <a:gd name="T4" fmla="*/ 0 w 20"/>
                  <a:gd name="T5" fmla="*/ 1 h 97"/>
                  <a:gd name="T6" fmla="*/ 0 w 20"/>
                  <a:gd name="T7" fmla="*/ 1 h 97"/>
                  <a:gd name="T8" fmla="*/ 0 w 20"/>
                  <a:gd name="T9" fmla="*/ 1 h 97"/>
                  <a:gd name="T10" fmla="*/ 0 w 20"/>
                  <a:gd name="T11" fmla="*/ 1 h 97"/>
                  <a:gd name="T12" fmla="*/ 0 w 20"/>
                  <a:gd name="T13" fmla="*/ 0 h 97"/>
                  <a:gd name="T14" fmla="*/ 0 w 20"/>
                  <a:gd name="T15" fmla="*/ 1 h 97"/>
                  <a:gd name="T16" fmla="*/ 0 w 20"/>
                  <a:gd name="T17" fmla="*/ 0 h 97"/>
                  <a:gd name="T18" fmla="*/ 0 w 20"/>
                  <a:gd name="T19" fmla="*/ 0 h 97"/>
                  <a:gd name="T20" fmla="*/ 0 w 20"/>
                  <a:gd name="T21" fmla="*/ 0 h 97"/>
                  <a:gd name="T22" fmla="*/ 0 w 20"/>
                  <a:gd name="T23" fmla="*/ 0 h 97"/>
                  <a:gd name="T24" fmla="*/ 0 w 20"/>
                  <a:gd name="T25" fmla="*/ 0 h 97"/>
                  <a:gd name="T26" fmla="*/ 0 w 20"/>
                  <a:gd name="T27" fmla="*/ 0 h 97"/>
                  <a:gd name="T28" fmla="*/ 0 w 20"/>
                  <a:gd name="T29" fmla="*/ 0 h 97"/>
                  <a:gd name="T30" fmla="*/ 0 w 20"/>
                  <a:gd name="T31" fmla="*/ 0 h 97"/>
                  <a:gd name="T32" fmla="*/ 0 w 20"/>
                  <a:gd name="T33" fmla="*/ 1 h 97"/>
                  <a:gd name="T34" fmla="*/ 0 w 20"/>
                  <a:gd name="T35" fmla="*/ 1 h 97"/>
                  <a:gd name="T36" fmla="*/ 0 w 20"/>
                  <a:gd name="T37" fmla="*/ 1 h 97"/>
                  <a:gd name="T38" fmla="*/ 0 w 20"/>
                  <a:gd name="T39" fmla="*/ 1 h 97"/>
                  <a:gd name="T40" fmla="*/ 0 w 20"/>
                  <a:gd name="T41" fmla="*/ 1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"/>
                  <a:gd name="T64" fmla="*/ 0 h 97"/>
                  <a:gd name="T65" fmla="*/ 20 w 20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" h="97">
                    <a:moveTo>
                      <a:pt x="0" y="82"/>
                    </a:moveTo>
                    <a:lnTo>
                      <a:pt x="0" y="97"/>
                    </a:lnTo>
                    <a:lnTo>
                      <a:pt x="15" y="90"/>
                    </a:lnTo>
                    <a:lnTo>
                      <a:pt x="20" y="71"/>
                    </a:lnTo>
                    <a:lnTo>
                      <a:pt x="19" y="53"/>
                    </a:lnTo>
                    <a:lnTo>
                      <a:pt x="6" y="46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19" y="30"/>
                    </a:lnTo>
                    <a:lnTo>
                      <a:pt x="19" y="1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27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51"/>
                    </a:lnTo>
                    <a:lnTo>
                      <a:pt x="10" y="65"/>
                    </a:lnTo>
                    <a:lnTo>
                      <a:pt x="9" y="81"/>
                    </a:lnTo>
                    <a:lnTo>
                      <a:pt x="0" y="8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8" name="Freeform 223"/>
              <p:cNvSpPr>
                <a:spLocks/>
              </p:cNvSpPr>
              <p:nvPr/>
            </p:nvSpPr>
            <p:spPr bwMode="auto">
              <a:xfrm>
                <a:off x="1630" y="2910"/>
                <a:ext cx="8" cy="32"/>
              </a:xfrm>
              <a:custGeom>
                <a:avLst/>
                <a:gdLst>
                  <a:gd name="T0" fmla="*/ 0 w 24"/>
                  <a:gd name="T1" fmla="*/ 0 h 97"/>
                  <a:gd name="T2" fmla="*/ 0 w 24"/>
                  <a:gd name="T3" fmla="*/ 0 h 97"/>
                  <a:gd name="T4" fmla="*/ 0 w 24"/>
                  <a:gd name="T5" fmla="*/ 0 h 97"/>
                  <a:gd name="T6" fmla="*/ 0 w 24"/>
                  <a:gd name="T7" fmla="*/ 0 h 97"/>
                  <a:gd name="T8" fmla="*/ 0 w 24"/>
                  <a:gd name="T9" fmla="*/ 1 h 97"/>
                  <a:gd name="T10" fmla="*/ 0 w 24"/>
                  <a:gd name="T11" fmla="*/ 0 h 97"/>
                  <a:gd name="T12" fmla="*/ 0 w 24"/>
                  <a:gd name="T13" fmla="*/ 1 h 97"/>
                  <a:gd name="T14" fmla="*/ 0 w 24"/>
                  <a:gd name="T15" fmla="*/ 1 h 97"/>
                  <a:gd name="T16" fmla="*/ 0 w 24"/>
                  <a:gd name="T17" fmla="*/ 1 h 97"/>
                  <a:gd name="T18" fmla="*/ 0 w 24"/>
                  <a:gd name="T19" fmla="*/ 1 h 97"/>
                  <a:gd name="T20" fmla="*/ 0 w 24"/>
                  <a:gd name="T21" fmla="*/ 1 h 97"/>
                  <a:gd name="T22" fmla="*/ 0 w 24"/>
                  <a:gd name="T23" fmla="*/ 1 h 97"/>
                  <a:gd name="T24" fmla="*/ 0 w 24"/>
                  <a:gd name="T25" fmla="*/ 1 h 97"/>
                  <a:gd name="T26" fmla="*/ 0 w 24"/>
                  <a:gd name="T27" fmla="*/ 1 h 97"/>
                  <a:gd name="T28" fmla="*/ 0 w 24"/>
                  <a:gd name="T29" fmla="*/ 1 h 97"/>
                  <a:gd name="T30" fmla="*/ 0 w 24"/>
                  <a:gd name="T31" fmla="*/ 1 h 97"/>
                  <a:gd name="T32" fmla="*/ 0 w 24"/>
                  <a:gd name="T33" fmla="*/ 1 h 97"/>
                  <a:gd name="T34" fmla="*/ 0 w 24"/>
                  <a:gd name="T35" fmla="*/ 1 h 97"/>
                  <a:gd name="T36" fmla="*/ 0 w 24"/>
                  <a:gd name="T37" fmla="*/ 0 h 97"/>
                  <a:gd name="T38" fmla="*/ 0 w 24"/>
                  <a:gd name="T39" fmla="*/ 0 h 97"/>
                  <a:gd name="T40" fmla="*/ 0 w 24"/>
                  <a:gd name="T41" fmla="*/ 0 h 97"/>
                  <a:gd name="T42" fmla="*/ 0 w 24"/>
                  <a:gd name="T43" fmla="*/ 0 h 97"/>
                  <a:gd name="T44" fmla="*/ 0 w 24"/>
                  <a:gd name="T45" fmla="*/ 0 h 97"/>
                  <a:gd name="T46" fmla="*/ 0 w 24"/>
                  <a:gd name="T47" fmla="*/ 0 h 9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97"/>
                  <a:gd name="T74" fmla="*/ 24 w 24"/>
                  <a:gd name="T75" fmla="*/ 97 h 9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97">
                    <a:moveTo>
                      <a:pt x="24" y="10"/>
                    </a:moveTo>
                    <a:lnTo>
                      <a:pt x="24" y="0"/>
                    </a:lnTo>
                    <a:lnTo>
                      <a:pt x="7" y="7"/>
                    </a:lnTo>
                    <a:lnTo>
                      <a:pt x="0" y="25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46"/>
                    </a:lnTo>
                    <a:lnTo>
                      <a:pt x="6" y="48"/>
                    </a:lnTo>
                    <a:lnTo>
                      <a:pt x="0" y="61"/>
                    </a:lnTo>
                    <a:lnTo>
                      <a:pt x="2" y="82"/>
                    </a:lnTo>
                    <a:lnTo>
                      <a:pt x="15" y="95"/>
                    </a:lnTo>
                    <a:lnTo>
                      <a:pt x="24" y="97"/>
                    </a:lnTo>
                    <a:lnTo>
                      <a:pt x="24" y="82"/>
                    </a:lnTo>
                    <a:lnTo>
                      <a:pt x="24" y="86"/>
                    </a:lnTo>
                    <a:lnTo>
                      <a:pt x="14" y="81"/>
                    </a:lnTo>
                    <a:lnTo>
                      <a:pt x="10" y="71"/>
                    </a:lnTo>
                    <a:lnTo>
                      <a:pt x="16" y="53"/>
                    </a:lnTo>
                    <a:lnTo>
                      <a:pt x="24" y="51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14" y="33"/>
                    </a:lnTo>
                    <a:lnTo>
                      <a:pt x="10" y="25"/>
                    </a:lnTo>
                    <a:lnTo>
                      <a:pt x="14" y="14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19" name="Freeform 224"/>
              <p:cNvSpPr>
                <a:spLocks/>
              </p:cNvSpPr>
              <p:nvPr/>
            </p:nvSpPr>
            <p:spPr bwMode="auto">
              <a:xfrm>
                <a:off x="1890" y="2923"/>
                <a:ext cx="18" cy="63"/>
              </a:xfrm>
              <a:custGeom>
                <a:avLst/>
                <a:gdLst>
                  <a:gd name="T0" fmla="*/ 1 w 53"/>
                  <a:gd name="T1" fmla="*/ 0 h 189"/>
                  <a:gd name="T2" fmla="*/ 0 w 53"/>
                  <a:gd name="T3" fmla="*/ 0 h 189"/>
                  <a:gd name="T4" fmla="*/ 0 w 53"/>
                  <a:gd name="T5" fmla="*/ 0 h 189"/>
                  <a:gd name="T6" fmla="*/ 0 w 53"/>
                  <a:gd name="T7" fmla="*/ 0 h 189"/>
                  <a:gd name="T8" fmla="*/ 0 w 53"/>
                  <a:gd name="T9" fmla="*/ 0 h 189"/>
                  <a:gd name="T10" fmla="*/ 0 w 53"/>
                  <a:gd name="T11" fmla="*/ 0 h 189"/>
                  <a:gd name="T12" fmla="*/ 0 w 53"/>
                  <a:gd name="T13" fmla="*/ 0 h 189"/>
                  <a:gd name="T14" fmla="*/ 0 w 53"/>
                  <a:gd name="T15" fmla="*/ 1 h 189"/>
                  <a:gd name="T16" fmla="*/ 0 w 53"/>
                  <a:gd name="T17" fmla="*/ 0 h 189"/>
                  <a:gd name="T18" fmla="*/ 0 w 53"/>
                  <a:gd name="T19" fmla="*/ 2 h 189"/>
                  <a:gd name="T20" fmla="*/ 1 w 53"/>
                  <a:gd name="T21" fmla="*/ 2 h 189"/>
                  <a:gd name="T22" fmla="*/ 1 w 53"/>
                  <a:gd name="T23" fmla="*/ 0 h 1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89"/>
                  <a:gd name="T38" fmla="*/ 53 w 53"/>
                  <a:gd name="T39" fmla="*/ 189 h 1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89">
                    <a:moveTo>
                      <a:pt x="53" y="0"/>
                    </a:moveTo>
                    <a:lnTo>
                      <a:pt x="29" y="0"/>
                    </a:lnTo>
                    <a:lnTo>
                      <a:pt x="33" y="5"/>
                    </a:lnTo>
                    <a:lnTo>
                      <a:pt x="25" y="11"/>
                    </a:lnTo>
                    <a:lnTo>
                      <a:pt x="17" y="17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29" y="30"/>
                    </a:lnTo>
                    <a:lnTo>
                      <a:pt x="29" y="189"/>
                    </a:lnTo>
                    <a:lnTo>
                      <a:pt x="53" y="18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0" name="Freeform 225"/>
              <p:cNvSpPr>
                <a:spLocks/>
              </p:cNvSpPr>
              <p:nvPr/>
            </p:nvSpPr>
            <p:spPr bwMode="auto">
              <a:xfrm>
                <a:off x="1942" y="2923"/>
                <a:ext cx="18" cy="66"/>
              </a:xfrm>
              <a:custGeom>
                <a:avLst/>
                <a:gdLst>
                  <a:gd name="T0" fmla="*/ 0 w 52"/>
                  <a:gd name="T1" fmla="*/ 2 h 198"/>
                  <a:gd name="T2" fmla="*/ 0 w 52"/>
                  <a:gd name="T3" fmla="*/ 2 h 198"/>
                  <a:gd name="T4" fmla="*/ 0 w 52"/>
                  <a:gd name="T5" fmla="*/ 2 h 198"/>
                  <a:gd name="T6" fmla="*/ 0 w 52"/>
                  <a:gd name="T7" fmla="*/ 2 h 198"/>
                  <a:gd name="T8" fmla="*/ 0 w 52"/>
                  <a:gd name="T9" fmla="*/ 2 h 198"/>
                  <a:gd name="T10" fmla="*/ 1 w 52"/>
                  <a:gd name="T11" fmla="*/ 2 h 198"/>
                  <a:gd name="T12" fmla="*/ 1 w 52"/>
                  <a:gd name="T13" fmla="*/ 2 h 198"/>
                  <a:gd name="T14" fmla="*/ 1 w 52"/>
                  <a:gd name="T15" fmla="*/ 2 h 198"/>
                  <a:gd name="T16" fmla="*/ 1 w 52"/>
                  <a:gd name="T17" fmla="*/ 2 h 198"/>
                  <a:gd name="T18" fmla="*/ 1 w 52"/>
                  <a:gd name="T19" fmla="*/ 1 h 198"/>
                  <a:gd name="T20" fmla="*/ 1 w 52"/>
                  <a:gd name="T21" fmla="*/ 1 h 198"/>
                  <a:gd name="T22" fmla="*/ 1 w 52"/>
                  <a:gd name="T23" fmla="*/ 1 h 198"/>
                  <a:gd name="T24" fmla="*/ 1 w 52"/>
                  <a:gd name="T25" fmla="*/ 0 h 198"/>
                  <a:gd name="T26" fmla="*/ 1 w 52"/>
                  <a:gd name="T27" fmla="*/ 0 h 198"/>
                  <a:gd name="T28" fmla="*/ 0 w 52"/>
                  <a:gd name="T29" fmla="*/ 0 h 198"/>
                  <a:gd name="T30" fmla="*/ 0 w 52"/>
                  <a:gd name="T31" fmla="*/ 0 h 198"/>
                  <a:gd name="T32" fmla="*/ 0 w 52"/>
                  <a:gd name="T33" fmla="*/ 0 h 198"/>
                  <a:gd name="T34" fmla="*/ 0 w 52"/>
                  <a:gd name="T35" fmla="*/ 0 h 198"/>
                  <a:gd name="T36" fmla="*/ 0 w 52"/>
                  <a:gd name="T37" fmla="*/ 0 h 198"/>
                  <a:gd name="T38" fmla="*/ 0 w 52"/>
                  <a:gd name="T39" fmla="*/ 0 h 198"/>
                  <a:gd name="T40" fmla="*/ 0 w 52"/>
                  <a:gd name="T41" fmla="*/ 0 h 198"/>
                  <a:gd name="T42" fmla="*/ 0 w 52"/>
                  <a:gd name="T43" fmla="*/ 0 h 198"/>
                  <a:gd name="T44" fmla="*/ 0 w 52"/>
                  <a:gd name="T45" fmla="*/ 0 h 198"/>
                  <a:gd name="T46" fmla="*/ 0 w 52"/>
                  <a:gd name="T47" fmla="*/ 1 h 198"/>
                  <a:gd name="T48" fmla="*/ 0 w 52"/>
                  <a:gd name="T49" fmla="*/ 1 h 198"/>
                  <a:gd name="T50" fmla="*/ 0 w 52"/>
                  <a:gd name="T51" fmla="*/ 1 h 198"/>
                  <a:gd name="T52" fmla="*/ 0 w 52"/>
                  <a:gd name="T53" fmla="*/ 1 h 198"/>
                  <a:gd name="T54" fmla="*/ 0 w 52"/>
                  <a:gd name="T55" fmla="*/ 2 h 198"/>
                  <a:gd name="T56" fmla="*/ 0 w 52"/>
                  <a:gd name="T57" fmla="*/ 2 h 198"/>
                  <a:gd name="T58" fmla="*/ 0 w 52"/>
                  <a:gd name="T59" fmla="*/ 2 h 198"/>
                  <a:gd name="T60" fmla="*/ 0 w 52"/>
                  <a:gd name="T61" fmla="*/ 2 h 198"/>
                  <a:gd name="T62" fmla="*/ 0 w 52"/>
                  <a:gd name="T63" fmla="*/ 2 h 198"/>
                  <a:gd name="T64" fmla="*/ 0 w 52"/>
                  <a:gd name="T65" fmla="*/ 2 h 198"/>
                  <a:gd name="T66" fmla="*/ 0 w 52"/>
                  <a:gd name="T67" fmla="*/ 2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98"/>
                  <a:gd name="T104" fmla="*/ 52 w 52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6" y="198"/>
                    </a:lnTo>
                    <a:lnTo>
                      <a:pt x="21" y="196"/>
                    </a:lnTo>
                    <a:lnTo>
                      <a:pt x="32" y="190"/>
                    </a:lnTo>
                    <a:lnTo>
                      <a:pt x="41" y="180"/>
                    </a:lnTo>
                    <a:lnTo>
                      <a:pt x="46" y="167"/>
                    </a:lnTo>
                    <a:lnTo>
                      <a:pt x="50" y="152"/>
                    </a:lnTo>
                    <a:lnTo>
                      <a:pt x="51" y="136"/>
                    </a:lnTo>
                    <a:lnTo>
                      <a:pt x="52" y="102"/>
                    </a:lnTo>
                    <a:lnTo>
                      <a:pt x="51" y="65"/>
                    </a:lnTo>
                    <a:lnTo>
                      <a:pt x="50" y="49"/>
                    </a:lnTo>
                    <a:lnTo>
                      <a:pt x="46" y="35"/>
                    </a:lnTo>
                    <a:lnTo>
                      <a:pt x="41" y="22"/>
                    </a:lnTo>
                    <a:lnTo>
                      <a:pt x="32" y="13"/>
                    </a:lnTo>
                    <a:lnTo>
                      <a:pt x="21" y="7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6" y="26"/>
                    </a:lnTo>
                    <a:lnTo>
                      <a:pt x="13" y="27"/>
                    </a:lnTo>
                    <a:lnTo>
                      <a:pt x="17" y="31"/>
                    </a:lnTo>
                    <a:lnTo>
                      <a:pt x="22" y="38"/>
                    </a:lnTo>
                    <a:lnTo>
                      <a:pt x="24" y="47"/>
                    </a:lnTo>
                    <a:lnTo>
                      <a:pt x="25" y="59"/>
                    </a:lnTo>
                    <a:lnTo>
                      <a:pt x="27" y="73"/>
                    </a:lnTo>
                    <a:lnTo>
                      <a:pt x="27" y="106"/>
                    </a:lnTo>
                    <a:lnTo>
                      <a:pt x="27" y="129"/>
                    </a:lnTo>
                    <a:lnTo>
                      <a:pt x="24" y="151"/>
                    </a:lnTo>
                    <a:lnTo>
                      <a:pt x="22" y="160"/>
                    </a:lnTo>
                    <a:lnTo>
                      <a:pt x="17" y="167"/>
                    </a:lnTo>
                    <a:lnTo>
                      <a:pt x="13" y="172"/>
                    </a:lnTo>
                    <a:lnTo>
                      <a:pt x="6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1" name="Freeform 226"/>
              <p:cNvSpPr>
                <a:spLocks/>
              </p:cNvSpPr>
              <p:nvPr/>
            </p:nvSpPr>
            <p:spPr bwMode="auto">
              <a:xfrm>
                <a:off x="1926" y="2923"/>
                <a:ext cx="18" cy="66"/>
              </a:xfrm>
              <a:custGeom>
                <a:avLst/>
                <a:gdLst>
                  <a:gd name="T0" fmla="*/ 1 w 56"/>
                  <a:gd name="T1" fmla="*/ 0 h 198"/>
                  <a:gd name="T2" fmla="*/ 1 w 56"/>
                  <a:gd name="T3" fmla="*/ 0 h 198"/>
                  <a:gd name="T4" fmla="*/ 1 w 56"/>
                  <a:gd name="T5" fmla="*/ 0 h 198"/>
                  <a:gd name="T6" fmla="*/ 1 w 56"/>
                  <a:gd name="T7" fmla="*/ 0 h 198"/>
                  <a:gd name="T8" fmla="*/ 0 w 56"/>
                  <a:gd name="T9" fmla="*/ 0 h 198"/>
                  <a:gd name="T10" fmla="*/ 0 w 56"/>
                  <a:gd name="T11" fmla="*/ 0 h 198"/>
                  <a:gd name="T12" fmla="*/ 0 w 56"/>
                  <a:gd name="T13" fmla="*/ 1 h 198"/>
                  <a:gd name="T14" fmla="*/ 0 w 56"/>
                  <a:gd name="T15" fmla="*/ 2 h 198"/>
                  <a:gd name="T16" fmla="*/ 0 w 56"/>
                  <a:gd name="T17" fmla="*/ 2 h 198"/>
                  <a:gd name="T18" fmla="*/ 0 w 56"/>
                  <a:gd name="T19" fmla="*/ 2 h 198"/>
                  <a:gd name="T20" fmla="*/ 0 w 56"/>
                  <a:gd name="T21" fmla="*/ 2 h 198"/>
                  <a:gd name="T22" fmla="*/ 1 w 56"/>
                  <a:gd name="T23" fmla="*/ 2 h 198"/>
                  <a:gd name="T24" fmla="*/ 1 w 56"/>
                  <a:gd name="T25" fmla="*/ 2 h 198"/>
                  <a:gd name="T26" fmla="*/ 1 w 56"/>
                  <a:gd name="T27" fmla="*/ 2 h 198"/>
                  <a:gd name="T28" fmla="*/ 1 w 56"/>
                  <a:gd name="T29" fmla="*/ 2 h 198"/>
                  <a:gd name="T30" fmla="*/ 0 w 56"/>
                  <a:gd name="T31" fmla="*/ 2 h 198"/>
                  <a:gd name="T32" fmla="*/ 0 w 56"/>
                  <a:gd name="T33" fmla="*/ 2 h 198"/>
                  <a:gd name="T34" fmla="*/ 0 w 56"/>
                  <a:gd name="T35" fmla="*/ 2 h 198"/>
                  <a:gd name="T36" fmla="*/ 0 w 56"/>
                  <a:gd name="T37" fmla="*/ 1 h 198"/>
                  <a:gd name="T38" fmla="*/ 0 w 56"/>
                  <a:gd name="T39" fmla="*/ 0 h 198"/>
                  <a:gd name="T40" fmla="*/ 1 w 56"/>
                  <a:gd name="T41" fmla="*/ 0 h 198"/>
                  <a:gd name="T42" fmla="*/ 1 w 56"/>
                  <a:gd name="T43" fmla="*/ 0 h 198"/>
                  <a:gd name="T44" fmla="*/ 1 w 56"/>
                  <a:gd name="T45" fmla="*/ 0 h 198"/>
                  <a:gd name="T46" fmla="*/ 1 w 56"/>
                  <a:gd name="T47" fmla="*/ 0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"/>
                  <a:gd name="T73" fmla="*/ 0 h 198"/>
                  <a:gd name="T74" fmla="*/ 56 w 56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" h="198">
                    <a:moveTo>
                      <a:pt x="50" y="20"/>
                    </a:moveTo>
                    <a:lnTo>
                      <a:pt x="50" y="0"/>
                    </a:lnTo>
                    <a:lnTo>
                      <a:pt x="56" y="5"/>
                    </a:lnTo>
                    <a:lnTo>
                      <a:pt x="50" y="0"/>
                    </a:lnTo>
                    <a:lnTo>
                      <a:pt x="33" y="2"/>
                    </a:lnTo>
                    <a:lnTo>
                      <a:pt x="12" y="19"/>
                    </a:lnTo>
                    <a:lnTo>
                      <a:pt x="1" y="47"/>
                    </a:lnTo>
                    <a:lnTo>
                      <a:pt x="0" y="136"/>
                    </a:lnTo>
                    <a:lnTo>
                      <a:pt x="6" y="167"/>
                    </a:lnTo>
                    <a:lnTo>
                      <a:pt x="21" y="190"/>
                    </a:lnTo>
                    <a:lnTo>
                      <a:pt x="33" y="196"/>
                    </a:lnTo>
                    <a:lnTo>
                      <a:pt x="56" y="198"/>
                    </a:lnTo>
                    <a:lnTo>
                      <a:pt x="50" y="198"/>
                    </a:lnTo>
                    <a:lnTo>
                      <a:pt x="50" y="173"/>
                    </a:lnTo>
                    <a:lnTo>
                      <a:pt x="56" y="173"/>
                    </a:lnTo>
                    <a:lnTo>
                      <a:pt x="41" y="172"/>
                    </a:lnTo>
                    <a:lnTo>
                      <a:pt x="29" y="160"/>
                    </a:lnTo>
                    <a:lnTo>
                      <a:pt x="26" y="151"/>
                    </a:lnTo>
                    <a:lnTo>
                      <a:pt x="26" y="54"/>
                    </a:lnTo>
                    <a:lnTo>
                      <a:pt x="30" y="32"/>
                    </a:lnTo>
                    <a:lnTo>
                      <a:pt x="42" y="21"/>
                    </a:lnTo>
                    <a:lnTo>
                      <a:pt x="50" y="20"/>
                    </a:lnTo>
                    <a:lnTo>
                      <a:pt x="56" y="26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2" name="Rectangle 227"/>
              <p:cNvSpPr>
                <a:spLocks noChangeArrowheads="1"/>
              </p:cNvSpPr>
              <p:nvPr/>
            </p:nvSpPr>
            <p:spPr bwMode="auto">
              <a:xfrm>
                <a:off x="1964" y="2927"/>
                <a:ext cx="10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3" name="Freeform 228"/>
              <p:cNvSpPr>
                <a:spLocks/>
              </p:cNvSpPr>
              <p:nvPr/>
            </p:nvSpPr>
            <p:spPr bwMode="auto">
              <a:xfrm>
                <a:off x="1987" y="2920"/>
                <a:ext cx="8" cy="22"/>
              </a:xfrm>
              <a:custGeom>
                <a:avLst/>
                <a:gdLst>
                  <a:gd name="T0" fmla="*/ 0 w 25"/>
                  <a:gd name="T1" fmla="*/ 1 h 67"/>
                  <a:gd name="T2" fmla="*/ 0 w 25"/>
                  <a:gd name="T3" fmla="*/ 1 h 67"/>
                  <a:gd name="T4" fmla="*/ 0 w 25"/>
                  <a:gd name="T5" fmla="*/ 1 h 67"/>
                  <a:gd name="T6" fmla="*/ 0 w 25"/>
                  <a:gd name="T7" fmla="*/ 1 h 67"/>
                  <a:gd name="T8" fmla="*/ 0 w 25"/>
                  <a:gd name="T9" fmla="*/ 1 h 67"/>
                  <a:gd name="T10" fmla="*/ 0 w 25"/>
                  <a:gd name="T11" fmla="*/ 1 h 67"/>
                  <a:gd name="T12" fmla="*/ 0 w 25"/>
                  <a:gd name="T13" fmla="*/ 0 h 67"/>
                  <a:gd name="T14" fmla="*/ 0 w 25"/>
                  <a:gd name="T15" fmla="*/ 0 h 67"/>
                  <a:gd name="T16" fmla="*/ 0 w 25"/>
                  <a:gd name="T17" fmla="*/ 0 h 67"/>
                  <a:gd name="T18" fmla="*/ 0 w 25"/>
                  <a:gd name="T19" fmla="*/ 0 h 67"/>
                  <a:gd name="T20" fmla="*/ 0 w 25"/>
                  <a:gd name="T21" fmla="*/ 0 h 67"/>
                  <a:gd name="T22" fmla="*/ 0 w 25"/>
                  <a:gd name="T23" fmla="*/ 0 h 67"/>
                  <a:gd name="T24" fmla="*/ 0 w 25"/>
                  <a:gd name="T25" fmla="*/ 0 h 67"/>
                  <a:gd name="T26" fmla="*/ 0 w 25"/>
                  <a:gd name="T27" fmla="*/ 0 h 67"/>
                  <a:gd name="T28" fmla="*/ 0 w 25"/>
                  <a:gd name="T29" fmla="*/ 0 h 67"/>
                  <a:gd name="T30" fmla="*/ 0 w 25"/>
                  <a:gd name="T31" fmla="*/ 0 h 67"/>
                  <a:gd name="T32" fmla="*/ 0 w 25"/>
                  <a:gd name="T33" fmla="*/ 0 h 67"/>
                  <a:gd name="T34" fmla="*/ 0 w 25"/>
                  <a:gd name="T35" fmla="*/ 0 h 67"/>
                  <a:gd name="T36" fmla="*/ 0 w 25"/>
                  <a:gd name="T37" fmla="*/ 0 h 67"/>
                  <a:gd name="T38" fmla="*/ 0 w 25"/>
                  <a:gd name="T39" fmla="*/ 1 h 67"/>
                  <a:gd name="T40" fmla="*/ 0 w 25"/>
                  <a:gd name="T41" fmla="*/ 1 h 67"/>
                  <a:gd name="T42" fmla="*/ 0 w 25"/>
                  <a:gd name="T43" fmla="*/ 1 h 67"/>
                  <a:gd name="T44" fmla="*/ 0 w 25"/>
                  <a:gd name="T45" fmla="*/ 1 h 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67"/>
                  <a:gd name="T71" fmla="*/ 25 w 25"/>
                  <a:gd name="T72" fmla="*/ 67 h 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67">
                    <a:moveTo>
                      <a:pt x="0" y="52"/>
                    </a:moveTo>
                    <a:lnTo>
                      <a:pt x="0" y="67"/>
                    </a:lnTo>
                    <a:lnTo>
                      <a:pt x="5" y="67"/>
                    </a:lnTo>
                    <a:lnTo>
                      <a:pt x="14" y="65"/>
                    </a:lnTo>
                    <a:lnTo>
                      <a:pt x="20" y="58"/>
                    </a:lnTo>
                    <a:lnTo>
                      <a:pt x="23" y="47"/>
                    </a:lnTo>
                    <a:lnTo>
                      <a:pt x="25" y="36"/>
                    </a:lnTo>
                    <a:lnTo>
                      <a:pt x="25" y="28"/>
                    </a:lnTo>
                    <a:lnTo>
                      <a:pt x="23" y="21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16"/>
                    </a:lnTo>
                    <a:lnTo>
                      <a:pt x="10" y="17"/>
                    </a:lnTo>
                    <a:lnTo>
                      <a:pt x="12" y="22"/>
                    </a:lnTo>
                    <a:lnTo>
                      <a:pt x="15" y="31"/>
                    </a:lnTo>
                    <a:lnTo>
                      <a:pt x="14" y="41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5" y="5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4" name="Freeform 229"/>
              <p:cNvSpPr>
                <a:spLocks/>
              </p:cNvSpPr>
              <p:nvPr/>
            </p:nvSpPr>
            <p:spPr bwMode="auto">
              <a:xfrm>
                <a:off x="1987" y="2910"/>
                <a:ext cx="8" cy="8"/>
              </a:xfrm>
              <a:custGeom>
                <a:avLst/>
                <a:gdLst>
                  <a:gd name="T0" fmla="*/ 0 w 25"/>
                  <a:gd name="T1" fmla="*/ 0 h 25"/>
                  <a:gd name="T2" fmla="*/ 0 w 25"/>
                  <a:gd name="T3" fmla="*/ 0 h 25"/>
                  <a:gd name="T4" fmla="*/ 0 w 25"/>
                  <a:gd name="T5" fmla="*/ 0 h 25"/>
                  <a:gd name="T6" fmla="*/ 0 w 25"/>
                  <a:gd name="T7" fmla="*/ 0 h 25"/>
                  <a:gd name="T8" fmla="*/ 0 w 25"/>
                  <a:gd name="T9" fmla="*/ 0 h 25"/>
                  <a:gd name="T10" fmla="*/ 0 w 25"/>
                  <a:gd name="T11" fmla="*/ 0 h 25"/>
                  <a:gd name="T12" fmla="*/ 0 w 25"/>
                  <a:gd name="T13" fmla="*/ 0 h 25"/>
                  <a:gd name="T14" fmla="*/ 0 w 25"/>
                  <a:gd name="T15" fmla="*/ 0 h 25"/>
                  <a:gd name="T16" fmla="*/ 0 w 25"/>
                  <a:gd name="T17" fmla="*/ 0 h 25"/>
                  <a:gd name="T18" fmla="*/ 0 w 25"/>
                  <a:gd name="T19" fmla="*/ 0 h 25"/>
                  <a:gd name="T20" fmla="*/ 0 w 25"/>
                  <a:gd name="T21" fmla="*/ 0 h 25"/>
                  <a:gd name="T22" fmla="*/ 0 w 25"/>
                  <a:gd name="T23" fmla="*/ 0 h 25"/>
                  <a:gd name="T24" fmla="*/ 0 w 25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5"/>
                  <a:gd name="T41" fmla="*/ 25 w 25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5">
                    <a:moveTo>
                      <a:pt x="0" y="0"/>
                    </a:moveTo>
                    <a:lnTo>
                      <a:pt x="0" y="10"/>
                    </a:lnTo>
                    <a:lnTo>
                      <a:pt x="5" y="10"/>
                    </a:lnTo>
                    <a:lnTo>
                      <a:pt x="12" y="18"/>
                    </a:lnTo>
                    <a:lnTo>
                      <a:pt x="15" y="25"/>
                    </a:lnTo>
                    <a:lnTo>
                      <a:pt x="11" y="21"/>
                    </a:lnTo>
                    <a:lnTo>
                      <a:pt x="20" y="21"/>
                    </a:lnTo>
                    <a:lnTo>
                      <a:pt x="25" y="25"/>
                    </a:lnTo>
                    <a:lnTo>
                      <a:pt x="23" y="15"/>
                    </a:lnTo>
                    <a:lnTo>
                      <a:pt x="19" y="7"/>
                    </a:lnTo>
                    <a:lnTo>
                      <a:pt x="12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5" name="Freeform 230"/>
              <p:cNvSpPr>
                <a:spLocks/>
              </p:cNvSpPr>
              <p:nvPr/>
            </p:nvSpPr>
            <p:spPr bwMode="auto">
              <a:xfrm>
                <a:off x="1979" y="2910"/>
                <a:ext cx="10" cy="32"/>
              </a:xfrm>
              <a:custGeom>
                <a:avLst/>
                <a:gdLst>
                  <a:gd name="T0" fmla="*/ 0 w 29"/>
                  <a:gd name="T1" fmla="*/ 0 h 97"/>
                  <a:gd name="T2" fmla="*/ 0 w 29"/>
                  <a:gd name="T3" fmla="*/ 0 h 97"/>
                  <a:gd name="T4" fmla="*/ 0 w 29"/>
                  <a:gd name="T5" fmla="*/ 0 h 97"/>
                  <a:gd name="T6" fmla="*/ 0 w 29"/>
                  <a:gd name="T7" fmla="*/ 0 h 97"/>
                  <a:gd name="T8" fmla="*/ 0 w 29"/>
                  <a:gd name="T9" fmla="*/ 0 h 97"/>
                  <a:gd name="T10" fmla="*/ 0 w 29"/>
                  <a:gd name="T11" fmla="*/ 1 h 97"/>
                  <a:gd name="T12" fmla="*/ 0 w 29"/>
                  <a:gd name="T13" fmla="*/ 1 h 97"/>
                  <a:gd name="T14" fmla="*/ 0 w 29"/>
                  <a:gd name="T15" fmla="*/ 1 h 97"/>
                  <a:gd name="T16" fmla="*/ 0 w 29"/>
                  <a:gd name="T17" fmla="*/ 1 h 97"/>
                  <a:gd name="T18" fmla="*/ 0 w 29"/>
                  <a:gd name="T19" fmla="*/ 1 h 97"/>
                  <a:gd name="T20" fmla="*/ 0 w 29"/>
                  <a:gd name="T21" fmla="*/ 1 h 97"/>
                  <a:gd name="T22" fmla="*/ 0 w 29"/>
                  <a:gd name="T23" fmla="*/ 1 h 97"/>
                  <a:gd name="T24" fmla="*/ 0 w 29"/>
                  <a:gd name="T25" fmla="*/ 1 h 97"/>
                  <a:gd name="T26" fmla="*/ 0 w 29"/>
                  <a:gd name="T27" fmla="*/ 1 h 97"/>
                  <a:gd name="T28" fmla="*/ 0 w 29"/>
                  <a:gd name="T29" fmla="*/ 1 h 97"/>
                  <a:gd name="T30" fmla="*/ 0 w 29"/>
                  <a:gd name="T31" fmla="*/ 1 h 97"/>
                  <a:gd name="T32" fmla="*/ 0 w 29"/>
                  <a:gd name="T33" fmla="*/ 0 h 97"/>
                  <a:gd name="T34" fmla="*/ 0 w 29"/>
                  <a:gd name="T35" fmla="*/ 1 h 97"/>
                  <a:gd name="T36" fmla="*/ 0 w 29"/>
                  <a:gd name="T37" fmla="*/ 0 h 97"/>
                  <a:gd name="T38" fmla="*/ 0 w 29"/>
                  <a:gd name="T39" fmla="*/ 0 h 97"/>
                  <a:gd name="T40" fmla="*/ 0 w 29"/>
                  <a:gd name="T41" fmla="*/ 0 h 97"/>
                  <a:gd name="T42" fmla="*/ 0 w 29"/>
                  <a:gd name="T43" fmla="*/ 0 h 97"/>
                  <a:gd name="T44" fmla="*/ 0 w 29"/>
                  <a:gd name="T45" fmla="*/ 0 h 97"/>
                  <a:gd name="T46" fmla="*/ 0 w 29"/>
                  <a:gd name="T47" fmla="*/ 0 h 97"/>
                  <a:gd name="T48" fmla="*/ 0 w 29"/>
                  <a:gd name="T49" fmla="*/ 0 h 97"/>
                  <a:gd name="T50" fmla="*/ 0 w 29"/>
                  <a:gd name="T51" fmla="*/ 0 h 97"/>
                  <a:gd name="T52" fmla="*/ 0 w 29"/>
                  <a:gd name="T53" fmla="*/ 0 h 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"/>
                  <a:gd name="T82" fmla="*/ 0 h 97"/>
                  <a:gd name="T83" fmla="*/ 29 w 29"/>
                  <a:gd name="T84" fmla="*/ 97 h 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" h="97">
                    <a:moveTo>
                      <a:pt x="24" y="10"/>
                    </a:moveTo>
                    <a:lnTo>
                      <a:pt x="24" y="0"/>
                    </a:lnTo>
                    <a:lnTo>
                      <a:pt x="29" y="0"/>
                    </a:lnTo>
                    <a:lnTo>
                      <a:pt x="10" y="5"/>
                    </a:lnTo>
                    <a:lnTo>
                      <a:pt x="3" y="15"/>
                    </a:lnTo>
                    <a:lnTo>
                      <a:pt x="0" y="46"/>
                    </a:lnTo>
                    <a:lnTo>
                      <a:pt x="0" y="65"/>
                    </a:lnTo>
                    <a:lnTo>
                      <a:pt x="6" y="88"/>
                    </a:lnTo>
                    <a:lnTo>
                      <a:pt x="16" y="96"/>
                    </a:lnTo>
                    <a:lnTo>
                      <a:pt x="29" y="97"/>
                    </a:lnTo>
                    <a:lnTo>
                      <a:pt x="24" y="97"/>
                    </a:lnTo>
                    <a:lnTo>
                      <a:pt x="24" y="82"/>
                    </a:lnTo>
                    <a:lnTo>
                      <a:pt x="29" y="86"/>
                    </a:lnTo>
                    <a:lnTo>
                      <a:pt x="21" y="84"/>
                    </a:lnTo>
                    <a:lnTo>
                      <a:pt x="15" y="66"/>
                    </a:lnTo>
                    <a:lnTo>
                      <a:pt x="18" y="43"/>
                    </a:lnTo>
                    <a:lnTo>
                      <a:pt x="24" y="40"/>
                    </a:lnTo>
                    <a:lnTo>
                      <a:pt x="29" y="46"/>
                    </a:lnTo>
                    <a:lnTo>
                      <a:pt x="24" y="40"/>
                    </a:lnTo>
                    <a:lnTo>
                      <a:pt x="24" y="30"/>
                    </a:lnTo>
                    <a:lnTo>
                      <a:pt x="29" y="36"/>
                    </a:lnTo>
                    <a:lnTo>
                      <a:pt x="29" y="30"/>
                    </a:lnTo>
                    <a:lnTo>
                      <a:pt x="10" y="40"/>
                    </a:lnTo>
                    <a:lnTo>
                      <a:pt x="15" y="40"/>
                    </a:lnTo>
                    <a:lnTo>
                      <a:pt x="18" y="13"/>
                    </a:lnTo>
                    <a:lnTo>
                      <a:pt x="29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6" name="Freeform 231"/>
              <p:cNvSpPr>
                <a:spLocks/>
              </p:cNvSpPr>
              <p:nvPr/>
            </p:nvSpPr>
            <p:spPr bwMode="auto">
              <a:xfrm>
                <a:off x="2242" y="2923"/>
                <a:ext cx="18" cy="63"/>
              </a:xfrm>
              <a:custGeom>
                <a:avLst/>
                <a:gdLst>
                  <a:gd name="T0" fmla="*/ 1 w 53"/>
                  <a:gd name="T1" fmla="*/ 0 h 189"/>
                  <a:gd name="T2" fmla="*/ 0 w 53"/>
                  <a:gd name="T3" fmla="*/ 0 h 189"/>
                  <a:gd name="T4" fmla="*/ 0 w 53"/>
                  <a:gd name="T5" fmla="*/ 0 h 189"/>
                  <a:gd name="T6" fmla="*/ 0 w 53"/>
                  <a:gd name="T7" fmla="*/ 0 h 189"/>
                  <a:gd name="T8" fmla="*/ 0 w 53"/>
                  <a:gd name="T9" fmla="*/ 0 h 189"/>
                  <a:gd name="T10" fmla="*/ 0 w 53"/>
                  <a:gd name="T11" fmla="*/ 0 h 189"/>
                  <a:gd name="T12" fmla="*/ 0 w 53"/>
                  <a:gd name="T13" fmla="*/ 0 h 189"/>
                  <a:gd name="T14" fmla="*/ 0 w 53"/>
                  <a:gd name="T15" fmla="*/ 0 h 189"/>
                  <a:gd name="T16" fmla="*/ 0 w 53"/>
                  <a:gd name="T17" fmla="*/ 1 h 189"/>
                  <a:gd name="T18" fmla="*/ 0 w 53"/>
                  <a:gd name="T19" fmla="*/ 0 h 189"/>
                  <a:gd name="T20" fmla="*/ 0 w 53"/>
                  <a:gd name="T21" fmla="*/ 2 h 189"/>
                  <a:gd name="T22" fmla="*/ 1 w 53"/>
                  <a:gd name="T23" fmla="*/ 2 h 189"/>
                  <a:gd name="T24" fmla="*/ 1 w 53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189"/>
                  <a:gd name="T41" fmla="*/ 53 w 53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189">
                    <a:moveTo>
                      <a:pt x="53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28" y="11"/>
                    </a:lnTo>
                    <a:lnTo>
                      <a:pt x="20" y="17"/>
                    </a:lnTo>
                    <a:lnTo>
                      <a:pt x="11" y="23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29" y="30"/>
                    </a:lnTo>
                    <a:lnTo>
                      <a:pt x="29" y="189"/>
                    </a:lnTo>
                    <a:lnTo>
                      <a:pt x="53" y="18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7" name="Freeform 232"/>
              <p:cNvSpPr>
                <a:spLocks/>
              </p:cNvSpPr>
              <p:nvPr/>
            </p:nvSpPr>
            <p:spPr bwMode="auto">
              <a:xfrm>
                <a:off x="2296" y="2923"/>
                <a:ext cx="16" cy="66"/>
              </a:xfrm>
              <a:custGeom>
                <a:avLst/>
                <a:gdLst>
                  <a:gd name="T0" fmla="*/ 0 w 47"/>
                  <a:gd name="T1" fmla="*/ 2 h 198"/>
                  <a:gd name="T2" fmla="*/ 0 w 47"/>
                  <a:gd name="T3" fmla="*/ 2 h 198"/>
                  <a:gd name="T4" fmla="*/ 0 w 47"/>
                  <a:gd name="T5" fmla="*/ 2 h 198"/>
                  <a:gd name="T6" fmla="*/ 0 w 47"/>
                  <a:gd name="T7" fmla="*/ 2 h 198"/>
                  <a:gd name="T8" fmla="*/ 0 w 47"/>
                  <a:gd name="T9" fmla="*/ 2 h 198"/>
                  <a:gd name="T10" fmla="*/ 1 w 47"/>
                  <a:gd name="T11" fmla="*/ 2 h 198"/>
                  <a:gd name="T12" fmla="*/ 1 w 47"/>
                  <a:gd name="T13" fmla="*/ 2 h 198"/>
                  <a:gd name="T14" fmla="*/ 1 w 47"/>
                  <a:gd name="T15" fmla="*/ 2 h 198"/>
                  <a:gd name="T16" fmla="*/ 1 w 47"/>
                  <a:gd name="T17" fmla="*/ 1 h 198"/>
                  <a:gd name="T18" fmla="*/ 1 w 47"/>
                  <a:gd name="T19" fmla="*/ 1 h 198"/>
                  <a:gd name="T20" fmla="*/ 1 w 47"/>
                  <a:gd name="T21" fmla="*/ 1 h 198"/>
                  <a:gd name="T22" fmla="*/ 1 w 47"/>
                  <a:gd name="T23" fmla="*/ 0 h 198"/>
                  <a:gd name="T24" fmla="*/ 0 w 47"/>
                  <a:gd name="T25" fmla="*/ 0 h 198"/>
                  <a:gd name="T26" fmla="*/ 0 w 47"/>
                  <a:gd name="T27" fmla="*/ 0 h 198"/>
                  <a:gd name="T28" fmla="*/ 0 w 47"/>
                  <a:gd name="T29" fmla="*/ 0 h 198"/>
                  <a:gd name="T30" fmla="*/ 0 w 47"/>
                  <a:gd name="T31" fmla="*/ 0 h 198"/>
                  <a:gd name="T32" fmla="*/ 0 w 47"/>
                  <a:gd name="T33" fmla="*/ 0 h 198"/>
                  <a:gd name="T34" fmla="*/ 0 w 47"/>
                  <a:gd name="T35" fmla="*/ 0 h 198"/>
                  <a:gd name="T36" fmla="*/ 0 w 47"/>
                  <a:gd name="T37" fmla="*/ 0 h 198"/>
                  <a:gd name="T38" fmla="*/ 0 w 47"/>
                  <a:gd name="T39" fmla="*/ 0 h 198"/>
                  <a:gd name="T40" fmla="*/ 0 w 47"/>
                  <a:gd name="T41" fmla="*/ 0 h 198"/>
                  <a:gd name="T42" fmla="*/ 0 w 47"/>
                  <a:gd name="T43" fmla="*/ 0 h 198"/>
                  <a:gd name="T44" fmla="*/ 0 w 47"/>
                  <a:gd name="T45" fmla="*/ 1 h 198"/>
                  <a:gd name="T46" fmla="*/ 0 w 47"/>
                  <a:gd name="T47" fmla="*/ 1 h 198"/>
                  <a:gd name="T48" fmla="*/ 0 w 47"/>
                  <a:gd name="T49" fmla="*/ 1 h 198"/>
                  <a:gd name="T50" fmla="*/ 0 w 47"/>
                  <a:gd name="T51" fmla="*/ 1 h 198"/>
                  <a:gd name="T52" fmla="*/ 0 w 47"/>
                  <a:gd name="T53" fmla="*/ 2 h 198"/>
                  <a:gd name="T54" fmla="*/ 0 w 47"/>
                  <a:gd name="T55" fmla="*/ 2 h 198"/>
                  <a:gd name="T56" fmla="*/ 0 w 47"/>
                  <a:gd name="T57" fmla="*/ 2 h 198"/>
                  <a:gd name="T58" fmla="*/ 0 w 47"/>
                  <a:gd name="T59" fmla="*/ 2 h 198"/>
                  <a:gd name="T60" fmla="*/ 0 w 47"/>
                  <a:gd name="T61" fmla="*/ 2 h 198"/>
                  <a:gd name="T62" fmla="*/ 0 w 47"/>
                  <a:gd name="T63" fmla="*/ 2 h 1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"/>
                  <a:gd name="T97" fmla="*/ 0 h 198"/>
                  <a:gd name="T98" fmla="*/ 47 w 47"/>
                  <a:gd name="T99" fmla="*/ 198 h 1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15" y="196"/>
                    </a:lnTo>
                    <a:lnTo>
                      <a:pt x="27" y="190"/>
                    </a:lnTo>
                    <a:lnTo>
                      <a:pt x="35" y="180"/>
                    </a:lnTo>
                    <a:lnTo>
                      <a:pt x="41" y="167"/>
                    </a:lnTo>
                    <a:lnTo>
                      <a:pt x="44" y="152"/>
                    </a:lnTo>
                    <a:lnTo>
                      <a:pt x="45" y="136"/>
                    </a:lnTo>
                    <a:lnTo>
                      <a:pt x="47" y="102"/>
                    </a:lnTo>
                    <a:lnTo>
                      <a:pt x="45" y="65"/>
                    </a:lnTo>
                    <a:lnTo>
                      <a:pt x="44" y="49"/>
                    </a:lnTo>
                    <a:lnTo>
                      <a:pt x="41" y="35"/>
                    </a:lnTo>
                    <a:lnTo>
                      <a:pt x="35" y="22"/>
                    </a:lnTo>
                    <a:lnTo>
                      <a:pt x="27" y="13"/>
                    </a:lnTo>
                    <a:lnTo>
                      <a:pt x="15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7" y="27"/>
                    </a:lnTo>
                    <a:lnTo>
                      <a:pt x="12" y="31"/>
                    </a:lnTo>
                    <a:lnTo>
                      <a:pt x="16" y="38"/>
                    </a:lnTo>
                    <a:lnTo>
                      <a:pt x="19" y="47"/>
                    </a:lnTo>
                    <a:lnTo>
                      <a:pt x="20" y="59"/>
                    </a:lnTo>
                    <a:lnTo>
                      <a:pt x="21" y="73"/>
                    </a:lnTo>
                    <a:lnTo>
                      <a:pt x="21" y="106"/>
                    </a:lnTo>
                    <a:lnTo>
                      <a:pt x="21" y="129"/>
                    </a:lnTo>
                    <a:lnTo>
                      <a:pt x="19" y="151"/>
                    </a:lnTo>
                    <a:lnTo>
                      <a:pt x="16" y="160"/>
                    </a:lnTo>
                    <a:lnTo>
                      <a:pt x="12" y="167"/>
                    </a:lnTo>
                    <a:lnTo>
                      <a:pt x="7" y="17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728" name="Freeform 233"/>
              <p:cNvSpPr>
                <a:spLocks/>
              </p:cNvSpPr>
              <p:nvPr/>
            </p:nvSpPr>
            <p:spPr bwMode="auto">
              <a:xfrm>
                <a:off x="2279" y="2923"/>
                <a:ext cx="17" cy="66"/>
              </a:xfrm>
              <a:custGeom>
                <a:avLst/>
                <a:gdLst>
                  <a:gd name="T0" fmla="*/ 1 w 51"/>
                  <a:gd name="T1" fmla="*/ 0 h 198"/>
                  <a:gd name="T2" fmla="*/ 1 w 51"/>
                  <a:gd name="T3" fmla="*/ 0 h 198"/>
                  <a:gd name="T4" fmla="*/ 1 w 51"/>
                  <a:gd name="T5" fmla="*/ 0 h 198"/>
                  <a:gd name="T6" fmla="*/ 1 w 51"/>
                  <a:gd name="T7" fmla="*/ 0 h 198"/>
                  <a:gd name="T8" fmla="*/ 0 w 51"/>
                  <a:gd name="T9" fmla="*/ 0 h 198"/>
                  <a:gd name="T10" fmla="*/ 0 w 51"/>
                  <a:gd name="T11" fmla="*/ 0 h 198"/>
                  <a:gd name="T12" fmla="*/ 0 w 51"/>
                  <a:gd name="T13" fmla="*/ 0 h 198"/>
                  <a:gd name="T14" fmla="*/ 0 w 51"/>
                  <a:gd name="T15" fmla="*/ 0 h 198"/>
                  <a:gd name="T16" fmla="*/ 0 w 51"/>
                  <a:gd name="T17" fmla="*/ 1 h 198"/>
                  <a:gd name="T18" fmla="*/ 0 w 51"/>
                  <a:gd name="T19" fmla="*/ 1 h 198"/>
                  <a:gd name="T20" fmla="*/ 0 w 51"/>
                  <a:gd name="T21" fmla="*/ 1 h 198"/>
                  <a:gd name="T22" fmla="*/ 0 w 51"/>
                  <a:gd name="T23" fmla="*/ 2 h 198"/>
                  <a:gd name="T24" fmla="*/ 0 w 51"/>
                  <a:gd name="T25" fmla="*/ 2 h 198"/>
                  <a:gd name="T26" fmla="*/ 0 w 51"/>
                  <a:gd name="T27" fmla="*/ 2 h 198"/>
                  <a:gd name="T28" fmla="*/ 0 w 51"/>
                  <a:gd name="T29" fmla="*/ 2 h 198"/>
                  <a:gd name="T30" fmla="*/ 0 w 51"/>
                  <a:gd name="T31" fmla="*/ 2 h 198"/>
                  <a:gd name="T32" fmla="*/ 0 w 51"/>
                  <a:gd name="T33" fmla="*/ 2 h 198"/>
                  <a:gd name="T34" fmla="*/ 1 w 51"/>
                  <a:gd name="T35" fmla="*/ 2 h 198"/>
                  <a:gd name="T36" fmla="*/ 1 w 51"/>
                  <a:gd name="T37" fmla="*/ 2 h 198"/>
                  <a:gd name="T38" fmla="*/ 1 w 51"/>
                  <a:gd name="T39" fmla="*/ 2 h 198"/>
                  <a:gd name="T40" fmla="*/ 0 w 51"/>
                  <a:gd name="T41" fmla="*/ 2 h 198"/>
                  <a:gd name="T42" fmla="*/ 0 w 51"/>
                  <a:gd name="T43" fmla="*/ 2 h 198"/>
                  <a:gd name="T44" fmla="*/ 0 w 51"/>
                  <a:gd name="T45" fmla="*/ 2 h 198"/>
                  <a:gd name="T46" fmla="*/ 0 w 51"/>
                  <a:gd name="T47" fmla="*/ 2 h 198"/>
                  <a:gd name="T48" fmla="*/ 0 w 51"/>
                  <a:gd name="T49" fmla="*/ 1 h 198"/>
                  <a:gd name="T50" fmla="*/ 0 w 51"/>
                  <a:gd name="T51" fmla="*/ 1 h 198"/>
                  <a:gd name="T52" fmla="*/ 0 w 51"/>
                  <a:gd name="T53" fmla="*/ 1 h 198"/>
                  <a:gd name="T54" fmla="*/ 0 w 51"/>
                  <a:gd name="T55" fmla="*/ 1 h 198"/>
                  <a:gd name="T56" fmla="*/ 0 w 51"/>
                  <a:gd name="T57" fmla="*/ 0 h 198"/>
                  <a:gd name="T58" fmla="*/ 0 w 51"/>
                  <a:gd name="T59" fmla="*/ 0 h 198"/>
                  <a:gd name="T60" fmla="*/ 1 w 51"/>
                  <a:gd name="T61" fmla="*/ 0 h 198"/>
                  <a:gd name="T62" fmla="*/ 1 w 51"/>
                  <a:gd name="T63" fmla="*/ 0 h 198"/>
                  <a:gd name="T64" fmla="*/ 1 w 51"/>
                  <a:gd name="T65" fmla="*/ 0 h 198"/>
                  <a:gd name="T66" fmla="*/ 1 w 51"/>
                  <a:gd name="T67" fmla="*/ 0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8"/>
                  <a:gd name="T104" fmla="*/ 51 w 51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8">
                    <a:moveTo>
                      <a:pt x="51" y="20"/>
                    </a:moveTo>
                    <a:lnTo>
                      <a:pt x="51" y="0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34" y="2"/>
                    </a:lnTo>
                    <a:lnTo>
                      <a:pt x="22" y="9"/>
                    </a:lnTo>
                    <a:lnTo>
                      <a:pt x="13" y="19"/>
                    </a:lnTo>
                    <a:lnTo>
                      <a:pt x="7" y="32"/>
                    </a:lnTo>
                    <a:lnTo>
                      <a:pt x="3" y="47"/>
                    </a:lnTo>
                    <a:lnTo>
                      <a:pt x="2" y="65"/>
                    </a:lnTo>
                    <a:lnTo>
                      <a:pt x="0" y="102"/>
                    </a:lnTo>
                    <a:lnTo>
                      <a:pt x="2" y="136"/>
                    </a:lnTo>
                    <a:lnTo>
                      <a:pt x="3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4" y="196"/>
                    </a:lnTo>
                    <a:lnTo>
                      <a:pt x="51" y="198"/>
                    </a:lnTo>
                    <a:lnTo>
                      <a:pt x="51" y="173"/>
                    </a:lnTo>
                    <a:lnTo>
                      <a:pt x="41" y="172"/>
                    </a:lnTo>
                    <a:lnTo>
                      <a:pt x="34" y="167"/>
                    </a:lnTo>
                    <a:lnTo>
                      <a:pt x="28" y="160"/>
                    </a:lnTo>
                    <a:lnTo>
                      <a:pt x="25" y="151"/>
                    </a:lnTo>
                    <a:lnTo>
                      <a:pt x="21" y="129"/>
                    </a:lnTo>
                    <a:lnTo>
                      <a:pt x="21" y="106"/>
                    </a:lnTo>
                    <a:lnTo>
                      <a:pt x="21" y="69"/>
                    </a:lnTo>
                    <a:lnTo>
                      <a:pt x="22" y="54"/>
                    </a:lnTo>
                    <a:lnTo>
                      <a:pt x="25" y="43"/>
                    </a:lnTo>
                    <a:lnTo>
                      <a:pt x="28" y="32"/>
                    </a:lnTo>
                    <a:lnTo>
                      <a:pt x="34" y="26"/>
                    </a:lnTo>
                    <a:lnTo>
                      <a:pt x="41" y="21"/>
                    </a:lnTo>
                    <a:lnTo>
                      <a:pt x="51" y="20"/>
                    </a:lnTo>
                    <a:lnTo>
                      <a:pt x="51" y="26"/>
                    </a:lnTo>
                    <a:lnTo>
                      <a:pt x="5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</p:grpSp>
        <p:grpSp>
          <p:nvGrpSpPr>
            <p:cNvPr id="4" name="Group 435"/>
            <p:cNvGrpSpPr>
              <a:grpSpLocks/>
            </p:cNvGrpSpPr>
            <p:nvPr/>
          </p:nvGrpSpPr>
          <p:grpSpPr bwMode="auto">
            <a:xfrm>
              <a:off x="809" y="1603"/>
              <a:ext cx="3963" cy="1518"/>
              <a:chOff x="809" y="1603"/>
              <a:chExt cx="3963" cy="1518"/>
            </a:xfrm>
          </p:grpSpPr>
          <p:sp>
            <p:nvSpPr>
              <p:cNvPr id="49329" name="Rectangle 235"/>
              <p:cNvSpPr>
                <a:spLocks noChangeArrowheads="1"/>
              </p:cNvSpPr>
              <p:nvPr/>
            </p:nvSpPr>
            <p:spPr bwMode="auto">
              <a:xfrm>
                <a:off x="2317" y="2927"/>
                <a:ext cx="11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0" name="Freeform 236"/>
              <p:cNvSpPr>
                <a:spLocks/>
              </p:cNvSpPr>
              <p:nvPr/>
            </p:nvSpPr>
            <p:spPr bwMode="auto">
              <a:xfrm>
                <a:off x="2339" y="2910"/>
                <a:ext cx="9" cy="30"/>
              </a:xfrm>
              <a:custGeom>
                <a:avLst/>
                <a:gdLst>
                  <a:gd name="T0" fmla="*/ 0 w 25"/>
                  <a:gd name="T1" fmla="*/ 1 h 92"/>
                  <a:gd name="T2" fmla="*/ 0 w 25"/>
                  <a:gd name="T3" fmla="*/ 1 h 92"/>
                  <a:gd name="T4" fmla="*/ 0 w 25"/>
                  <a:gd name="T5" fmla="*/ 1 h 92"/>
                  <a:gd name="T6" fmla="*/ 0 w 25"/>
                  <a:gd name="T7" fmla="*/ 1 h 92"/>
                  <a:gd name="T8" fmla="*/ 0 w 25"/>
                  <a:gd name="T9" fmla="*/ 1 h 92"/>
                  <a:gd name="T10" fmla="*/ 0 w 25"/>
                  <a:gd name="T11" fmla="*/ 1 h 92"/>
                  <a:gd name="T12" fmla="*/ 0 w 25"/>
                  <a:gd name="T13" fmla="*/ 1 h 92"/>
                  <a:gd name="T14" fmla="*/ 0 w 25"/>
                  <a:gd name="T15" fmla="*/ 1 h 92"/>
                  <a:gd name="T16" fmla="*/ 0 w 25"/>
                  <a:gd name="T17" fmla="*/ 1 h 92"/>
                  <a:gd name="T18" fmla="*/ 0 w 25"/>
                  <a:gd name="T19" fmla="*/ 0 h 92"/>
                  <a:gd name="T20" fmla="*/ 0 w 25"/>
                  <a:gd name="T21" fmla="*/ 0 h 92"/>
                  <a:gd name="T22" fmla="*/ 0 w 25"/>
                  <a:gd name="T23" fmla="*/ 0 h 92"/>
                  <a:gd name="T24" fmla="*/ 0 w 25"/>
                  <a:gd name="T25" fmla="*/ 0 h 92"/>
                  <a:gd name="T26" fmla="*/ 0 w 25"/>
                  <a:gd name="T27" fmla="*/ 1 h 92"/>
                  <a:gd name="T28" fmla="*/ 0 w 25"/>
                  <a:gd name="T29" fmla="*/ 1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92"/>
                  <a:gd name="T47" fmla="*/ 25 w 25"/>
                  <a:gd name="T48" fmla="*/ 92 h 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92">
                    <a:moveTo>
                      <a:pt x="0" y="56"/>
                    </a:moveTo>
                    <a:lnTo>
                      <a:pt x="0" y="71"/>
                    </a:lnTo>
                    <a:lnTo>
                      <a:pt x="6" y="71"/>
                    </a:lnTo>
                    <a:lnTo>
                      <a:pt x="6" y="92"/>
                    </a:lnTo>
                    <a:lnTo>
                      <a:pt x="15" y="92"/>
                    </a:lnTo>
                    <a:lnTo>
                      <a:pt x="15" y="71"/>
                    </a:lnTo>
                    <a:lnTo>
                      <a:pt x="25" y="71"/>
                    </a:lnTo>
                    <a:lnTo>
                      <a:pt x="25" y="56"/>
                    </a:lnTo>
                    <a:lnTo>
                      <a:pt x="15" y="56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6" y="10"/>
                    </a:lnTo>
                    <a:lnTo>
                      <a:pt x="6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1" name="Freeform 237"/>
              <p:cNvSpPr>
                <a:spLocks/>
              </p:cNvSpPr>
              <p:nvPr/>
            </p:nvSpPr>
            <p:spPr bwMode="auto">
              <a:xfrm>
                <a:off x="2331" y="2910"/>
                <a:ext cx="8" cy="23"/>
              </a:xfrm>
              <a:custGeom>
                <a:avLst/>
                <a:gdLst>
                  <a:gd name="T0" fmla="*/ 0 w 25"/>
                  <a:gd name="T1" fmla="*/ 0 h 71"/>
                  <a:gd name="T2" fmla="*/ 0 w 25"/>
                  <a:gd name="T3" fmla="*/ 0 h 71"/>
                  <a:gd name="T4" fmla="*/ 0 w 25"/>
                  <a:gd name="T5" fmla="*/ 1 h 71"/>
                  <a:gd name="T6" fmla="*/ 0 w 25"/>
                  <a:gd name="T7" fmla="*/ 1 h 71"/>
                  <a:gd name="T8" fmla="*/ 0 w 25"/>
                  <a:gd name="T9" fmla="*/ 1 h 71"/>
                  <a:gd name="T10" fmla="*/ 0 w 25"/>
                  <a:gd name="T11" fmla="*/ 1 h 71"/>
                  <a:gd name="T12" fmla="*/ 0 w 25"/>
                  <a:gd name="T13" fmla="*/ 1 h 71"/>
                  <a:gd name="T14" fmla="*/ 0 w 25"/>
                  <a:gd name="T15" fmla="*/ 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71"/>
                  <a:gd name="T26" fmla="*/ 25 w 25"/>
                  <a:gd name="T27" fmla="*/ 71 h 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71">
                    <a:moveTo>
                      <a:pt x="25" y="21"/>
                    </a:moveTo>
                    <a:lnTo>
                      <a:pt x="25" y="0"/>
                    </a:lnTo>
                    <a:lnTo>
                      <a:pt x="0" y="56"/>
                    </a:lnTo>
                    <a:lnTo>
                      <a:pt x="0" y="71"/>
                    </a:lnTo>
                    <a:lnTo>
                      <a:pt x="25" y="71"/>
                    </a:lnTo>
                    <a:lnTo>
                      <a:pt x="25" y="56"/>
                    </a:lnTo>
                    <a:lnTo>
                      <a:pt x="11" y="56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2" name="Freeform 238"/>
              <p:cNvSpPr>
                <a:spLocks/>
              </p:cNvSpPr>
              <p:nvPr/>
            </p:nvSpPr>
            <p:spPr bwMode="auto">
              <a:xfrm>
                <a:off x="2594" y="2923"/>
                <a:ext cx="18" cy="63"/>
              </a:xfrm>
              <a:custGeom>
                <a:avLst/>
                <a:gdLst>
                  <a:gd name="T0" fmla="*/ 1 w 54"/>
                  <a:gd name="T1" fmla="*/ 0 h 189"/>
                  <a:gd name="T2" fmla="*/ 0 w 54"/>
                  <a:gd name="T3" fmla="*/ 0 h 189"/>
                  <a:gd name="T4" fmla="*/ 0 w 54"/>
                  <a:gd name="T5" fmla="*/ 0 h 189"/>
                  <a:gd name="T6" fmla="*/ 0 w 54"/>
                  <a:gd name="T7" fmla="*/ 0 h 189"/>
                  <a:gd name="T8" fmla="*/ 0 w 54"/>
                  <a:gd name="T9" fmla="*/ 0 h 189"/>
                  <a:gd name="T10" fmla="*/ 0 w 54"/>
                  <a:gd name="T11" fmla="*/ 0 h 189"/>
                  <a:gd name="T12" fmla="*/ 0 w 54"/>
                  <a:gd name="T13" fmla="*/ 0 h 189"/>
                  <a:gd name="T14" fmla="*/ 0 w 54"/>
                  <a:gd name="T15" fmla="*/ 0 h 189"/>
                  <a:gd name="T16" fmla="*/ 0 w 54"/>
                  <a:gd name="T17" fmla="*/ 1 h 189"/>
                  <a:gd name="T18" fmla="*/ 0 w 54"/>
                  <a:gd name="T19" fmla="*/ 0 h 189"/>
                  <a:gd name="T20" fmla="*/ 0 w 54"/>
                  <a:gd name="T21" fmla="*/ 2 h 189"/>
                  <a:gd name="T22" fmla="*/ 1 w 54"/>
                  <a:gd name="T23" fmla="*/ 2 h 189"/>
                  <a:gd name="T24" fmla="*/ 1 w 54"/>
                  <a:gd name="T25" fmla="*/ 0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189"/>
                  <a:gd name="T41" fmla="*/ 54 w 54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189">
                    <a:moveTo>
                      <a:pt x="54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29" y="11"/>
                    </a:lnTo>
                    <a:lnTo>
                      <a:pt x="19" y="17"/>
                    </a:lnTo>
                    <a:lnTo>
                      <a:pt x="11" y="23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0" y="45"/>
                    </a:lnTo>
                    <a:lnTo>
                      <a:pt x="30" y="30"/>
                    </a:lnTo>
                    <a:lnTo>
                      <a:pt x="30" y="189"/>
                    </a:lnTo>
                    <a:lnTo>
                      <a:pt x="54" y="18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3" name="Freeform 239"/>
              <p:cNvSpPr>
                <a:spLocks/>
              </p:cNvSpPr>
              <p:nvPr/>
            </p:nvSpPr>
            <p:spPr bwMode="auto">
              <a:xfrm>
                <a:off x="2647" y="2923"/>
                <a:ext cx="17" cy="66"/>
              </a:xfrm>
              <a:custGeom>
                <a:avLst/>
                <a:gdLst>
                  <a:gd name="T0" fmla="*/ 0 w 51"/>
                  <a:gd name="T1" fmla="*/ 2 h 198"/>
                  <a:gd name="T2" fmla="*/ 0 w 51"/>
                  <a:gd name="T3" fmla="*/ 2 h 198"/>
                  <a:gd name="T4" fmla="*/ 0 w 51"/>
                  <a:gd name="T5" fmla="*/ 2 h 198"/>
                  <a:gd name="T6" fmla="*/ 0 w 51"/>
                  <a:gd name="T7" fmla="*/ 2 h 198"/>
                  <a:gd name="T8" fmla="*/ 0 w 51"/>
                  <a:gd name="T9" fmla="*/ 2 h 198"/>
                  <a:gd name="T10" fmla="*/ 0 w 51"/>
                  <a:gd name="T11" fmla="*/ 2 h 198"/>
                  <a:gd name="T12" fmla="*/ 1 w 51"/>
                  <a:gd name="T13" fmla="*/ 2 h 198"/>
                  <a:gd name="T14" fmla="*/ 1 w 51"/>
                  <a:gd name="T15" fmla="*/ 2 h 198"/>
                  <a:gd name="T16" fmla="*/ 1 w 51"/>
                  <a:gd name="T17" fmla="*/ 2 h 198"/>
                  <a:gd name="T18" fmla="*/ 1 w 51"/>
                  <a:gd name="T19" fmla="*/ 1 h 198"/>
                  <a:gd name="T20" fmla="*/ 1 w 51"/>
                  <a:gd name="T21" fmla="*/ 1 h 198"/>
                  <a:gd name="T22" fmla="*/ 1 w 51"/>
                  <a:gd name="T23" fmla="*/ 1 h 198"/>
                  <a:gd name="T24" fmla="*/ 1 w 51"/>
                  <a:gd name="T25" fmla="*/ 0 h 198"/>
                  <a:gd name="T26" fmla="*/ 0 w 51"/>
                  <a:gd name="T27" fmla="*/ 0 h 198"/>
                  <a:gd name="T28" fmla="*/ 0 w 51"/>
                  <a:gd name="T29" fmla="*/ 0 h 198"/>
                  <a:gd name="T30" fmla="*/ 0 w 51"/>
                  <a:gd name="T31" fmla="*/ 0 h 198"/>
                  <a:gd name="T32" fmla="*/ 0 w 51"/>
                  <a:gd name="T33" fmla="*/ 0 h 198"/>
                  <a:gd name="T34" fmla="*/ 0 w 51"/>
                  <a:gd name="T35" fmla="*/ 0 h 198"/>
                  <a:gd name="T36" fmla="*/ 0 w 51"/>
                  <a:gd name="T37" fmla="*/ 0 h 198"/>
                  <a:gd name="T38" fmla="*/ 0 w 51"/>
                  <a:gd name="T39" fmla="*/ 0 h 198"/>
                  <a:gd name="T40" fmla="*/ 0 w 51"/>
                  <a:gd name="T41" fmla="*/ 0 h 198"/>
                  <a:gd name="T42" fmla="*/ 0 w 51"/>
                  <a:gd name="T43" fmla="*/ 0 h 198"/>
                  <a:gd name="T44" fmla="*/ 0 w 51"/>
                  <a:gd name="T45" fmla="*/ 0 h 198"/>
                  <a:gd name="T46" fmla="*/ 0 w 51"/>
                  <a:gd name="T47" fmla="*/ 1 h 198"/>
                  <a:gd name="T48" fmla="*/ 0 w 51"/>
                  <a:gd name="T49" fmla="*/ 1 h 198"/>
                  <a:gd name="T50" fmla="*/ 0 w 51"/>
                  <a:gd name="T51" fmla="*/ 1 h 198"/>
                  <a:gd name="T52" fmla="*/ 0 w 51"/>
                  <a:gd name="T53" fmla="*/ 1 h 198"/>
                  <a:gd name="T54" fmla="*/ 0 w 51"/>
                  <a:gd name="T55" fmla="*/ 2 h 198"/>
                  <a:gd name="T56" fmla="*/ 0 w 51"/>
                  <a:gd name="T57" fmla="*/ 2 h 198"/>
                  <a:gd name="T58" fmla="*/ 0 w 51"/>
                  <a:gd name="T59" fmla="*/ 2 h 198"/>
                  <a:gd name="T60" fmla="*/ 0 w 51"/>
                  <a:gd name="T61" fmla="*/ 2 h 198"/>
                  <a:gd name="T62" fmla="*/ 0 w 51"/>
                  <a:gd name="T63" fmla="*/ 2 h 198"/>
                  <a:gd name="T64" fmla="*/ 0 w 51"/>
                  <a:gd name="T65" fmla="*/ 2 h 198"/>
                  <a:gd name="T66" fmla="*/ 0 w 51"/>
                  <a:gd name="T67" fmla="*/ 2 h 1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"/>
                  <a:gd name="T103" fmla="*/ 0 h 198"/>
                  <a:gd name="T104" fmla="*/ 51 w 51"/>
                  <a:gd name="T105" fmla="*/ 198 h 1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" h="198">
                    <a:moveTo>
                      <a:pt x="0" y="173"/>
                    </a:moveTo>
                    <a:lnTo>
                      <a:pt x="0" y="198"/>
                    </a:lnTo>
                    <a:lnTo>
                      <a:pt x="5" y="198"/>
                    </a:lnTo>
                    <a:lnTo>
                      <a:pt x="20" y="196"/>
                    </a:lnTo>
                    <a:lnTo>
                      <a:pt x="31" y="190"/>
                    </a:lnTo>
                    <a:lnTo>
                      <a:pt x="39" y="180"/>
                    </a:lnTo>
                    <a:lnTo>
                      <a:pt x="45" y="167"/>
                    </a:lnTo>
                    <a:lnTo>
                      <a:pt x="49" y="152"/>
                    </a:lnTo>
                    <a:lnTo>
                      <a:pt x="50" y="136"/>
                    </a:lnTo>
                    <a:lnTo>
                      <a:pt x="51" y="102"/>
                    </a:lnTo>
                    <a:lnTo>
                      <a:pt x="50" y="65"/>
                    </a:lnTo>
                    <a:lnTo>
                      <a:pt x="49" y="49"/>
                    </a:lnTo>
                    <a:lnTo>
                      <a:pt x="45" y="35"/>
                    </a:lnTo>
                    <a:lnTo>
                      <a:pt x="39" y="22"/>
                    </a:lnTo>
                    <a:lnTo>
                      <a:pt x="31" y="13"/>
                    </a:lnTo>
                    <a:lnTo>
                      <a:pt x="20" y="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5" y="26"/>
                    </a:lnTo>
                    <a:lnTo>
                      <a:pt x="12" y="27"/>
                    </a:lnTo>
                    <a:lnTo>
                      <a:pt x="16" y="31"/>
                    </a:lnTo>
                    <a:lnTo>
                      <a:pt x="21" y="38"/>
                    </a:lnTo>
                    <a:lnTo>
                      <a:pt x="23" y="47"/>
                    </a:lnTo>
                    <a:lnTo>
                      <a:pt x="24" y="59"/>
                    </a:lnTo>
                    <a:lnTo>
                      <a:pt x="26" y="73"/>
                    </a:lnTo>
                    <a:lnTo>
                      <a:pt x="26" y="106"/>
                    </a:lnTo>
                    <a:lnTo>
                      <a:pt x="26" y="129"/>
                    </a:lnTo>
                    <a:lnTo>
                      <a:pt x="23" y="151"/>
                    </a:lnTo>
                    <a:lnTo>
                      <a:pt x="21" y="160"/>
                    </a:lnTo>
                    <a:lnTo>
                      <a:pt x="16" y="167"/>
                    </a:lnTo>
                    <a:lnTo>
                      <a:pt x="12" y="172"/>
                    </a:lnTo>
                    <a:lnTo>
                      <a:pt x="5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4" name="Freeform 240"/>
              <p:cNvSpPr>
                <a:spLocks/>
              </p:cNvSpPr>
              <p:nvPr/>
            </p:nvSpPr>
            <p:spPr bwMode="auto">
              <a:xfrm>
                <a:off x="2632" y="2923"/>
                <a:ext cx="17" cy="66"/>
              </a:xfrm>
              <a:custGeom>
                <a:avLst/>
                <a:gdLst>
                  <a:gd name="T0" fmla="*/ 1 w 51"/>
                  <a:gd name="T1" fmla="*/ 0 h 198"/>
                  <a:gd name="T2" fmla="*/ 1 w 51"/>
                  <a:gd name="T3" fmla="*/ 0 h 198"/>
                  <a:gd name="T4" fmla="*/ 1 w 51"/>
                  <a:gd name="T5" fmla="*/ 0 h 198"/>
                  <a:gd name="T6" fmla="*/ 1 w 51"/>
                  <a:gd name="T7" fmla="*/ 0 h 198"/>
                  <a:gd name="T8" fmla="*/ 0 w 51"/>
                  <a:gd name="T9" fmla="*/ 0 h 198"/>
                  <a:gd name="T10" fmla="*/ 0 w 51"/>
                  <a:gd name="T11" fmla="*/ 0 h 198"/>
                  <a:gd name="T12" fmla="*/ 0 w 51"/>
                  <a:gd name="T13" fmla="*/ 0 h 198"/>
                  <a:gd name="T14" fmla="*/ 0 w 51"/>
                  <a:gd name="T15" fmla="*/ 0 h 198"/>
                  <a:gd name="T16" fmla="*/ 0 w 51"/>
                  <a:gd name="T17" fmla="*/ 1 h 198"/>
                  <a:gd name="T18" fmla="*/ 0 w 51"/>
                  <a:gd name="T19" fmla="*/ 1 h 198"/>
                  <a:gd name="T20" fmla="*/ 0 w 51"/>
                  <a:gd name="T21" fmla="*/ 1 h 198"/>
                  <a:gd name="T22" fmla="*/ 0 w 51"/>
                  <a:gd name="T23" fmla="*/ 2 h 198"/>
                  <a:gd name="T24" fmla="*/ 0 w 51"/>
                  <a:gd name="T25" fmla="*/ 2 h 198"/>
                  <a:gd name="T26" fmla="*/ 0 w 51"/>
                  <a:gd name="T27" fmla="*/ 2 h 198"/>
                  <a:gd name="T28" fmla="*/ 0 w 51"/>
                  <a:gd name="T29" fmla="*/ 2 h 198"/>
                  <a:gd name="T30" fmla="*/ 0 w 51"/>
                  <a:gd name="T31" fmla="*/ 2 h 198"/>
                  <a:gd name="T32" fmla="*/ 0 w 51"/>
                  <a:gd name="T33" fmla="*/ 2 h 198"/>
                  <a:gd name="T34" fmla="*/ 1 w 51"/>
                  <a:gd name="T35" fmla="*/ 2 h 198"/>
                  <a:gd name="T36" fmla="*/ 1 w 51"/>
                  <a:gd name="T37" fmla="*/ 2 h 198"/>
                  <a:gd name="T38" fmla="*/ 1 w 51"/>
                  <a:gd name="T39" fmla="*/ 2 h 198"/>
                  <a:gd name="T40" fmla="*/ 1 w 51"/>
                  <a:gd name="T41" fmla="*/ 2 h 198"/>
                  <a:gd name="T42" fmla="*/ 0 w 51"/>
                  <a:gd name="T43" fmla="*/ 2 h 198"/>
                  <a:gd name="T44" fmla="*/ 0 w 51"/>
                  <a:gd name="T45" fmla="*/ 2 h 198"/>
                  <a:gd name="T46" fmla="*/ 0 w 51"/>
                  <a:gd name="T47" fmla="*/ 2 h 198"/>
                  <a:gd name="T48" fmla="*/ 0 w 51"/>
                  <a:gd name="T49" fmla="*/ 2 h 198"/>
                  <a:gd name="T50" fmla="*/ 0 w 51"/>
                  <a:gd name="T51" fmla="*/ 2 h 198"/>
                  <a:gd name="T52" fmla="*/ 0 w 51"/>
                  <a:gd name="T53" fmla="*/ 1 h 198"/>
                  <a:gd name="T54" fmla="*/ 0 w 51"/>
                  <a:gd name="T55" fmla="*/ 1 h 198"/>
                  <a:gd name="T56" fmla="*/ 0 w 51"/>
                  <a:gd name="T57" fmla="*/ 1 h 198"/>
                  <a:gd name="T58" fmla="*/ 0 w 51"/>
                  <a:gd name="T59" fmla="*/ 1 h 198"/>
                  <a:gd name="T60" fmla="*/ 0 w 51"/>
                  <a:gd name="T61" fmla="*/ 0 h 198"/>
                  <a:gd name="T62" fmla="*/ 0 w 51"/>
                  <a:gd name="T63" fmla="*/ 0 h 198"/>
                  <a:gd name="T64" fmla="*/ 0 w 51"/>
                  <a:gd name="T65" fmla="*/ 0 h 198"/>
                  <a:gd name="T66" fmla="*/ 1 w 51"/>
                  <a:gd name="T67" fmla="*/ 0 h 198"/>
                  <a:gd name="T68" fmla="*/ 1 w 51"/>
                  <a:gd name="T69" fmla="*/ 0 h 198"/>
                  <a:gd name="T70" fmla="*/ 1 w 51"/>
                  <a:gd name="T71" fmla="*/ 0 h 1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"/>
                  <a:gd name="T109" fmla="*/ 0 h 198"/>
                  <a:gd name="T110" fmla="*/ 51 w 51"/>
                  <a:gd name="T111" fmla="*/ 198 h 19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" h="198">
                    <a:moveTo>
                      <a:pt x="46" y="20"/>
                    </a:moveTo>
                    <a:lnTo>
                      <a:pt x="46" y="0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33" y="2"/>
                    </a:lnTo>
                    <a:lnTo>
                      <a:pt x="22" y="9"/>
                    </a:lnTo>
                    <a:lnTo>
                      <a:pt x="13" y="19"/>
                    </a:lnTo>
                    <a:lnTo>
                      <a:pt x="7" y="32"/>
                    </a:lnTo>
                    <a:lnTo>
                      <a:pt x="2" y="47"/>
                    </a:lnTo>
                    <a:lnTo>
                      <a:pt x="1" y="65"/>
                    </a:lnTo>
                    <a:lnTo>
                      <a:pt x="0" y="102"/>
                    </a:lnTo>
                    <a:lnTo>
                      <a:pt x="1" y="136"/>
                    </a:lnTo>
                    <a:lnTo>
                      <a:pt x="2" y="152"/>
                    </a:lnTo>
                    <a:lnTo>
                      <a:pt x="7" y="167"/>
                    </a:lnTo>
                    <a:lnTo>
                      <a:pt x="13" y="180"/>
                    </a:lnTo>
                    <a:lnTo>
                      <a:pt x="22" y="190"/>
                    </a:lnTo>
                    <a:lnTo>
                      <a:pt x="33" y="196"/>
                    </a:lnTo>
                    <a:lnTo>
                      <a:pt x="51" y="198"/>
                    </a:lnTo>
                    <a:lnTo>
                      <a:pt x="46" y="198"/>
                    </a:lnTo>
                    <a:lnTo>
                      <a:pt x="46" y="173"/>
                    </a:lnTo>
                    <a:lnTo>
                      <a:pt x="51" y="173"/>
                    </a:lnTo>
                    <a:lnTo>
                      <a:pt x="40" y="172"/>
                    </a:lnTo>
                    <a:lnTo>
                      <a:pt x="33" y="167"/>
                    </a:lnTo>
                    <a:lnTo>
                      <a:pt x="28" y="160"/>
                    </a:lnTo>
                    <a:lnTo>
                      <a:pt x="24" y="151"/>
                    </a:lnTo>
                    <a:lnTo>
                      <a:pt x="21" y="129"/>
                    </a:lnTo>
                    <a:lnTo>
                      <a:pt x="21" y="106"/>
                    </a:lnTo>
                    <a:lnTo>
                      <a:pt x="21" y="69"/>
                    </a:lnTo>
                    <a:lnTo>
                      <a:pt x="22" y="54"/>
                    </a:lnTo>
                    <a:lnTo>
                      <a:pt x="24" y="43"/>
                    </a:lnTo>
                    <a:lnTo>
                      <a:pt x="28" y="32"/>
                    </a:lnTo>
                    <a:lnTo>
                      <a:pt x="33" y="26"/>
                    </a:lnTo>
                    <a:lnTo>
                      <a:pt x="40" y="21"/>
                    </a:lnTo>
                    <a:lnTo>
                      <a:pt x="51" y="20"/>
                    </a:lnTo>
                    <a:lnTo>
                      <a:pt x="51" y="26"/>
                    </a:ln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5" name="Rectangle 241"/>
              <p:cNvSpPr>
                <a:spLocks noChangeArrowheads="1"/>
              </p:cNvSpPr>
              <p:nvPr/>
            </p:nvSpPr>
            <p:spPr bwMode="auto">
              <a:xfrm>
                <a:off x="2669" y="2927"/>
                <a:ext cx="11" cy="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6" name="Freeform 242"/>
              <p:cNvSpPr>
                <a:spLocks/>
              </p:cNvSpPr>
              <p:nvPr/>
            </p:nvSpPr>
            <p:spPr bwMode="auto">
              <a:xfrm>
                <a:off x="2684" y="2910"/>
                <a:ext cx="16" cy="30"/>
              </a:xfrm>
              <a:custGeom>
                <a:avLst/>
                <a:gdLst>
                  <a:gd name="T0" fmla="*/ 1 w 49"/>
                  <a:gd name="T1" fmla="*/ 1 h 92"/>
                  <a:gd name="T2" fmla="*/ 1 w 49"/>
                  <a:gd name="T3" fmla="*/ 1 h 92"/>
                  <a:gd name="T4" fmla="*/ 0 w 49"/>
                  <a:gd name="T5" fmla="*/ 1 h 92"/>
                  <a:gd name="T6" fmla="*/ 0 w 49"/>
                  <a:gd name="T7" fmla="*/ 1 h 92"/>
                  <a:gd name="T8" fmla="*/ 1 w 49"/>
                  <a:gd name="T9" fmla="*/ 0 h 92"/>
                  <a:gd name="T10" fmla="*/ 1 w 49"/>
                  <a:gd name="T11" fmla="*/ 0 h 92"/>
                  <a:gd name="T12" fmla="*/ 0 w 49"/>
                  <a:gd name="T13" fmla="*/ 0 h 92"/>
                  <a:gd name="T14" fmla="*/ 0 w 49"/>
                  <a:gd name="T15" fmla="*/ 0 h 92"/>
                  <a:gd name="T16" fmla="*/ 0 w 49"/>
                  <a:gd name="T17" fmla="*/ 0 h 92"/>
                  <a:gd name="T18" fmla="*/ 0 w 49"/>
                  <a:gd name="T19" fmla="*/ 0 h 92"/>
                  <a:gd name="T20" fmla="*/ 0 w 49"/>
                  <a:gd name="T21" fmla="*/ 0 h 92"/>
                  <a:gd name="T22" fmla="*/ 0 w 49"/>
                  <a:gd name="T23" fmla="*/ 0 h 92"/>
                  <a:gd name="T24" fmla="*/ 0 w 49"/>
                  <a:gd name="T25" fmla="*/ 0 h 92"/>
                  <a:gd name="T26" fmla="*/ 0 w 49"/>
                  <a:gd name="T27" fmla="*/ 0 h 92"/>
                  <a:gd name="T28" fmla="*/ 0 w 49"/>
                  <a:gd name="T29" fmla="*/ 0 h 92"/>
                  <a:gd name="T30" fmla="*/ 0 w 49"/>
                  <a:gd name="T31" fmla="*/ 0 h 92"/>
                  <a:gd name="T32" fmla="*/ 0 w 49"/>
                  <a:gd name="T33" fmla="*/ 0 h 92"/>
                  <a:gd name="T34" fmla="*/ 0 w 49"/>
                  <a:gd name="T35" fmla="*/ 1 h 92"/>
                  <a:gd name="T36" fmla="*/ 0 w 49"/>
                  <a:gd name="T37" fmla="*/ 1 h 92"/>
                  <a:gd name="T38" fmla="*/ 0 w 49"/>
                  <a:gd name="T39" fmla="*/ 1 h 92"/>
                  <a:gd name="T40" fmla="*/ 1 w 49"/>
                  <a:gd name="T41" fmla="*/ 1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92"/>
                  <a:gd name="T65" fmla="*/ 49 w 49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92">
                    <a:moveTo>
                      <a:pt x="49" y="92"/>
                    </a:moveTo>
                    <a:lnTo>
                      <a:pt x="49" y="82"/>
                    </a:lnTo>
                    <a:lnTo>
                      <a:pt x="14" y="82"/>
                    </a:lnTo>
                    <a:lnTo>
                      <a:pt x="20" y="86"/>
                    </a:lnTo>
                    <a:lnTo>
                      <a:pt x="46" y="39"/>
                    </a:lnTo>
                    <a:lnTo>
                      <a:pt x="47" y="13"/>
                    </a:lnTo>
                    <a:lnTo>
                      <a:pt x="38" y="1"/>
                    </a:lnTo>
                    <a:lnTo>
                      <a:pt x="29" y="0"/>
                    </a:lnTo>
                    <a:lnTo>
                      <a:pt x="9" y="7"/>
                    </a:lnTo>
                    <a:lnTo>
                      <a:pt x="5" y="25"/>
                    </a:lnTo>
                    <a:lnTo>
                      <a:pt x="0" y="21"/>
                    </a:lnTo>
                    <a:lnTo>
                      <a:pt x="14" y="21"/>
                    </a:lnTo>
                    <a:lnTo>
                      <a:pt x="20" y="25"/>
                    </a:lnTo>
                    <a:lnTo>
                      <a:pt x="23" y="12"/>
                    </a:lnTo>
                    <a:lnTo>
                      <a:pt x="32" y="12"/>
                    </a:lnTo>
                    <a:lnTo>
                      <a:pt x="37" y="18"/>
                    </a:lnTo>
                    <a:lnTo>
                      <a:pt x="38" y="25"/>
                    </a:lnTo>
                    <a:lnTo>
                      <a:pt x="5" y="86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4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7" name="Freeform 243"/>
              <p:cNvSpPr>
                <a:spLocks/>
              </p:cNvSpPr>
              <p:nvPr/>
            </p:nvSpPr>
            <p:spPr bwMode="auto">
              <a:xfrm>
                <a:off x="2458" y="3037"/>
                <a:ext cx="79" cy="65"/>
              </a:xfrm>
              <a:custGeom>
                <a:avLst/>
                <a:gdLst>
                  <a:gd name="T0" fmla="*/ 1 w 238"/>
                  <a:gd name="T1" fmla="*/ 2 h 194"/>
                  <a:gd name="T2" fmla="*/ 1 w 238"/>
                  <a:gd name="T3" fmla="*/ 2 h 194"/>
                  <a:gd name="T4" fmla="*/ 1 w 238"/>
                  <a:gd name="T5" fmla="*/ 0 h 194"/>
                  <a:gd name="T6" fmla="*/ 2 w 238"/>
                  <a:gd name="T7" fmla="*/ 2 h 194"/>
                  <a:gd name="T8" fmla="*/ 2 w 238"/>
                  <a:gd name="T9" fmla="*/ 2 h 194"/>
                  <a:gd name="T10" fmla="*/ 3 w 238"/>
                  <a:gd name="T11" fmla="*/ 0 h 194"/>
                  <a:gd name="T12" fmla="*/ 3 w 238"/>
                  <a:gd name="T13" fmla="*/ 0 h 194"/>
                  <a:gd name="T14" fmla="*/ 2 w 238"/>
                  <a:gd name="T15" fmla="*/ 2 h 194"/>
                  <a:gd name="T16" fmla="*/ 2 w 238"/>
                  <a:gd name="T17" fmla="*/ 0 h 194"/>
                  <a:gd name="T18" fmla="*/ 1 w 238"/>
                  <a:gd name="T19" fmla="*/ 0 h 194"/>
                  <a:gd name="T20" fmla="*/ 1 w 238"/>
                  <a:gd name="T21" fmla="*/ 2 h 194"/>
                  <a:gd name="T22" fmla="*/ 0 w 238"/>
                  <a:gd name="T23" fmla="*/ 0 h 194"/>
                  <a:gd name="T24" fmla="*/ 0 w 238"/>
                  <a:gd name="T25" fmla="*/ 0 h 194"/>
                  <a:gd name="T26" fmla="*/ 1 w 238"/>
                  <a:gd name="T27" fmla="*/ 2 h 1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8"/>
                  <a:gd name="T43" fmla="*/ 0 h 194"/>
                  <a:gd name="T44" fmla="*/ 238 w 238"/>
                  <a:gd name="T45" fmla="*/ 194 h 1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8" h="194">
                    <a:moveTo>
                      <a:pt x="46" y="194"/>
                    </a:moveTo>
                    <a:lnTo>
                      <a:pt x="78" y="194"/>
                    </a:lnTo>
                    <a:lnTo>
                      <a:pt x="119" y="25"/>
                    </a:lnTo>
                    <a:lnTo>
                      <a:pt x="155" y="194"/>
                    </a:lnTo>
                    <a:lnTo>
                      <a:pt x="186" y="194"/>
                    </a:lnTo>
                    <a:lnTo>
                      <a:pt x="238" y="0"/>
                    </a:lnTo>
                    <a:lnTo>
                      <a:pt x="213" y="0"/>
                    </a:lnTo>
                    <a:lnTo>
                      <a:pt x="171" y="169"/>
                    </a:lnTo>
                    <a:lnTo>
                      <a:pt x="134" y="0"/>
                    </a:lnTo>
                    <a:lnTo>
                      <a:pt x="103" y="0"/>
                    </a:lnTo>
                    <a:lnTo>
                      <a:pt x="63" y="169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46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8" name="Freeform 244"/>
              <p:cNvSpPr>
                <a:spLocks/>
              </p:cNvSpPr>
              <p:nvPr/>
            </p:nvSpPr>
            <p:spPr bwMode="auto">
              <a:xfrm>
                <a:off x="2558" y="3057"/>
                <a:ext cx="17" cy="48"/>
              </a:xfrm>
              <a:custGeom>
                <a:avLst/>
                <a:gdLst>
                  <a:gd name="T0" fmla="*/ 0 w 52"/>
                  <a:gd name="T1" fmla="*/ 1 h 146"/>
                  <a:gd name="T2" fmla="*/ 0 w 52"/>
                  <a:gd name="T3" fmla="*/ 2 h 146"/>
                  <a:gd name="T4" fmla="*/ 0 w 52"/>
                  <a:gd name="T5" fmla="*/ 2 h 146"/>
                  <a:gd name="T6" fmla="*/ 0 w 52"/>
                  <a:gd name="T7" fmla="*/ 1 h 146"/>
                  <a:gd name="T8" fmla="*/ 0 w 52"/>
                  <a:gd name="T9" fmla="*/ 1 h 146"/>
                  <a:gd name="T10" fmla="*/ 0 w 52"/>
                  <a:gd name="T11" fmla="*/ 2 h 146"/>
                  <a:gd name="T12" fmla="*/ 1 w 52"/>
                  <a:gd name="T13" fmla="*/ 2 h 146"/>
                  <a:gd name="T14" fmla="*/ 1 w 52"/>
                  <a:gd name="T15" fmla="*/ 2 h 146"/>
                  <a:gd name="T16" fmla="*/ 1 w 52"/>
                  <a:gd name="T17" fmla="*/ 1 h 146"/>
                  <a:gd name="T18" fmla="*/ 1 w 52"/>
                  <a:gd name="T19" fmla="*/ 1 h 146"/>
                  <a:gd name="T20" fmla="*/ 1 w 52"/>
                  <a:gd name="T21" fmla="*/ 0 h 146"/>
                  <a:gd name="T22" fmla="*/ 1 w 52"/>
                  <a:gd name="T23" fmla="*/ 1 h 146"/>
                  <a:gd name="T24" fmla="*/ 1 w 52"/>
                  <a:gd name="T25" fmla="*/ 0 h 146"/>
                  <a:gd name="T26" fmla="*/ 0 w 52"/>
                  <a:gd name="T27" fmla="*/ 0 h 146"/>
                  <a:gd name="T28" fmla="*/ 0 w 52"/>
                  <a:gd name="T29" fmla="*/ 0 h 146"/>
                  <a:gd name="T30" fmla="*/ 0 w 52"/>
                  <a:gd name="T31" fmla="*/ 0 h 146"/>
                  <a:gd name="T32" fmla="*/ 0 w 52"/>
                  <a:gd name="T33" fmla="*/ 0 h 146"/>
                  <a:gd name="T34" fmla="*/ 0 w 52"/>
                  <a:gd name="T35" fmla="*/ 0 h 146"/>
                  <a:gd name="T36" fmla="*/ 0 w 52"/>
                  <a:gd name="T37" fmla="*/ 1 h 146"/>
                  <a:gd name="T38" fmla="*/ 0 w 52"/>
                  <a:gd name="T39" fmla="*/ 1 h 146"/>
                  <a:gd name="T40" fmla="*/ 0 w 52"/>
                  <a:gd name="T41" fmla="*/ 1 h 146"/>
                  <a:gd name="T42" fmla="*/ 0 w 52"/>
                  <a:gd name="T43" fmla="*/ 1 h 146"/>
                  <a:gd name="T44" fmla="*/ 0 w 52"/>
                  <a:gd name="T45" fmla="*/ 1 h 146"/>
                  <a:gd name="T46" fmla="*/ 0 w 52"/>
                  <a:gd name="T47" fmla="*/ 1 h 146"/>
                  <a:gd name="T48" fmla="*/ 0 w 52"/>
                  <a:gd name="T49" fmla="*/ 1 h 146"/>
                  <a:gd name="T50" fmla="*/ 0 w 52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46"/>
                  <a:gd name="T80" fmla="*/ 52 w 52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46">
                    <a:moveTo>
                      <a:pt x="0" y="125"/>
                    </a:moveTo>
                    <a:lnTo>
                      <a:pt x="0" y="141"/>
                    </a:lnTo>
                    <a:lnTo>
                      <a:pt x="5" y="146"/>
                    </a:lnTo>
                    <a:lnTo>
                      <a:pt x="31" y="120"/>
                    </a:lnTo>
                    <a:lnTo>
                      <a:pt x="26" y="120"/>
                    </a:lnTo>
                    <a:lnTo>
                      <a:pt x="26" y="135"/>
                    </a:lnTo>
                    <a:lnTo>
                      <a:pt x="52" y="135"/>
                    </a:lnTo>
                    <a:lnTo>
                      <a:pt x="52" y="141"/>
                    </a:lnTo>
                    <a:lnTo>
                      <a:pt x="52" y="110"/>
                    </a:lnTo>
                    <a:lnTo>
                      <a:pt x="46" y="104"/>
                    </a:lnTo>
                    <a:lnTo>
                      <a:pt x="46" y="37"/>
                    </a:lnTo>
                    <a:lnTo>
                      <a:pt x="52" y="42"/>
                    </a:lnTo>
                    <a:lnTo>
                      <a:pt x="47" y="18"/>
                    </a:lnTo>
                    <a:lnTo>
                      <a:pt x="27" y="4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8" y="20"/>
                    </a:lnTo>
                    <a:lnTo>
                      <a:pt x="26" y="29"/>
                    </a:lnTo>
                    <a:lnTo>
                      <a:pt x="31" y="52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31" y="73"/>
                    </a:lnTo>
                    <a:lnTo>
                      <a:pt x="29" y="97"/>
                    </a:lnTo>
                    <a:lnTo>
                      <a:pt x="20" y="118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39" name="Freeform 245"/>
              <p:cNvSpPr>
                <a:spLocks/>
              </p:cNvSpPr>
              <p:nvPr/>
            </p:nvSpPr>
            <p:spPr bwMode="auto">
              <a:xfrm>
                <a:off x="2544" y="3055"/>
                <a:ext cx="15" cy="16"/>
              </a:xfrm>
              <a:custGeom>
                <a:avLst/>
                <a:gdLst>
                  <a:gd name="T0" fmla="*/ 0 w 46"/>
                  <a:gd name="T1" fmla="*/ 0 h 46"/>
                  <a:gd name="T2" fmla="*/ 1 w 46"/>
                  <a:gd name="T3" fmla="*/ 0 h 46"/>
                  <a:gd name="T4" fmla="*/ 1 w 46"/>
                  <a:gd name="T5" fmla="*/ 0 h 46"/>
                  <a:gd name="T6" fmla="*/ 0 w 46"/>
                  <a:gd name="T7" fmla="*/ 0 h 46"/>
                  <a:gd name="T8" fmla="*/ 0 w 46"/>
                  <a:gd name="T9" fmla="*/ 0 h 46"/>
                  <a:gd name="T10" fmla="*/ 0 w 46"/>
                  <a:gd name="T11" fmla="*/ 0 h 46"/>
                  <a:gd name="T12" fmla="*/ 0 w 46"/>
                  <a:gd name="T13" fmla="*/ 0 h 46"/>
                  <a:gd name="T14" fmla="*/ 0 w 46"/>
                  <a:gd name="T15" fmla="*/ 0 h 46"/>
                  <a:gd name="T16" fmla="*/ 0 w 46"/>
                  <a:gd name="T17" fmla="*/ 0 h 46"/>
                  <a:gd name="T18" fmla="*/ 0 w 46"/>
                  <a:gd name="T19" fmla="*/ 1 h 46"/>
                  <a:gd name="T20" fmla="*/ 0 w 46"/>
                  <a:gd name="T21" fmla="*/ 1 h 46"/>
                  <a:gd name="T22" fmla="*/ 0 w 46"/>
                  <a:gd name="T23" fmla="*/ 1 h 46"/>
                  <a:gd name="T24" fmla="*/ 0 w 46"/>
                  <a:gd name="T25" fmla="*/ 1 h 46"/>
                  <a:gd name="T26" fmla="*/ 0 w 46"/>
                  <a:gd name="T27" fmla="*/ 1 h 46"/>
                  <a:gd name="T28" fmla="*/ 0 w 46"/>
                  <a:gd name="T29" fmla="*/ 1 h 46"/>
                  <a:gd name="T30" fmla="*/ 0 w 46"/>
                  <a:gd name="T31" fmla="*/ 0 h 46"/>
                  <a:gd name="T32" fmla="*/ 0 w 46"/>
                  <a:gd name="T33" fmla="*/ 0 h 46"/>
                  <a:gd name="T34" fmla="*/ 1 w 46"/>
                  <a:gd name="T35" fmla="*/ 0 h 46"/>
                  <a:gd name="T36" fmla="*/ 0 w 46"/>
                  <a:gd name="T37" fmla="*/ 0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46"/>
                  <a:gd name="T59" fmla="*/ 46 w 46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46">
                    <a:moveTo>
                      <a:pt x="41" y="21"/>
                    </a:moveTo>
                    <a:lnTo>
                      <a:pt x="46" y="0"/>
                    </a:lnTo>
                    <a:lnTo>
                      <a:pt x="46" y="4"/>
                    </a:lnTo>
                    <a:lnTo>
                      <a:pt x="36" y="4"/>
                    </a:lnTo>
                    <a:lnTo>
                      <a:pt x="26" y="7"/>
                    </a:lnTo>
                    <a:lnTo>
                      <a:pt x="18" y="9"/>
                    </a:lnTo>
                    <a:lnTo>
                      <a:pt x="12" y="14"/>
                    </a:lnTo>
                    <a:lnTo>
                      <a:pt x="7" y="19"/>
                    </a:lnTo>
                    <a:lnTo>
                      <a:pt x="2" y="26"/>
                    </a:lnTo>
                    <a:lnTo>
                      <a:pt x="1" y="36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21" y="41"/>
                    </a:lnTo>
                    <a:lnTo>
                      <a:pt x="21" y="46"/>
                    </a:lnTo>
                    <a:lnTo>
                      <a:pt x="23" y="36"/>
                    </a:lnTo>
                    <a:lnTo>
                      <a:pt x="28" y="27"/>
                    </a:lnTo>
                    <a:lnTo>
                      <a:pt x="36" y="23"/>
                    </a:lnTo>
                    <a:lnTo>
                      <a:pt x="46" y="21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0" name="Freeform 246"/>
              <p:cNvSpPr>
                <a:spLocks/>
              </p:cNvSpPr>
              <p:nvPr/>
            </p:nvSpPr>
            <p:spPr bwMode="auto">
              <a:xfrm>
                <a:off x="2543" y="3074"/>
                <a:ext cx="16" cy="31"/>
              </a:xfrm>
              <a:custGeom>
                <a:avLst/>
                <a:gdLst>
                  <a:gd name="T0" fmla="*/ 0 w 50"/>
                  <a:gd name="T1" fmla="*/ 0 h 94"/>
                  <a:gd name="T2" fmla="*/ 0 w 50"/>
                  <a:gd name="T3" fmla="*/ 0 h 94"/>
                  <a:gd name="T4" fmla="*/ 1 w 50"/>
                  <a:gd name="T5" fmla="*/ 0 h 94"/>
                  <a:gd name="T6" fmla="*/ 0 w 50"/>
                  <a:gd name="T7" fmla="*/ 0 h 94"/>
                  <a:gd name="T8" fmla="*/ 0 w 50"/>
                  <a:gd name="T9" fmla="*/ 0 h 94"/>
                  <a:gd name="T10" fmla="*/ 0 w 50"/>
                  <a:gd name="T11" fmla="*/ 0 h 94"/>
                  <a:gd name="T12" fmla="*/ 0 w 50"/>
                  <a:gd name="T13" fmla="*/ 0 h 94"/>
                  <a:gd name="T14" fmla="*/ 0 w 50"/>
                  <a:gd name="T15" fmla="*/ 0 h 94"/>
                  <a:gd name="T16" fmla="*/ 0 w 50"/>
                  <a:gd name="T17" fmla="*/ 1 h 94"/>
                  <a:gd name="T18" fmla="*/ 0 w 50"/>
                  <a:gd name="T19" fmla="*/ 1 h 94"/>
                  <a:gd name="T20" fmla="*/ 0 w 50"/>
                  <a:gd name="T21" fmla="*/ 1 h 94"/>
                  <a:gd name="T22" fmla="*/ 0 w 50"/>
                  <a:gd name="T23" fmla="*/ 1 h 94"/>
                  <a:gd name="T24" fmla="*/ 0 w 50"/>
                  <a:gd name="T25" fmla="*/ 1 h 94"/>
                  <a:gd name="T26" fmla="*/ 0 w 50"/>
                  <a:gd name="T27" fmla="*/ 1 h 94"/>
                  <a:gd name="T28" fmla="*/ 0 w 50"/>
                  <a:gd name="T29" fmla="*/ 1 h 94"/>
                  <a:gd name="T30" fmla="*/ 0 w 50"/>
                  <a:gd name="T31" fmla="*/ 1 h 94"/>
                  <a:gd name="T32" fmla="*/ 1 w 50"/>
                  <a:gd name="T33" fmla="*/ 1 h 94"/>
                  <a:gd name="T34" fmla="*/ 0 w 50"/>
                  <a:gd name="T35" fmla="*/ 1 h 94"/>
                  <a:gd name="T36" fmla="*/ 0 w 50"/>
                  <a:gd name="T37" fmla="*/ 1 h 94"/>
                  <a:gd name="T38" fmla="*/ 1 w 50"/>
                  <a:gd name="T39" fmla="*/ 1 h 94"/>
                  <a:gd name="T40" fmla="*/ 0 w 50"/>
                  <a:gd name="T41" fmla="*/ 1 h 94"/>
                  <a:gd name="T42" fmla="*/ 0 w 50"/>
                  <a:gd name="T43" fmla="*/ 1 h 94"/>
                  <a:gd name="T44" fmla="*/ 0 w 50"/>
                  <a:gd name="T45" fmla="*/ 1 h 94"/>
                  <a:gd name="T46" fmla="*/ 0 w 50"/>
                  <a:gd name="T47" fmla="*/ 1 h 94"/>
                  <a:gd name="T48" fmla="*/ 0 w 50"/>
                  <a:gd name="T49" fmla="*/ 1 h 94"/>
                  <a:gd name="T50" fmla="*/ 0 w 50"/>
                  <a:gd name="T51" fmla="*/ 1 h 94"/>
                  <a:gd name="T52" fmla="*/ 0 w 50"/>
                  <a:gd name="T53" fmla="*/ 0 h 94"/>
                  <a:gd name="T54" fmla="*/ 0 w 50"/>
                  <a:gd name="T55" fmla="*/ 0 h 94"/>
                  <a:gd name="T56" fmla="*/ 0 w 50"/>
                  <a:gd name="T57" fmla="*/ 0 h 94"/>
                  <a:gd name="T58" fmla="*/ 1 w 50"/>
                  <a:gd name="T59" fmla="*/ 0 h 94"/>
                  <a:gd name="T60" fmla="*/ 0 w 50"/>
                  <a:gd name="T61" fmla="*/ 0 h 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0"/>
                  <a:gd name="T94" fmla="*/ 0 h 94"/>
                  <a:gd name="T95" fmla="*/ 50 w 50"/>
                  <a:gd name="T96" fmla="*/ 94 h 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0" h="94">
                    <a:moveTo>
                      <a:pt x="45" y="21"/>
                    </a:moveTo>
                    <a:lnTo>
                      <a:pt x="45" y="0"/>
                    </a:lnTo>
                    <a:lnTo>
                      <a:pt x="50" y="6"/>
                    </a:lnTo>
                    <a:lnTo>
                      <a:pt x="32" y="8"/>
                    </a:lnTo>
                    <a:lnTo>
                      <a:pt x="16" y="15"/>
                    </a:lnTo>
                    <a:lnTo>
                      <a:pt x="9" y="21"/>
                    </a:lnTo>
                    <a:lnTo>
                      <a:pt x="4" y="28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2" y="66"/>
                    </a:lnTo>
                    <a:lnTo>
                      <a:pt x="4" y="73"/>
                    </a:lnTo>
                    <a:lnTo>
                      <a:pt x="8" y="80"/>
                    </a:lnTo>
                    <a:lnTo>
                      <a:pt x="13" y="86"/>
                    </a:lnTo>
                    <a:lnTo>
                      <a:pt x="20" y="90"/>
                    </a:lnTo>
                    <a:lnTo>
                      <a:pt x="30" y="93"/>
                    </a:lnTo>
                    <a:lnTo>
                      <a:pt x="40" y="94"/>
                    </a:lnTo>
                    <a:lnTo>
                      <a:pt x="50" y="94"/>
                    </a:lnTo>
                    <a:lnTo>
                      <a:pt x="45" y="89"/>
                    </a:lnTo>
                    <a:lnTo>
                      <a:pt x="45" y="73"/>
                    </a:lnTo>
                    <a:lnTo>
                      <a:pt x="50" y="73"/>
                    </a:lnTo>
                    <a:lnTo>
                      <a:pt x="45" y="73"/>
                    </a:lnTo>
                    <a:lnTo>
                      <a:pt x="34" y="71"/>
                    </a:lnTo>
                    <a:lnTo>
                      <a:pt x="26" y="66"/>
                    </a:lnTo>
                    <a:lnTo>
                      <a:pt x="22" y="58"/>
                    </a:lnTo>
                    <a:lnTo>
                      <a:pt x="19" y="48"/>
                    </a:lnTo>
                    <a:lnTo>
                      <a:pt x="20" y="41"/>
                    </a:lnTo>
                    <a:lnTo>
                      <a:pt x="22" y="35"/>
                    </a:lnTo>
                    <a:lnTo>
                      <a:pt x="30" y="27"/>
                    </a:lnTo>
                    <a:lnTo>
                      <a:pt x="39" y="22"/>
                    </a:lnTo>
                    <a:lnTo>
                      <a:pt x="50" y="21"/>
                    </a:lnTo>
                    <a:lnTo>
                      <a:pt x="4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1" name="Freeform 247"/>
              <p:cNvSpPr>
                <a:spLocks/>
              </p:cNvSpPr>
              <p:nvPr/>
            </p:nvSpPr>
            <p:spPr bwMode="auto">
              <a:xfrm>
                <a:off x="2583" y="3057"/>
                <a:ext cx="39" cy="45"/>
              </a:xfrm>
              <a:custGeom>
                <a:avLst/>
                <a:gdLst>
                  <a:gd name="T0" fmla="*/ 1 w 117"/>
                  <a:gd name="T1" fmla="*/ 2 h 136"/>
                  <a:gd name="T2" fmla="*/ 1 w 117"/>
                  <a:gd name="T3" fmla="*/ 2 h 136"/>
                  <a:gd name="T4" fmla="*/ 1 w 117"/>
                  <a:gd name="T5" fmla="*/ 0 h 136"/>
                  <a:gd name="T6" fmla="*/ 1 w 117"/>
                  <a:gd name="T7" fmla="*/ 0 h 136"/>
                  <a:gd name="T8" fmla="*/ 1 w 117"/>
                  <a:gd name="T9" fmla="*/ 1 h 136"/>
                  <a:gd name="T10" fmla="*/ 0 w 117"/>
                  <a:gd name="T11" fmla="*/ 0 h 136"/>
                  <a:gd name="T12" fmla="*/ 0 w 117"/>
                  <a:gd name="T13" fmla="*/ 0 h 136"/>
                  <a:gd name="T14" fmla="*/ 1 w 117"/>
                  <a:gd name="T15" fmla="*/ 2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7"/>
                  <a:gd name="T25" fmla="*/ 0 h 136"/>
                  <a:gd name="T26" fmla="*/ 117 w 117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7" h="136">
                    <a:moveTo>
                      <a:pt x="42" y="136"/>
                    </a:moveTo>
                    <a:lnTo>
                      <a:pt x="74" y="136"/>
                    </a:lnTo>
                    <a:lnTo>
                      <a:pt x="117" y="0"/>
                    </a:lnTo>
                    <a:lnTo>
                      <a:pt x="90" y="0"/>
                    </a:lnTo>
                    <a:lnTo>
                      <a:pt x="58" y="116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42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2" name="Freeform 248"/>
              <p:cNvSpPr>
                <a:spLocks/>
              </p:cNvSpPr>
              <p:nvPr/>
            </p:nvSpPr>
            <p:spPr bwMode="auto">
              <a:xfrm>
                <a:off x="2645" y="3088"/>
                <a:ext cx="17" cy="17"/>
              </a:xfrm>
              <a:custGeom>
                <a:avLst/>
                <a:gdLst>
                  <a:gd name="T0" fmla="*/ 0 w 51"/>
                  <a:gd name="T1" fmla="*/ 0 h 52"/>
                  <a:gd name="T2" fmla="*/ 0 w 51"/>
                  <a:gd name="T3" fmla="*/ 1 h 52"/>
                  <a:gd name="T4" fmla="*/ 0 w 51"/>
                  <a:gd name="T5" fmla="*/ 1 h 52"/>
                  <a:gd name="T6" fmla="*/ 0 w 51"/>
                  <a:gd name="T7" fmla="*/ 1 h 52"/>
                  <a:gd name="T8" fmla="*/ 0 w 51"/>
                  <a:gd name="T9" fmla="*/ 0 h 52"/>
                  <a:gd name="T10" fmla="*/ 1 w 51"/>
                  <a:gd name="T11" fmla="*/ 0 h 52"/>
                  <a:gd name="T12" fmla="*/ 1 w 51"/>
                  <a:gd name="T13" fmla="*/ 0 h 52"/>
                  <a:gd name="T14" fmla="*/ 1 w 51"/>
                  <a:gd name="T15" fmla="*/ 0 h 52"/>
                  <a:gd name="T16" fmla="*/ 1 w 51"/>
                  <a:gd name="T17" fmla="*/ 0 h 52"/>
                  <a:gd name="T18" fmla="*/ 1 w 51"/>
                  <a:gd name="T19" fmla="*/ 0 h 52"/>
                  <a:gd name="T20" fmla="*/ 0 w 51"/>
                  <a:gd name="T21" fmla="*/ 0 h 52"/>
                  <a:gd name="T22" fmla="*/ 0 w 51"/>
                  <a:gd name="T23" fmla="*/ 0 h 52"/>
                  <a:gd name="T24" fmla="*/ 0 w 51"/>
                  <a:gd name="T25" fmla="*/ 0 h 52"/>
                  <a:gd name="T26" fmla="*/ 0 w 51"/>
                  <a:gd name="T27" fmla="*/ 0 h 52"/>
                  <a:gd name="T28" fmla="*/ 0 w 51"/>
                  <a:gd name="T29" fmla="*/ 0 h 52"/>
                  <a:gd name="T30" fmla="*/ 0 w 51"/>
                  <a:gd name="T31" fmla="*/ 0 h 52"/>
                  <a:gd name="T32" fmla="*/ 0 w 51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2"/>
                  <a:gd name="T53" fmla="*/ 51 w 51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2">
                    <a:moveTo>
                      <a:pt x="0" y="31"/>
                    </a:moveTo>
                    <a:lnTo>
                      <a:pt x="0" y="47"/>
                    </a:lnTo>
                    <a:lnTo>
                      <a:pt x="5" y="52"/>
                    </a:lnTo>
                    <a:lnTo>
                      <a:pt x="24" y="49"/>
                    </a:lnTo>
                    <a:lnTo>
                      <a:pt x="38" y="40"/>
                    </a:lnTo>
                    <a:lnTo>
                      <a:pt x="43" y="34"/>
                    </a:lnTo>
                    <a:lnTo>
                      <a:pt x="48" y="26"/>
                    </a:lnTo>
                    <a:lnTo>
                      <a:pt x="50" y="16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5" y="16"/>
                    </a:lnTo>
                    <a:lnTo>
                      <a:pt x="21" y="24"/>
                    </a:lnTo>
                    <a:lnTo>
                      <a:pt x="14" y="29"/>
                    </a:lnTo>
                    <a:lnTo>
                      <a:pt x="5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3" name="Freeform 249"/>
              <p:cNvSpPr>
                <a:spLocks/>
              </p:cNvSpPr>
              <p:nvPr/>
            </p:nvSpPr>
            <p:spPr bwMode="auto">
              <a:xfrm>
                <a:off x="2645" y="3057"/>
                <a:ext cx="17" cy="24"/>
              </a:xfrm>
              <a:custGeom>
                <a:avLst/>
                <a:gdLst>
                  <a:gd name="T0" fmla="*/ 0 w 51"/>
                  <a:gd name="T1" fmla="*/ 1 h 73"/>
                  <a:gd name="T2" fmla="*/ 0 w 51"/>
                  <a:gd name="T3" fmla="*/ 1 h 73"/>
                  <a:gd name="T4" fmla="*/ 1 w 51"/>
                  <a:gd name="T5" fmla="*/ 1 h 73"/>
                  <a:gd name="T6" fmla="*/ 1 w 51"/>
                  <a:gd name="T7" fmla="*/ 1 h 73"/>
                  <a:gd name="T8" fmla="*/ 1 w 51"/>
                  <a:gd name="T9" fmla="*/ 1 h 73"/>
                  <a:gd name="T10" fmla="*/ 1 w 51"/>
                  <a:gd name="T11" fmla="*/ 1 h 73"/>
                  <a:gd name="T12" fmla="*/ 1 w 51"/>
                  <a:gd name="T13" fmla="*/ 0 h 73"/>
                  <a:gd name="T14" fmla="*/ 1 w 51"/>
                  <a:gd name="T15" fmla="*/ 0 h 73"/>
                  <a:gd name="T16" fmla="*/ 1 w 51"/>
                  <a:gd name="T17" fmla="*/ 0 h 73"/>
                  <a:gd name="T18" fmla="*/ 0 w 51"/>
                  <a:gd name="T19" fmla="*/ 0 h 73"/>
                  <a:gd name="T20" fmla="*/ 0 w 51"/>
                  <a:gd name="T21" fmla="*/ 0 h 73"/>
                  <a:gd name="T22" fmla="*/ 0 w 51"/>
                  <a:gd name="T23" fmla="*/ 0 h 73"/>
                  <a:gd name="T24" fmla="*/ 0 w 51"/>
                  <a:gd name="T25" fmla="*/ 0 h 73"/>
                  <a:gd name="T26" fmla="*/ 0 w 51"/>
                  <a:gd name="T27" fmla="*/ 0 h 73"/>
                  <a:gd name="T28" fmla="*/ 0 w 51"/>
                  <a:gd name="T29" fmla="*/ 0 h 73"/>
                  <a:gd name="T30" fmla="*/ 0 w 51"/>
                  <a:gd name="T31" fmla="*/ 0 h 73"/>
                  <a:gd name="T32" fmla="*/ 0 w 51"/>
                  <a:gd name="T33" fmla="*/ 0 h 73"/>
                  <a:gd name="T34" fmla="*/ 0 w 51"/>
                  <a:gd name="T35" fmla="*/ 0 h 73"/>
                  <a:gd name="T36" fmla="*/ 0 w 51"/>
                  <a:gd name="T37" fmla="*/ 0 h 73"/>
                  <a:gd name="T38" fmla="*/ 0 w 51"/>
                  <a:gd name="T39" fmla="*/ 0 h 73"/>
                  <a:gd name="T40" fmla="*/ 0 w 51"/>
                  <a:gd name="T41" fmla="*/ 0 h 73"/>
                  <a:gd name="T42" fmla="*/ 0 w 51"/>
                  <a:gd name="T43" fmla="*/ 1 h 73"/>
                  <a:gd name="T44" fmla="*/ 0 w 51"/>
                  <a:gd name="T45" fmla="*/ 1 h 73"/>
                  <a:gd name="T46" fmla="*/ 0 w 51"/>
                  <a:gd name="T47" fmla="*/ 1 h 73"/>
                  <a:gd name="T48" fmla="*/ 0 w 51"/>
                  <a:gd name="T49" fmla="*/ 1 h 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73"/>
                  <a:gd name="T77" fmla="*/ 51 w 51"/>
                  <a:gd name="T78" fmla="*/ 73 h 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73">
                    <a:moveTo>
                      <a:pt x="0" y="57"/>
                    </a:moveTo>
                    <a:lnTo>
                      <a:pt x="0" y="73"/>
                    </a:lnTo>
                    <a:lnTo>
                      <a:pt x="51" y="73"/>
                    </a:lnTo>
                    <a:lnTo>
                      <a:pt x="51" y="63"/>
                    </a:lnTo>
                    <a:lnTo>
                      <a:pt x="51" y="67"/>
                    </a:lnTo>
                    <a:lnTo>
                      <a:pt x="51" y="51"/>
                    </a:lnTo>
                    <a:lnTo>
                      <a:pt x="49" y="37"/>
                    </a:lnTo>
                    <a:lnTo>
                      <a:pt x="47" y="26"/>
                    </a:lnTo>
                    <a:lnTo>
                      <a:pt x="42" y="17"/>
                    </a:lnTo>
                    <a:lnTo>
                      <a:pt x="35" y="10"/>
                    </a:lnTo>
                    <a:lnTo>
                      <a:pt x="27" y="4"/>
                    </a:lnTo>
                    <a:lnTo>
                      <a:pt x="18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4" y="23"/>
                    </a:lnTo>
                    <a:lnTo>
                      <a:pt x="26" y="29"/>
                    </a:lnTo>
                    <a:lnTo>
                      <a:pt x="28" y="37"/>
                    </a:lnTo>
                    <a:lnTo>
                      <a:pt x="31" y="49"/>
                    </a:lnTo>
                    <a:lnTo>
                      <a:pt x="31" y="63"/>
                    </a:lnTo>
                    <a:lnTo>
                      <a:pt x="26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4" name="Freeform 250"/>
              <p:cNvSpPr>
                <a:spLocks/>
              </p:cNvSpPr>
              <p:nvPr/>
            </p:nvSpPr>
            <p:spPr bwMode="auto">
              <a:xfrm>
                <a:off x="2630" y="3057"/>
                <a:ext cx="17" cy="48"/>
              </a:xfrm>
              <a:custGeom>
                <a:avLst/>
                <a:gdLst>
                  <a:gd name="T0" fmla="*/ 1 w 50"/>
                  <a:gd name="T1" fmla="*/ 0 h 146"/>
                  <a:gd name="T2" fmla="*/ 1 w 50"/>
                  <a:gd name="T3" fmla="*/ 0 h 146"/>
                  <a:gd name="T4" fmla="*/ 1 w 50"/>
                  <a:gd name="T5" fmla="*/ 0 h 146"/>
                  <a:gd name="T6" fmla="*/ 0 w 50"/>
                  <a:gd name="T7" fmla="*/ 0 h 146"/>
                  <a:gd name="T8" fmla="*/ 0 w 50"/>
                  <a:gd name="T9" fmla="*/ 0 h 146"/>
                  <a:gd name="T10" fmla="*/ 0 w 50"/>
                  <a:gd name="T11" fmla="*/ 1 h 146"/>
                  <a:gd name="T12" fmla="*/ 0 w 50"/>
                  <a:gd name="T13" fmla="*/ 1 h 146"/>
                  <a:gd name="T14" fmla="*/ 0 w 50"/>
                  <a:gd name="T15" fmla="*/ 1 h 146"/>
                  <a:gd name="T16" fmla="*/ 0 w 50"/>
                  <a:gd name="T17" fmla="*/ 2 h 146"/>
                  <a:gd name="T18" fmla="*/ 1 w 50"/>
                  <a:gd name="T19" fmla="*/ 2 h 146"/>
                  <a:gd name="T20" fmla="*/ 1 w 50"/>
                  <a:gd name="T21" fmla="*/ 2 h 146"/>
                  <a:gd name="T22" fmla="*/ 1 w 50"/>
                  <a:gd name="T23" fmla="*/ 2 h 146"/>
                  <a:gd name="T24" fmla="*/ 1 w 50"/>
                  <a:gd name="T25" fmla="*/ 1 h 146"/>
                  <a:gd name="T26" fmla="*/ 1 w 50"/>
                  <a:gd name="T27" fmla="*/ 1 h 146"/>
                  <a:gd name="T28" fmla="*/ 0 w 50"/>
                  <a:gd name="T29" fmla="*/ 1 h 146"/>
                  <a:gd name="T30" fmla="*/ 0 w 50"/>
                  <a:gd name="T31" fmla="*/ 1 h 146"/>
                  <a:gd name="T32" fmla="*/ 0 w 50"/>
                  <a:gd name="T33" fmla="*/ 1 h 146"/>
                  <a:gd name="T34" fmla="*/ 1 w 50"/>
                  <a:gd name="T35" fmla="*/ 1 h 146"/>
                  <a:gd name="T36" fmla="*/ 1 w 50"/>
                  <a:gd name="T37" fmla="*/ 1 h 146"/>
                  <a:gd name="T38" fmla="*/ 0 w 50"/>
                  <a:gd name="T39" fmla="*/ 1 h 146"/>
                  <a:gd name="T40" fmla="*/ 0 w 50"/>
                  <a:gd name="T41" fmla="*/ 1 h 146"/>
                  <a:gd name="T42" fmla="*/ 0 w 50"/>
                  <a:gd name="T43" fmla="*/ 0 h 146"/>
                  <a:gd name="T44" fmla="*/ 0 w 50"/>
                  <a:gd name="T45" fmla="*/ 0 h 146"/>
                  <a:gd name="T46" fmla="*/ 1 w 50"/>
                  <a:gd name="T47" fmla="*/ 0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"/>
                  <a:gd name="T73" fmla="*/ 0 h 146"/>
                  <a:gd name="T74" fmla="*/ 50 w 50"/>
                  <a:gd name="T75" fmla="*/ 146 h 1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" h="146">
                    <a:moveTo>
                      <a:pt x="45" y="15"/>
                    </a:moveTo>
                    <a:lnTo>
                      <a:pt x="45" y="0"/>
                    </a:lnTo>
                    <a:lnTo>
                      <a:pt x="50" y="0"/>
                    </a:lnTo>
                    <a:lnTo>
                      <a:pt x="22" y="6"/>
                    </a:lnTo>
                    <a:lnTo>
                      <a:pt x="7" y="21"/>
                    </a:lnTo>
                    <a:lnTo>
                      <a:pt x="0" y="44"/>
                    </a:lnTo>
                    <a:lnTo>
                      <a:pt x="0" y="94"/>
                    </a:lnTo>
                    <a:lnTo>
                      <a:pt x="7" y="124"/>
                    </a:lnTo>
                    <a:lnTo>
                      <a:pt x="21" y="139"/>
                    </a:lnTo>
                    <a:lnTo>
                      <a:pt x="40" y="146"/>
                    </a:lnTo>
                    <a:lnTo>
                      <a:pt x="50" y="146"/>
                    </a:lnTo>
                    <a:lnTo>
                      <a:pt x="45" y="141"/>
                    </a:lnTo>
                    <a:lnTo>
                      <a:pt x="45" y="125"/>
                    </a:lnTo>
                    <a:lnTo>
                      <a:pt x="50" y="125"/>
                    </a:lnTo>
                    <a:lnTo>
                      <a:pt x="32" y="121"/>
                    </a:lnTo>
                    <a:lnTo>
                      <a:pt x="23" y="111"/>
                    </a:lnTo>
                    <a:lnTo>
                      <a:pt x="20" y="73"/>
                    </a:lnTo>
                    <a:lnTo>
                      <a:pt x="45" y="73"/>
                    </a:lnTo>
                    <a:lnTo>
                      <a:pt x="45" y="57"/>
                    </a:lnTo>
                    <a:lnTo>
                      <a:pt x="20" y="57"/>
                    </a:lnTo>
                    <a:lnTo>
                      <a:pt x="20" y="63"/>
                    </a:lnTo>
                    <a:lnTo>
                      <a:pt x="22" y="37"/>
                    </a:lnTo>
                    <a:lnTo>
                      <a:pt x="34" y="19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5" name="Rectangle 251"/>
              <p:cNvSpPr>
                <a:spLocks noChangeArrowheads="1"/>
              </p:cNvSpPr>
              <p:nvPr/>
            </p:nvSpPr>
            <p:spPr bwMode="auto">
              <a:xfrm>
                <a:off x="2674" y="3037"/>
                <a:ext cx="10" cy="6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6" name="Freeform 252"/>
              <p:cNvSpPr>
                <a:spLocks/>
              </p:cNvSpPr>
              <p:nvPr/>
            </p:nvSpPr>
            <p:spPr bwMode="auto">
              <a:xfrm>
                <a:off x="2712" y="3088"/>
                <a:ext cx="17" cy="17"/>
              </a:xfrm>
              <a:custGeom>
                <a:avLst/>
                <a:gdLst>
                  <a:gd name="T0" fmla="*/ 0 w 52"/>
                  <a:gd name="T1" fmla="*/ 0 h 52"/>
                  <a:gd name="T2" fmla="*/ 0 w 52"/>
                  <a:gd name="T3" fmla="*/ 1 h 52"/>
                  <a:gd name="T4" fmla="*/ 0 w 52"/>
                  <a:gd name="T5" fmla="*/ 1 h 52"/>
                  <a:gd name="T6" fmla="*/ 0 w 52"/>
                  <a:gd name="T7" fmla="*/ 1 h 52"/>
                  <a:gd name="T8" fmla="*/ 0 w 52"/>
                  <a:gd name="T9" fmla="*/ 0 h 52"/>
                  <a:gd name="T10" fmla="*/ 1 w 52"/>
                  <a:gd name="T11" fmla="*/ 0 h 52"/>
                  <a:gd name="T12" fmla="*/ 1 w 52"/>
                  <a:gd name="T13" fmla="*/ 0 h 52"/>
                  <a:gd name="T14" fmla="*/ 1 w 52"/>
                  <a:gd name="T15" fmla="*/ 0 h 52"/>
                  <a:gd name="T16" fmla="*/ 1 w 52"/>
                  <a:gd name="T17" fmla="*/ 0 h 52"/>
                  <a:gd name="T18" fmla="*/ 1 w 52"/>
                  <a:gd name="T19" fmla="*/ 0 h 52"/>
                  <a:gd name="T20" fmla="*/ 0 w 52"/>
                  <a:gd name="T21" fmla="*/ 0 h 52"/>
                  <a:gd name="T22" fmla="*/ 0 w 52"/>
                  <a:gd name="T23" fmla="*/ 0 h 52"/>
                  <a:gd name="T24" fmla="*/ 0 w 52"/>
                  <a:gd name="T25" fmla="*/ 0 h 52"/>
                  <a:gd name="T26" fmla="*/ 0 w 52"/>
                  <a:gd name="T27" fmla="*/ 0 h 52"/>
                  <a:gd name="T28" fmla="*/ 0 w 52"/>
                  <a:gd name="T29" fmla="*/ 0 h 52"/>
                  <a:gd name="T30" fmla="*/ 0 w 52"/>
                  <a:gd name="T31" fmla="*/ 0 h 52"/>
                  <a:gd name="T32" fmla="*/ 0 w 52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2"/>
                  <a:gd name="T53" fmla="*/ 52 w 52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2">
                    <a:moveTo>
                      <a:pt x="0" y="31"/>
                    </a:moveTo>
                    <a:lnTo>
                      <a:pt x="0" y="47"/>
                    </a:lnTo>
                    <a:lnTo>
                      <a:pt x="5" y="52"/>
                    </a:lnTo>
                    <a:lnTo>
                      <a:pt x="24" y="49"/>
                    </a:lnTo>
                    <a:lnTo>
                      <a:pt x="38" y="40"/>
                    </a:lnTo>
                    <a:lnTo>
                      <a:pt x="43" y="34"/>
                    </a:lnTo>
                    <a:lnTo>
                      <a:pt x="48" y="26"/>
                    </a:lnTo>
                    <a:lnTo>
                      <a:pt x="50" y="16"/>
                    </a:lnTo>
                    <a:lnTo>
                      <a:pt x="52" y="6"/>
                    </a:lnTo>
                    <a:lnTo>
                      <a:pt x="52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4" y="16"/>
                    </a:lnTo>
                    <a:lnTo>
                      <a:pt x="19" y="24"/>
                    </a:lnTo>
                    <a:lnTo>
                      <a:pt x="13" y="29"/>
                    </a:lnTo>
                    <a:lnTo>
                      <a:pt x="5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7" name="Freeform 253"/>
              <p:cNvSpPr>
                <a:spLocks/>
              </p:cNvSpPr>
              <p:nvPr/>
            </p:nvSpPr>
            <p:spPr bwMode="auto">
              <a:xfrm>
                <a:off x="2712" y="3057"/>
                <a:ext cx="17" cy="24"/>
              </a:xfrm>
              <a:custGeom>
                <a:avLst/>
                <a:gdLst>
                  <a:gd name="T0" fmla="*/ 0 w 52"/>
                  <a:gd name="T1" fmla="*/ 1 h 73"/>
                  <a:gd name="T2" fmla="*/ 0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0 w 52"/>
                  <a:gd name="T19" fmla="*/ 0 h 73"/>
                  <a:gd name="T20" fmla="*/ 0 w 52"/>
                  <a:gd name="T21" fmla="*/ 0 h 73"/>
                  <a:gd name="T22" fmla="*/ 0 w 52"/>
                  <a:gd name="T23" fmla="*/ 0 h 73"/>
                  <a:gd name="T24" fmla="*/ 0 w 52"/>
                  <a:gd name="T25" fmla="*/ 0 h 73"/>
                  <a:gd name="T26" fmla="*/ 0 w 52"/>
                  <a:gd name="T27" fmla="*/ 0 h 73"/>
                  <a:gd name="T28" fmla="*/ 0 w 52"/>
                  <a:gd name="T29" fmla="*/ 0 h 73"/>
                  <a:gd name="T30" fmla="*/ 0 w 52"/>
                  <a:gd name="T31" fmla="*/ 0 h 73"/>
                  <a:gd name="T32" fmla="*/ 0 w 52"/>
                  <a:gd name="T33" fmla="*/ 0 h 73"/>
                  <a:gd name="T34" fmla="*/ 0 w 52"/>
                  <a:gd name="T35" fmla="*/ 0 h 73"/>
                  <a:gd name="T36" fmla="*/ 0 w 52"/>
                  <a:gd name="T37" fmla="*/ 0 h 73"/>
                  <a:gd name="T38" fmla="*/ 0 w 52"/>
                  <a:gd name="T39" fmla="*/ 0 h 73"/>
                  <a:gd name="T40" fmla="*/ 0 w 52"/>
                  <a:gd name="T41" fmla="*/ 0 h 73"/>
                  <a:gd name="T42" fmla="*/ 0 w 52"/>
                  <a:gd name="T43" fmla="*/ 1 h 73"/>
                  <a:gd name="T44" fmla="*/ 0 w 52"/>
                  <a:gd name="T45" fmla="*/ 1 h 73"/>
                  <a:gd name="T46" fmla="*/ 0 w 52"/>
                  <a:gd name="T47" fmla="*/ 1 h 73"/>
                  <a:gd name="T48" fmla="*/ 0 w 52"/>
                  <a:gd name="T49" fmla="*/ 1 h 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73"/>
                  <a:gd name="T77" fmla="*/ 52 w 52"/>
                  <a:gd name="T78" fmla="*/ 73 h 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73">
                    <a:moveTo>
                      <a:pt x="0" y="57"/>
                    </a:moveTo>
                    <a:lnTo>
                      <a:pt x="0" y="73"/>
                    </a:lnTo>
                    <a:lnTo>
                      <a:pt x="52" y="73"/>
                    </a:lnTo>
                    <a:lnTo>
                      <a:pt x="52" y="63"/>
                    </a:lnTo>
                    <a:lnTo>
                      <a:pt x="52" y="67"/>
                    </a:lnTo>
                    <a:lnTo>
                      <a:pt x="52" y="51"/>
                    </a:lnTo>
                    <a:lnTo>
                      <a:pt x="49" y="37"/>
                    </a:lnTo>
                    <a:lnTo>
                      <a:pt x="47" y="26"/>
                    </a:lnTo>
                    <a:lnTo>
                      <a:pt x="42" y="17"/>
                    </a:lnTo>
                    <a:lnTo>
                      <a:pt x="35" y="10"/>
                    </a:lnTo>
                    <a:lnTo>
                      <a:pt x="27" y="4"/>
                    </a:lnTo>
                    <a:lnTo>
                      <a:pt x="18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16" y="18"/>
                    </a:lnTo>
                    <a:lnTo>
                      <a:pt x="20" y="21"/>
                    </a:lnTo>
                    <a:lnTo>
                      <a:pt x="24" y="26"/>
                    </a:lnTo>
                    <a:lnTo>
                      <a:pt x="26" y="32"/>
                    </a:lnTo>
                    <a:lnTo>
                      <a:pt x="28" y="40"/>
                    </a:lnTo>
                    <a:lnTo>
                      <a:pt x="31" y="50"/>
                    </a:lnTo>
                    <a:lnTo>
                      <a:pt x="31" y="63"/>
                    </a:lnTo>
                    <a:lnTo>
                      <a:pt x="26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8" name="Freeform 254"/>
              <p:cNvSpPr>
                <a:spLocks/>
              </p:cNvSpPr>
              <p:nvPr/>
            </p:nvSpPr>
            <p:spPr bwMode="auto">
              <a:xfrm>
                <a:off x="2695" y="3057"/>
                <a:ext cx="19" cy="48"/>
              </a:xfrm>
              <a:custGeom>
                <a:avLst/>
                <a:gdLst>
                  <a:gd name="T0" fmla="*/ 1 w 55"/>
                  <a:gd name="T1" fmla="*/ 0 h 146"/>
                  <a:gd name="T2" fmla="*/ 1 w 55"/>
                  <a:gd name="T3" fmla="*/ 0 h 146"/>
                  <a:gd name="T4" fmla="*/ 1 w 55"/>
                  <a:gd name="T5" fmla="*/ 0 h 146"/>
                  <a:gd name="T6" fmla="*/ 0 w 55"/>
                  <a:gd name="T7" fmla="*/ 0 h 146"/>
                  <a:gd name="T8" fmla="*/ 0 w 55"/>
                  <a:gd name="T9" fmla="*/ 0 h 146"/>
                  <a:gd name="T10" fmla="*/ 0 w 55"/>
                  <a:gd name="T11" fmla="*/ 0 h 146"/>
                  <a:gd name="T12" fmla="*/ 0 w 55"/>
                  <a:gd name="T13" fmla="*/ 1 h 146"/>
                  <a:gd name="T14" fmla="*/ 0 w 55"/>
                  <a:gd name="T15" fmla="*/ 1 h 146"/>
                  <a:gd name="T16" fmla="*/ 0 w 55"/>
                  <a:gd name="T17" fmla="*/ 1 h 146"/>
                  <a:gd name="T18" fmla="*/ 0 w 55"/>
                  <a:gd name="T19" fmla="*/ 2 h 146"/>
                  <a:gd name="T20" fmla="*/ 1 w 55"/>
                  <a:gd name="T21" fmla="*/ 2 h 146"/>
                  <a:gd name="T22" fmla="*/ 1 w 55"/>
                  <a:gd name="T23" fmla="*/ 2 h 146"/>
                  <a:gd name="T24" fmla="*/ 1 w 55"/>
                  <a:gd name="T25" fmla="*/ 2 h 146"/>
                  <a:gd name="T26" fmla="*/ 1 w 55"/>
                  <a:gd name="T27" fmla="*/ 1 h 146"/>
                  <a:gd name="T28" fmla="*/ 1 w 55"/>
                  <a:gd name="T29" fmla="*/ 1 h 146"/>
                  <a:gd name="T30" fmla="*/ 0 w 55"/>
                  <a:gd name="T31" fmla="*/ 1 h 146"/>
                  <a:gd name="T32" fmla="*/ 0 w 55"/>
                  <a:gd name="T33" fmla="*/ 1 h 146"/>
                  <a:gd name="T34" fmla="*/ 0 w 55"/>
                  <a:gd name="T35" fmla="*/ 1 h 146"/>
                  <a:gd name="T36" fmla="*/ 1 w 55"/>
                  <a:gd name="T37" fmla="*/ 1 h 146"/>
                  <a:gd name="T38" fmla="*/ 1 w 55"/>
                  <a:gd name="T39" fmla="*/ 1 h 146"/>
                  <a:gd name="T40" fmla="*/ 0 w 55"/>
                  <a:gd name="T41" fmla="*/ 1 h 146"/>
                  <a:gd name="T42" fmla="*/ 0 w 55"/>
                  <a:gd name="T43" fmla="*/ 1 h 146"/>
                  <a:gd name="T44" fmla="*/ 0 w 55"/>
                  <a:gd name="T45" fmla="*/ 0 h 146"/>
                  <a:gd name="T46" fmla="*/ 0 w 55"/>
                  <a:gd name="T47" fmla="*/ 0 h 146"/>
                  <a:gd name="T48" fmla="*/ 1 w 55"/>
                  <a:gd name="T49" fmla="*/ 0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"/>
                  <a:gd name="T76" fmla="*/ 0 h 146"/>
                  <a:gd name="T77" fmla="*/ 55 w 55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" h="146">
                    <a:moveTo>
                      <a:pt x="50" y="15"/>
                    </a:moveTo>
                    <a:lnTo>
                      <a:pt x="50" y="0"/>
                    </a:lnTo>
                    <a:lnTo>
                      <a:pt x="55" y="0"/>
                    </a:lnTo>
                    <a:lnTo>
                      <a:pt x="38" y="2"/>
                    </a:lnTo>
                    <a:lnTo>
                      <a:pt x="15" y="12"/>
                    </a:lnTo>
                    <a:lnTo>
                      <a:pt x="3" y="32"/>
                    </a:lnTo>
                    <a:lnTo>
                      <a:pt x="0" y="44"/>
                    </a:lnTo>
                    <a:lnTo>
                      <a:pt x="0" y="94"/>
                    </a:lnTo>
                    <a:lnTo>
                      <a:pt x="8" y="124"/>
                    </a:lnTo>
                    <a:lnTo>
                      <a:pt x="24" y="139"/>
                    </a:lnTo>
                    <a:lnTo>
                      <a:pt x="44" y="146"/>
                    </a:lnTo>
                    <a:lnTo>
                      <a:pt x="55" y="146"/>
                    </a:lnTo>
                    <a:lnTo>
                      <a:pt x="50" y="141"/>
                    </a:lnTo>
                    <a:lnTo>
                      <a:pt x="50" y="125"/>
                    </a:lnTo>
                    <a:lnTo>
                      <a:pt x="55" y="125"/>
                    </a:lnTo>
                    <a:lnTo>
                      <a:pt x="37" y="121"/>
                    </a:lnTo>
                    <a:lnTo>
                      <a:pt x="26" y="103"/>
                    </a:lnTo>
                    <a:lnTo>
                      <a:pt x="24" y="73"/>
                    </a:lnTo>
                    <a:lnTo>
                      <a:pt x="50" y="73"/>
                    </a:lnTo>
                    <a:lnTo>
                      <a:pt x="50" y="57"/>
                    </a:lnTo>
                    <a:lnTo>
                      <a:pt x="24" y="57"/>
                    </a:lnTo>
                    <a:lnTo>
                      <a:pt x="24" y="63"/>
                    </a:lnTo>
                    <a:lnTo>
                      <a:pt x="26" y="37"/>
                    </a:lnTo>
                    <a:lnTo>
                      <a:pt x="39" y="19"/>
                    </a:lnTo>
                    <a:lnTo>
                      <a:pt x="5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49" name="Freeform 255"/>
              <p:cNvSpPr>
                <a:spLocks/>
              </p:cNvSpPr>
              <p:nvPr/>
            </p:nvSpPr>
            <p:spPr bwMode="auto">
              <a:xfrm>
                <a:off x="2742" y="3057"/>
                <a:ext cx="34" cy="45"/>
              </a:xfrm>
              <a:custGeom>
                <a:avLst/>
                <a:gdLst>
                  <a:gd name="T0" fmla="*/ 1 w 103"/>
                  <a:gd name="T1" fmla="*/ 2 h 136"/>
                  <a:gd name="T2" fmla="*/ 1 w 103"/>
                  <a:gd name="T3" fmla="*/ 1 h 136"/>
                  <a:gd name="T4" fmla="*/ 1 w 103"/>
                  <a:gd name="T5" fmla="*/ 1 h 136"/>
                  <a:gd name="T6" fmla="*/ 1 w 103"/>
                  <a:gd name="T7" fmla="*/ 0 h 136"/>
                  <a:gd name="T8" fmla="*/ 1 w 103"/>
                  <a:gd name="T9" fmla="*/ 0 h 136"/>
                  <a:gd name="T10" fmla="*/ 1 w 103"/>
                  <a:gd name="T11" fmla="*/ 0 h 136"/>
                  <a:gd name="T12" fmla="*/ 1 w 103"/>
                  <a:gd name="T13" fmla="*/ 0 h 136"/>
                  <a:gd name="T14" fmla="*/ 0 w 103"/>
                  <a:gd name="T15" fmla="*/ 0 h 136"/>
                  <a:gd name="T16" fmla="*/ 0 w 103"/>
                  <a:gd name="T17" fmla="*/ 0 h 136"/>
                  <a:gd name="T18" fmla="*/ 0 w 103"/>
                  <a:gd name="T19" fmla="*/ 0 h 136"/>
                  <a:gd name="T20" fmla="*/ 0 w 103"/>
                  <a:gd name="T21" fmla="*/ 0 h 136"/>
                  <a:gd name="T22" fmla="*/ 0 w 103"/>
                  <a:gd name="T23" fmla="*/ 0 h 136"/>
                  <a:gd name="T24" fmla="*/ 0 w 103"/>
                  <a:gd name="T25" fmla="*/ 0 h 136"/>
                  <a:gd name="T26" fmla="*/ 0 w 103"/>
                  <a:gd name="T27" fmla="*/ 2 h 136"/>
                  <a:gd name="T28" fmla="*/ 0 w 103"/>
                  <a:gd name="T29" fmla="*/ 2 h 136"/>
                  <a:gd name="T30" fmla="*/ 0 w 103"/>
                  <a:gd name="T31" fmla="*/ 1 h 136"/>
                  <a:gd name="T32" fmla="*/ 0 w 103"/>
                  <a:gd name="T33" fmla="*/ 0 h 136"/>
                  <a:gd name="T34" fmla="*/ 1 w 103"/>
                  <a:gd name="T35" fmla="*/ 0 h 136"/>
                  <a:gd name="T36" fmla="*/ 1 w 103"/>
                  <a:gd name="T37" fmla="*/ 0 h 136"/>
                  <a:gd name="T38" fmla="*/ 1 w 103"/>
                  <a:gd name="T39" fmla="*/ 1 h 136"/>
                  <a:gd name="T40" fmla="*/ 1 w 103"/>
                  <a:gd name="T41" fmla="*/ 2 h 136"/>
                  <a:gd name="T42" fmla="*/ 1 w 103"/>
                  <a:gd name="T43" fmla="*/ 2 h 1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3"/>
                  <a:gd name="T67" fmla="*/ 0 h 136"/>
                  <a:gd name="T68" fmla="*/ 103 w 103"/>
                  <a:gd name="T69" fmla="*/ 136 h 1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3" h="136">
                    <a:moveTo>
                      <a:pt x="97" y="136"/>
                    </a:moveTo>
                    <a:lnTo>
                      <a:pt x="97" y="42"/>
                    </a:lnTo>
                    <a:lnTo>
                      <a:pt x="103" y="42"/>
                    </a:lnTo>
                    <a:lnTo>
                      <a:pt x="102" y="25"/>
                    </a:lnTo>
                    <a:lnTo>
                      <a:pt x="91" y="6"/>
                    </a:lnTo>
                    <a:lnTo>
                      <a:pt x="67" y="0"/>
                    </a:lnTo>
                    <a:lnTo>
                      <a:pt x="43" y="4"/>
                    </a:lnTo>
                    <a:lnTo>
                      <a:pt x="31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6" y="32"/>
                    </a:lnTo>
                    <a:lnTo>
                      <a:pt x="0" y="27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26" y="43"/>
                    </a:lnTo>
                    <a:lnTo>
                      <a:pt x="36" y="23"/>
                    </a:lnTo>
                    <a:lnTo>
                      <a:pt x="56" y="15"/>
                    </a:lnTo>
                    <a:lnTo>
                      <a:pt x="73" y="23"/>
                    </a:lnTo>
                    <a:lnTo>
                      <a:pt x="77" y="42"/>
                    </a:lnTo>
                    <a:lnTo>
                      <a:pt x="77" y="136"/>
                    </a:lnTo>
                    <a:lnTo>
                      <a:pt x="97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0" name="Freeform 256"/>
              <p:cNvSpPr>
                <a:spLocks/>
              </p:cNvSpPr>
              <p:nvPr/>
            </p:nvSpPr>
            <p:spPr bwMode="auto">
              <a:xfrm>
                <a:off x="2803" y="3057"/>
                <a:ext cx="17" cy="64"/>
              </a:xfrm>
              <a:custGeom>
                <a:avLst/>
                <a:gdLst>
                  <a:gd name="T0" fmla="*/ 0 w 51"/>
                  <a:gd name="T1" fmla="*/ 2 h 194"/>
                  <a:gd name="T2" fmla="*/ 0 w 51"/>
                  <a:gd name="T3" fmla="*/ 2 h 194"/>
                  <a:gd name="T4" fmla="*/ 0 w 51"/>
                  <a:gd name="T5" fmla="*/ 2 h 194"/>
                  <a:gd name="T6" fmla="*/ 0 w 51"/>
                  <a:gd name="T7" fmla="*/ 2 h 194"/>
                  <a:gd name="T8" fmla="*/ 1 w 51"/>
                  <a:gd name="T9" fmla="*/ 2 h 194"/>
                  <a:gd name="T10" fmla="*/ 1 w 51"/>
                  <a:gd name="T11" fmla="*/ 2 h 194"/>
                  <a:gd name="T12" fmla="*/ 1 w 51"/>
                  <a:gd name="T13" fmla="*/ 0 h 194"/>
                  <a:gd name="T14" fmla="*/ 0 w 51"/>
                  <a:gd name="T15" fmla="*/ 0 h 194"/>
                  <a:gd name="T16" fmla="*/ 0 w 51"/>
                  <a:gd name="T17" fmla="*/ 0 h 194"/>
                  <a:gd name="T18" fmla="*/ 0 w 51"/>
                  <a:gd name="T19" fmla="*/ 0 h 194"/>
                  <a:gd name="T20" fmla="*/ 0 w 51"/>
                  <a:gd name="T21" fmla="*/ 0 h 194"/>
                  <a:gd name="T22" fmla="*/ 0 w 51"/>
                  <a:gd name="T23" fmla="*/ 0 h 194"/>
                  <a:gd name="T24" fmla="*/ 0 w 51"/>
                  <a:gd name="T25" fmla="*/ 0 h 194"/>
                  <a:gd name="T26" fmla="*/ 0 w 51"/>
                  <a:gd name="T27" fmla="*/ 0 h 194"/>
                  <a:gd name="T28" fmla="*/ 0 w 51"/>
                  <a:gd name="T29" fmla="*/ 0 h 194"/>
                  <a:gd name="T30" fmla="*/ 0 w 51"/>
                  <a:gd name="T31" fmla="*/ 1 h 194"/>
                  <a:gd name="T32" fmla="*/ 0 w 51"/>
                  <a:gd name="T33" fmla="*/ 1 h 194"/>
                  <a:gd name="T34" fmla="*/ 0 w 51"/>
                  <a:gd name="T35" fmla="*/ 1 h 194"/>
                  <a:gd name="T36" fmla="*/ 0 w 51"/>
                  <a:gd name="T37" fmla="*/ 1 h 194"/>
                  <a:gd name="T38" fmla="*/ 0 w 51"/>
                  <a:gd name="T39" fmla="*/ 1 h 194"/>
                  <a:gd name="T40" fmla="*/ 0 w 51"/>
                  <a:gd name="T41" fmla="*/ 2 h 194"/>
                  <a:gd name="T42" fmla="*/ 0 w 51"/>
                  <a:gd name="T43" fmla="*/ 2 h 194"/>
                  <a:gd name="T44" fmla="*/ 0 w 51"/>
                  <a:gd name="T45" fmla="*/ 2 h 194"/>
                  <a:gd name="T46" fmla="*/ 0 w 51"/>
                  <a:gd name="T47" fmla="*/ 2 h 194"/>
                  <a:gd name="T48" fmla="*/ 0 w 51"/>
                  <a:gd name="T49" fmla="*/ 1 h 194"/>
                  <a:gd name="T50" fmla="*/ 0 w 51"/>
                  <a:gd name="T51" fmla="*/ 1 h 194"/>
                  <a:gd name="T52" fmla="*/ 0 w 51"/>
                  <a:gd name="T53" fmla="*/ 2 h 194"/>
                  <a:gd name="T54" fmla="*/ 0 w 51"/>
                  <a:gd name="T55" fmla="*/ 2 h 194"/>
                  <a:gd name="T56" fmla="*/ 0 w 51"/>
                  <a:gd name="T57" fmla="*/ 2 h 1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"/>
                  <a:gd name="T88" fmla="*/ 0 h 194"/>
                  <a:gd name="T89" fmla="*/ 51 w 51"/>
                  <a:gd name="T90" fmla="*/ 194 h 19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" h="194">
                    <a:moveTo>
                      <a:pt x="0" y="173"/>
                    </a:moveTo>
                    <a:lnTo>
                      <a:pt x="0" y="189"/>
                    </a:lnTo>
                    <a:lnTo>
                      <a:pt x="4" y="194"/>
                    </a:lnTo>
                    <a:lnTo>
                      <a:pt x="30" y="189"/>
                    </a:lnTo>
                    <a:lnTo>
                      <a:pt x="47" y="172"/>
                    </a:lnTo>
                    <a:lnTo>
                      <a:pt x="51" y="154"/>
                    </a:lnTo>
                    <a:lnTo>
                      <a:pt x="51" y="0"/>
                    </a:lnTo>
                    <a:lnTo>
                      <a:pt x="30" y="0"/>
                    </a:lnTo>
                    <a:lnTo>
                      <a:pt x="30" y="15"/>
                    </a:lnTo>
                    <a:lnTo>
                      <a:pt x="25" y="15"/>
                    </a:lnTo>
                    <a:lnTo>
                      <a:pt x="30" y="15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2" y="17"/>
                    </a:lnTo>
                    <a:lnTo>
                      <a:pt x="24" y="28"/>
                    </a:lnTo>
                    <a:lnTo>
                      <a:pt x="30" y="55"/>
                    </a:lnTo>
                    <a:lnTo>
                      <a:pt x="30" y="86"/>
                    </a:lnTo>
                    <a:lnTo>
                      <a:pt x="24" y="108"/>
                    </a:lnTo>
                    <a:lnTo>
                      <a:pt x="12" y="117"/>
                    </a:lnTo>
                    <a:lnTo>
                      <a:pt x="0" y="118"/>
                    </a:lnTo>
                    <a:lnTo>
                      <a:pt x="0" y="133"/>
                    </a:lnTo>
                    <a:lnTo>
                      <a:pt x="4" y="138"/>
                    </a:lnTo>
                    <a:lnTo>
                      <a:pt x="25" y="130"/>
                    </a:lnTo>
                    <a:lnTo>
                      <a:pt x="30" y="123"/>
                    </a:lnTo>
                    <a:lnTo>
                      <a:pt x="25" y="118"/>
                    </a:lnTo>
                    <a:lnTo>
                      <a:pt x="30" y="118"/>
                    </a:lnTo>
                    <a:lnTo>
                      <a:pt x="29" y="161"/>
                    </a:lnTo>
                    <a:lnTo>
                      <a:pt x="15" y="172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1" name="Freeform 257"/>
              <p:cNvSpPr>
                <a:spLocks/>
              </p:cNvSpPr>
              <p:nvPr/>
            </p:nvSpPr>
            <p:spPr bwMode="auto">
              <a:xfrm>
                <a:off x="2787" y="3057"/>
                <a:ext cx="17" cy="46"/>
              </a:xfrm>
              <a:custGeom>
                <a:avLst/>
                <a:gdLst>
                  <a:gd name="T0" fmla="*/ 1 w 51"/>
                  <a:gd name="T1" fmla="*/ 0 h 138"/>
                  <a:gd name="T2" fmla="*/ 1 w 51"/>
                  <a:gd name="T3" fmla="*/ 0 h 138"/>
                  <a:gd name="T4" fmla="*/ 1 w 51"/>
                  <a:gd name="T5" fmla="*/ 0 h 138"/>
                  <a:gd name="T6" fmla="*/ 1 w 51"/>
                  <a:gd name="T7" fmla="*/ 0 h 138"/>
                  <a:gd name="T8" fmla="*/ 0 w 51"/>
                  <a:gd name="T9" fmla="*/ 0 h 138"/>
                  <a:gd name="T10" fmla="*/ 0 w 51"/>
                  <a:gd name="T11" fmla="*/ 0 h 138"/>
                  <a:gd name="T12" fmla="*/ 0 w 51"/>
                  <a:gd name="T13" fmla="*/ 0 h 138"/>
                  <a:gd name="T14" fmla="*/ 0 w 51"/>
                  <a:gd name="T15" fmla="*/ 0 h 138"/>
                  <a:gd name="T16" fmla="*/ 0 w 51"/>
                  <a:gd name="T17" fmla="*/ 0 h 138"/>
                  <a:gd name="T18" fmla="*/ 0 w 51"/>
                  <a:gd name="T19" fmla="*/ 0 h 138"/>
                  <a:gd name="T20" fmla="*/ 0 w 51"/>
                  <a:gd name="T21" fmla="*/ 1 h 138"/>
                  <a:gd name="T22" fmla="*/ 0 w 51"/>
                  <a:gd name="T23" fmla="*/ 1 h 138"/>
                  <a:gd name="T24" fmla="*/ 0 w 51"/>
                  <a:gd name="T25" fmla="*/ 1 h 138"/>
                  <a:gd name="T26" fmla="*/ 0 w 51"/>
                  <a:gd name="T27" fmla="*/ 1 h 138"/>
                  <a:gd name="T28" fmla="*/ 0 w 51"/>
                  <a:gd name="T29" fmla="*/ 1 h 138"/>
                  <a:gd name="T30" fmla="*/ 0 w 51"/>
                  <a:gd name="T31" fmla="*/ 1 h 138"/>
                  <a:gd name="T32" fmla="*/ 0 w 51"/>
                  <a:gd name="T33" fmla="*/ 2 h 138"/>
                  <a:gd name="T34" fmla="*/ 0 w 51"/>
                  <a:gd name="T35" fmla="*/ 2 h 138"/>
                  <a:gd name="T36" fmla="*/ 0 w 51"/>
                  <a:gd name="T37" fmla="*/ 2 h 138"/>
                  <a:gd name="T38" fmla="*/ 1 w 51"/>
                  <a:gd name="T39" fmla="*/ 2 h 138"/>
                  <a:gd name="T40" fmla="*/ 1 w 51"/>
                  <a:gd name="T41" fmla="*/ 2 h 138"/>
                  <a:gd name="T42" fmla="*/ 1 w 51"/>
                  <a:gd name="T43" fmla="*/ 2 h 138"/>
                  <a:gd name="T44" fmla="*/ 1 w 51"/>
                  <a:gd name="T45" fmla="*/ 1 h 138"/>
                  <a:gd name="T46" fmla="*/ 1 w 51"/>
                  <a:gd name="T47" fmla="*/ 1 h 138"/>
                  <a:gd name="T48" fmla="*/ 1 w 51"/>
                  <a:gd name="T49" fmla="*/ 1 h 138"/>
                  <a:gd name="T50" fmla="*/ 0 w 51"/>
                  <a:gd name="T51" fmla="*/ 1 h 138"/>
                  <a:gd name="T52" fmla="*/ 0 w 51"/>
                  <a:gd name="T53" fmla="*/ 1 h 138"/>
                  <a:gd name="T54" fmla="*/ 0 w 51"/>
                  <a:gd name="T55" fmla="*/ 1 h 138"/>
                  <a:gd name="T56" fmla="*/ 0 w 51"/>
                  <a:gd name="T57" fmla="*/ 1 h 138"/>
                  <a:gd name="T58" fmla="*/ 0 w 51"/>
                  <a:gd name="T59" fmla="*/ 1 h 138"/>
                  <a:gd name="T60" fmla="*/ 0 w 51"/>
                  <a:gd name="T61" fmla="*/ 1 h 138"/>
                  <a:gd name="T62" fmla="*/ 0 w 51"/>
                  <a:gd name="T63" fmla="*/ 1 h 138"/>
                  <a:gd name="T64" fmla="*/ 0 w 51"/>
                  <a:gd name="T65" fmla="*/ 1 h 138"/>
                  <a:gd name="T66" fmla="*/ 0 w 51"/>
                  <a:gd name="T67" fmla="*/ 0 h 138"/>
                  <a:gd name="T68" fmla="*/ 0 w 51"/>
                  <a:gd name="T69" fmla="*/ 0 h 138"/>
                  <a:gd name="T70" fmla="*/ 0 w 51"/>
                  <a:gd name="T71" fmla="*/ 0 h 138"/>
                  <a:gd name="T72" fmla="*/ 1 w 51"/>
                  <a:gd name="T73" fmla="*/ 0 h 138"/>
                  <a:gd name="T74" fmla="*/ 1 w 51"/>
                  <a:gd name="T75" fmla="*/ 0 h 138"/>
                  <a:gd name="T76" fmla="*/ 1 w 51"/>
                  <a:gd name="T77" fmla="*/ 0 h 1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1"/>
                  <a:gd name="T118" fmla="*/ 0 h 138"/>
                  <a:gd name="T119" fmla="*/ 51 w 51"/>
                  <a:gd name="T120" fmla="*/ 138 h 1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1" h="138">
                    <a:moveTo>
                      <a:pt x="47" y="15"/>
                    </a:moveTo>
                    <a:lnTo>
                      <a:pt x="47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18" y="11"/>
                    </a:lnTo>
                    <a:lnTo>
                      <a:pt x="11" y="19"/>
                    </a:lnTo>
                    <a:lnTo>
                      <a:pt x="5" y="30"/>
                    </a:lnTo>
                    <a:lnTo>
                      <a:pt x="1" y="45"/>
                    </a:lnTo>
                    <a:lnTo>
                      <a:pt x="0" y="66"/>
                    </a:lnTo>
                    <a:lnTo>
                      <a:pt x="0" y="81"/>
                    </a:lnTo>
                    <a:lnTo>
                      <a:pt x="3" y="95"/>
                    </a:lnTo>
                    <a:lnTo>
                      <a:pt x="5" y="106"/>
                    </a:lnTo>
                    <a:lnTo>
                      <a:pt x="10" y="118"/>
                    </a:lnTo>
                    <a:lnTo>
                      <a:pt x="17" y="126"/>
                    </a:lnTo>
                    <a:lnTo>
                      <a:pt x="25" y="132"/>
                    </a:lnTo>
                    <a:lnTo>
                      <a:pt x="34" y="136"/>
                    </a:lnTo>
                    <a:lnTo>
                      <a:pt x="47" y="138"/>
                    </a:lnTo>
                    <a:lnTo>
                      <a:pt x="51" y="138"/>
                    </a:lnTo>
                    <a:lnTo>
                      <a:pt x="47" y="133"/>
                    </a:lnTo>
                    <a:lnTo>
                      <a:pt x="47" y="118"/>
                    </a:lnTo>
                    <a:lnTo>
                      <a:pt x="51" y="118"/>
                    </a:lnTo>
                    <a:lnTo>
                      <a:pt x="44" y="118"/>
                    </a:lnTo>
                    <a:lnTo>
                      <a:pt x="38" y="116"/>
                    </a:lnTo>
                    <a:lnTo>
                      <a:pt x="35" y="112"/>
                    </a:lnTo>
                    <a:lnTo>
                      <a:pt x="32" y="108"/>
                    </a:lnTo>
                    <a:lnTo>
                      <a:pt x="28" y="101"/>
                    </a:lnTo>
                    <a:lnTo>
                      <a:pt x="27" y="91"/>
                    </a:lnTo>
                    <a:lnTo>
                      <a:pt x="26" y="80"/>
                    </a:lnTo>
                    <a:lnTo>
                      <a:pt x="26" y="66"/>
                    </a:lnTo>
                    <a:lnTo>
                      <a:pt x="26" y="50"/>
                    </a:lnTo>
                    <a:lnTo>
                      <a:pt x="29" y="34"/>
                    </a:lnTo>
                    <a:lnTo>
                      <a:pt x="32" y="26"/>
                    </a:lnTo>
                    <a:lnTo>
                      <a:pt x="36" y="20"/>
                    </a:lnTo>
                    <a:lnTo>
                      <a:pt x="43" y="17"/>
                    </a:lnTo>
                    <a:lnTo>
                      <a:pt x="51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2" name="Freeform 258"/>
              <p:cNvSpPr>
                <a:spLocks/>
              </p:cNvSpPr>
              <p:nvPr/>
            </p:nvSpPr>
            <p:spPr bwMode="auto">
              <a:xfrm>
                <a:off x="2789" y="3108"/>
                <a:ext cx="15" cy="13"/>
              </a:xfrm>
              <a:custGeom>
                <a:avLst/>
                <a:gdLst>
                  <a:gd name="T0" fmla="*/ 1 w 45"/>
                  <a:gd name="T1" fmla="*/ 0 h 40"/>
                  <a:gd name="T2" fmla="*/ 1 w 45"/>
                  <a:gd name="T3" fmla="*/ 0 h 40"/>
                  <a:gd name="T4" fmla="*/ 0 w 45"/>
                  <a:gd name="T5" fmla="*/ 0 h 40"/>
                  <a:gd name="T6" fmla="*/ 0 w 45"/>
                  <a:gd name="T7" fmla="*/ 0 h 40"/>
                  <a:gd name="T8" fmla="*/ 0 w 45"/>
                  <a:gd name="T9" fmla="*/ 0 h 40"/>
                  <a:gd name="T10" fmla="*/ 0 w 45"/>
                  <a:gd name="T11" fmla="*/ 0 h 40"/>
                  <a:gd name="T12" fmla="*/ 0 w 45"/>
                  <a:gd name="T13" fmla="*/ 0 h 40"/>
                  <a:gd name="T14" fmla="*/ 0 w 45"/>
                  <a:gd name="T15" fmla="*/ 0 h 40"/>
                  <a:gd name="T16" fmla="*/ 0 w 45"/>
                  <a:gd name="T17" fmla="*/ 0 h 40"/>
                  <a:gd name="T18" fmla="*/ 0 w 45"/>
                  <a:gd name="T19" fmla="*/ 0 h 40"/>
                  <a:gd name="T20" fmla="*/ 0 w 45"/>
                  <a:gd name="T21" fmla="*/ 0 h 40"/>
                  <a:gd name="T22" fmla="*/ 0 w 45"/>
                  <a:gd name="T23" fmla="*/ 0 h 40"/>
                  <a:gd name="T24" fmla="*/ 0 w 45"/>
                  <a:gd name="T25" fmla="*/ 0 h 40"/>
                  <a:gd name="T26" fmla="*/ 1 w 45"/>
                  <a:gd name="T27" fmla="*/ 0 h 40"/>
                  <a:gd name="T28" fmla="*/ 1 w 45"/>
                  <a:gd name="T29" fmla="*/ 0 h 40"/>
                  <a:gd name="T30" fmla="*/ 1 w 45"/>
                  <a:gd name="T31" fmla="*/ 0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40"/>
                  <a:gd name="T50" fmla="*/ 45 w 45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40">
                    <a:moveTo>
                      <a:pt x="41" y="35"/>
                    </a:moveTo>
                    <a:lnTo>
                      <a:pt x="45" y="19"/>
                    </a:lnTo>
                    <a:lnTo>
                      <a:pt x="38" y="18"/>
                    </a:lnTo>
                    <a:lnTo>
                      <a:pt x="32" y="1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1" y="10"/>
                    </a:lnTo>
                    <a:lnTo>
                      <a:pt x="4" y="18"/>
                    </a:lnTo>
                    <a:lnTo>
                      <a:pt x="7" y="26"/>
                    </a:lnTo>
                    <a:lnTo>
                      <a:pt x="13" y="31"/>
                    </a:lnTo>
                    <a:lnTo>
                      <a:pt x="26" y="38"/>
                    </a:lnTo>
                    <a:lnTo>
                      <a:pt x="41" y="40"/>
                    </a:lnTo>
                    <a:lnTo>
                      <a:pt x="45" y="40"/>
                    </a:lnTo>
                    <a:lnTo>
                      <a:pt x="41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3" name="Freeform 259"/>
              <p:cNvSpPr>
                <a:spLocks/>
              </p:cNvSpPr>
              <p:nvPr/>
            </p:nvSpPr>
            <p:spPr bwMode="auto">
              <a:xfrm>
                <a:off x="2828" y="3044"/>
                <a:ext cx="26" cy="61"/>
              </a:xfrm>
              <a:custGeom>
                <a:avLst/>
                <a:gdLst>
                  <a:gd name="T0" fmla="*/ 0 w 78"/>
                  <a:gd name="T1" fmla="*/ 1 h 185"/>
                  <a:gd name="T2" fmla="*/ 0 w 78"/>
                  <a:gd name="T3" fmla="*/ 1 h 185"/>
                  <a:gd name="T4" fmla="*/ 0 w 78"/>
                  <a:gd name="T5" fmla="*/ 1 h 185"/>
                  <a:gd name="T6" fmla="*/ 0 w 78"/>
                  <a:gd name="T7" fmla="*/ 2 h 185"/>
                  <a:gd name="T8" fmla="*/ 0 w 78"/>
                  <a:gd name="T9" fmla="*/ 2 h 185"/>
                  <a:gd name="T10" fmla="*/ 0 w 78"/>
                  <a:gd name="T11" fmla="*/ 2 h 185"/>
                  <a:gd name="T12" fmla="*/ 0 w 78"/>
                  <a:gd name="T13" fmla="*/ 2 h 185"/>
                  <a:gd name="T14" fmla="*/ 1 w 78"/>
                  <a:gd name="T15" fmla="*/ 2 h 185"/>
                  <a:gd name="T16" fmla="*/ 1 w 78"/>
                  <a:gd name="T17" fmla="*/ 2 h 185"/>
                  <a:gd name="T18" fmla="*/ 1 w 78"/>
                  <a:gd name="T19" fmla="*/ 2 h 185"/>
                  <a:gd name="T20" fmla="*/ 1 w 78"/>
                  <a:gd name="T21" fmla="*/ 2 h 185"/>
                  <a:gd name="T22" fmla="*/ 1 w 78"/>
                  <a:gd name="T23" fmla="*/ 2 h 185"/>
                  <a:gd name="T24" fmla="*/ 1 w 78"/>
                  <a:gd name="T25" fmla="*/ 2 h 185"/>
                  <a:gd name="T26" fmla="*/ 1 w 78"/>
                  <a:gd name="T27" fmla="*/ 2 h 185"/>
                  <a:gd name="T28" fmla="*/ 1 w 78"/>
                  <a:gd name="T29" fmla="*/ 2 h 185"/>
                  <a:gd name="T30" fmla="*/ 1 w 78"/>
                  <a:gd name="T31" fmla="*/ 2 h 185"/>
                  <a:gd name="T32" fmla="*/ 1 w 78"/>
                  <a:gd name="T33" fmla="*/ 2 h 185"/>
                  <a:gd name="T34" fmla="*/ 1 w 78"/>
                  <a:gd name="T35" fmla="*/ 2 h 185"/>
                  <a:gd name="T36" fmla="*/ 1 w 78"/>
                  <a:gd name="T37" fmla="*/ 2 h 185"/>
                  <a:gd name="T38" fmla="*/ 1 w 78"/>
                  <a:gd name="T39" fmla="*/ 2 h 185"/>
                  <a:gd name="T40" fmla="*/ 1 w 78"/>
                  <a:gd name="T41" fmla="*/ 2 h 185"/>
                  <a:gd name="T42" fmla="*/ 1 w 78"/>
                  <a:gd name="T43" fmla="*/ 1 h 185"/>
                  <a:gd name="T44" fmla="*/ 1 w 78"/>
                  <a:gd name="T45" fmla="*/ 1 h 185"/>
                  <a:gd name="T46" fmla="*/ 1 w 78"/>
                  <a:gd name="T47" fmla="*/ 1 h 185"/>
                  <a:gd name="T48" fmla="*/ 1 w 78"/>
                  <a:gd name="T49" fmla="*/ 1 h 185"/>
                  <a:gd name="T50" fmla="*/ 1 w 78"/>
                  <a:gd name="T51" fmla="*/ 0 h 185"/>
                  <a:gd name="T52" fmla="*/ 0 w 78"/>
                  <a:gd name="T53" fmla="*/ 0 h 185"/>
                  <a:gd name="T54" fmla="*/ 0 w 78"/>
                  <a:gd name="T55" fmla="*/ 1 h 185"/>
                  <a:gd name="T56" fmla="*/ 0 w 78"/>
                  <a:gd name="T57" fmla="*/ 1 h 1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8"/>
                  <a:gd name="T88" fmla="*/ 0 h 185"/>
                  <a:gd name="T89" fmla="*/ 78 w 78"/>
                  <a:gd name="T90" fmla="*/ 185 h 1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8" h="185">
                    <a:moveTo>
                      <a:pt x="0" y="42"/>
                    </a:moveTo>
                    <a:lnTo>
                      <a:pt x="0" y="57"/>
                    </a:lnTo>
                    <a:lnTo>
                      <a:pt x="24" y="57"/>
                    </a:lnTo>
                    <a:lnTo>
                      <a:pt x="24" y="154"/>
                    </a:lnTo>
                    <a:lnTo>
                      <a:pt x="24" y="159"/>
                    </a:lnTo>
                    <a:lnTo>
                      <a:pt x="26" y="170"/>
                    </a:lnTo>
                    <a:lnTo>
                      <a:pt x="32" y="178"/>
                    </a:lnTo>
                    <a:lnTo>
                      <a:pt x="41" y="182"/>
                    </a:lnTo>
                    <a:lnTo>
                      <a:pt x="54" y="185"/>
                    </a:lnTo>
                    <a:lnTo>
                      <a:pt x="66" y="182"/>
                    </a:lnTo>
                    <a:lnTo>
                      <a:pt x="78" y="180"/>
                    </a:lnTo>
                    <a:lnTo>
                      <a:pt x="73" y="174"/>
                    </a:lnTo>
                    <a:lnTo>
                      <a:pt x="73" y="159"/>
                    </a:lnTo>
                    <a:lnTo>
                      <a:pt x="78" y="164"/>
                    </a:lnTo>
                    <a:lnTo>
                      <a:pt x="63" y="164"/>
                    </a:lnTo>
                    <a:lnTo>
                      <a:pt x="57" y="164"/>
                    </a:lnTo>
                    <a:lnTo>
                      <a:pt x="52" y="162"/>
                    </a:lnTo>
                    <a:lnTo>
                      <a:pt x="46" y="158"/>
                    </a:lnTo>
                    <a:lnTo>
                      <a:pt x="44" y="151"/>
                    </a:lnTo>
                    <a:lnTo>
                      <a:pt x="44" y="144"/>
                    </a:lnTo>
                    <a:lnTo>
                      <a:pt x="44" y="139"/>
                    </a:lnTo>
                    <a:lnTo>
                      <a:pt x="44" y="57"/>
                    </a:lnTo>
                    <a:lnTo>
                      <a:pt x="73" y="57"/>
                    </a:lnTo>
                    <a:lnTo>
                      <a:pt x="73" y="42"/>
                    </a:lnTo>
                    <a:lnTo>
                      <a:pt x="44" y="42"/>
                    </a:lnTo>
                    <a:lnTo>
                      <a:pt x="44" y="0"/>
                    </a:lnTo>
                    <a:lnTo>
                      <a:pt x="24" y="11"/>
                    </a:lnTo>
                    <a:lnTo>
                      <a:pt x="24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4" name="Freeform 260"/>
              <p:cNvSpPr>
                <a:spLocks/>
              </p:cNvSpPr>
              <p:nvPr/>
            </p:nvSpPr>
            <p:spPr bwMode="auto">
              <a:xfrm>
                <a:off x="2860" y="3037"/>
                <a:ext cx="35" cy="65"/>
              </a:xfrm>
              <a:custGeom>
                <a:avLst/>
                <a:gdLst>
                  <a:gd name="T0" fmla="*/ 1 w 103"/>
                  <a:gd name="T1" fmla="*/ 2 h 194"/>
                  <a:gd name="T2" fmla="*/ 1 w 103"/>
                  <a:gd name="T3" fmla="*/ 1 h 194"/>
                  <a:gd name="T4" fmla="*/ 1 w 103"/>
                  <a:gd name="T5" fmla="*/ 1 h 194"/>
                  <a:gd name="T6" fmla="*/ 1 w 103"/>
                  <a:gd name="T7" fmla="*/ 1 h 194"/>
                  <a:gd name="T8" fmla="*/ 1 w 103"/>
                  <a:gd name="T9" fmla="*/ 1 h 194"/>
                  <a:gd name="T10" fmla="*/ 1 w 103"/>
                  <a:gd name="T11" fmla="*/ 1 h 194"/>
                  <a:gd name="T12" fmla="*/ 1 w 103"/>
                  <a:gd name="T13" fmla="*/ 1 h 194"/>
                  <a:gd name="T14" fmla="*/ 1 w 103"/>
                  <a:gd name="T15" fmla="*/ 1 h 194"/>
                  <a:gd name="T16" fmla="*/ 1 w 103"/>
                  <a:gd name="T17" fmla="*/ 1 h 194"/>
                  <a:gd name="T18" fmla="*/ 1 w 103"/>
                  <a:gd name="T19" fmla="*/ 1 h 194"/>
                  <a:gd name="T20" fmla="*/ 1 w 103"/>
                  <a:gd name="T21" fmla="*/ 1 h 194"/>
                  <a:gd name="T22" fmla="*/ 1 w 103"/>
                  <a:gd name="T23" fmla="*/ 1 h 194"/>
                  <a:gd name="T24" fmla="*/ 0 w 103"/>
                  <a:gd name="T25" fmla="*/ 1 h 194"/>
                  <a:gd name="T26" fmla="*/ 0 w 103"/>
                  <a:gd name="T27" fmla="*/ 1 h 194"/>
                  <a:gd name="T28" fmla="*/ 0 w 103"/>
                  <a:gd name="T29" fmla="*/ 1 h 194"/>
                  <a:gd name="T30" fmla="*/ 0 w 103"/>
                  <a:gd name="T31" fmla="*/ 0 h 194"/>
                  <a:gd name="T32" fmla="*/ 0 w 103"/>
                  <a:gd name="T33" fmla="*/ 0 h 194"/>
                  <a:gd name="T34" fmla="*/ 0 w 103"/>
                  <a:gd name="T35" fmla="*/ 2 h 194"/>
                  <a:gd name="T36" fmla="*/ 0 w 103"/>
                  <a:gd name="T37" fmla="*/ 2 h 194"/>
                  <a:gd name="T38" fmla="*/ 0 w 103"/>
                  <a:gd name="T39" fmla="*/ 1 h 194"/>
                  <a:gd name="T40" fmla="*/ 0 w 103"/>
                  <a:gd name="T41" fmla="*/ 1 h 194"/>
                  <a:gd name="T42" fmla="*/ 0 w 103"/>
                  <a:gd name="T43" fmla="*/ 1 h 194"/>
                  <a:gd name="T44" fmla="*/ 0 w 103"/>
                  <a:gd name="T45" fmla="*/ 1 h 194"/>
                  <a:gd name="T46" fmla="*/ 0 w 103"/>
                  <a:gd name="T47" fmla="*/ 1 h 194"/>
                  <a:gd name="T48" fmla="*/ 1 w 103"/>
                  <a:gd name="T49" fmla="*/ 1 h 194"/>
                  <a:gd name="T50" fmla="*/ 1 w 103"/>
                  <a:gd name="T51" fmla="*/ 1 h 194"/>
                  <a:gd name="T52" fmla="*/ 1 w 103"/>
                  <a:gd name="T53" fmla="*/ 1 h 194"/>
                  <a:gd name="T54" fmla="*/ 1 w 103"/>
                  <a:gd name="T55" fmla="*/ 1 h 194"/>
                  <a:gd name="T56" fmla="*/ 1 w 103"/>
                  <a:gd name="T57" fmla="*/ 1 h 194"/>
                  <a:gd name="T58" fmla="*/ 1 w 103"/>
                  <a:gd name="T59" fmla="*/ 1 h 194"/>
                  <a:gd name="T60" fmla="*/ 1 w 103"/>
                  <a:gd name="T61" fmla="*/ 1 h 194"/>
                  <a:gd name="T62" fmla="*/ 1 w 103"/>
                  <a:gd name="T63" fmla="*/ 2 h 194"/>
                  <a:gd name="T64" fmla="*/ 1 w 103"/>
                  <a:gd name="T65" fmla="*/ 2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194"/>
                  <a:gd name="T101" fmla="*/ 103 w 103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194">
                    <a:moveTo>
                      <a:pt x="97" y="194"/>
                    </a:moveTo>
                    <a:lnTo>
                      <a:pt x="97" y="98"/>
                    </a:lnTo>
                    <a:lnTo>
                      <a:pt x="103" y="102"/>
                    </a:lnTo>
                    <a:lnTo>
                      <a:pt x="102" y="92"/>
                    </a:lnTo>
                    <a:lnTo>
                      <a:pt x="101" y="83"/>
                    </a:lnTo>
                    <a:lnTo>
                      <a:pt x="97" y="76"/>
                    </a:lnTo>
                    <a:lnTo>
                      <a:pt x="93" y="70"/>
                    </a:lnTo>
                    <a:lnTo>
                      <a:pt x="87" y="66"/>
                    </a:lnTo>
                    <a:lnTo>
                      <a:pt x="80" y="64"/>
                    </a:lnTo>
                    <a:lnTo>
                      <a:pt x="62" y="62"/>
                    </a:lnTo>
                    <a:lnTo>
                      <a:pt x="51" y="63"/>
                    </a:lnTo>
                    <a:lnTo>
                      <a:pt x="42" y="65"/>
                    </a:lnTo>
                    <a:lnTo>
                      <a:pt x="34" y="70"/>
                    </a:lnTo>
                    <a:lnTo>
                      <a:pt x="27" y="77"/>
                    </a:lnTo>
                    <a:lnTo>
                      <a:pt x="21" y="77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21" y="194"/>
                    </a:lnTo>
                    <a:lnTo>
                      <a:pt x="21" y="117"/>
                    </a:lnTo>
                    <a:lnTo>
                      <a:pt x="27" y="117"/>
                    </a:lnTo>
                    <a:lnTo>
                      <a:pt x="28" y="102"/>
                    </a:lnTo>
                    <a:lnTo>
                      <a:pt x="31" y="90"/>
                    </a:lnTo>
                    <a:lnTo>
                      <a:pt x="39" y="80"/>
                    </a:lnTo>
                    <a:lnTo>
                      <a:pt x="45" y="78"/>
                    </a:lnTo>
                    <a:lnTo>
                      <a:pt x="52" y="77"/>
                    </a:lnTo>
                    <a:lnTo>
                      <a:pt x="65" y="79"/>
                    </a:lnTo>
                    <a:lnTo>
                      <a:pt x="72" y="85"/>
                    </a:lnTo>
                    <a:lnTo>
                      <a:pt x="76" y="94"/>
                    </a:lnTo>
                    <a:lnTo>
                      <a:pt x="78" y="107"/>
                    </a:lnTo>
                    <a:lnTo>
                      <a:pt x="72" y="102"/>
                    </a:lnTo>
                    <a:lnTo>
                      <a:pt x="72" y="194"/>
                    </a:lnTo>
                    <a:lnTo>
                      <a:pt x="97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5" name="Freeform 261"/>
              <p:cNvSpPr>
                <a:spLocks/>
              </p:cNvSpPr>
              <p:nvPr/>
            </p:nvSpPr>
            <p:spPr bwMode="auto">
              <a:xfrm>
                <a:off x="2927" y="3033"/>
                <a:ext cx="15" cy="80"/>
              </a:xfrm>
              <a:custGeom>
                <a:avLst/>
                <a:gdLst>
                  <a:gd name="T0" fmla="*/ 1 w 44"/>
                  <a:gd name="T1" fmla="*/ 3 h 242"/>
                  <a:gd name="T2" fmla="*/ 1 w 44"/>
                  <a:gd name="T3" fmla="*/ 3 h 242"/>
                  <a:gd name="T4" fmla="*/ 0 w 44"/>
                  <a:gd name="T5" fmla="*/ 3 h 242"/>
                  <a:gd name="T6" fmla="*/ 0 w 44"/>
                  <a:gd name="T7" fmla="*/ 0 h 242"/>
                  <a:gd name="T8" fmla="*/ 1 w 44"/>
                  <a:gd name="T9" fmla="*/ 0 h 242"/>
                  <a:gd name="T10" fmla="*/ 1 w 44"/>
                  <a:gd name="T11" fmla="*/ 0 h 242"/>
                  <a:gd name="T12" fmla="*/ 0 w 44"/>
                  <a:gd name="T13" fmla="*/ 0 h 242"/>
                  <a:gd name="T14" fmla="*/ 0 w 44"/>
                  <a:gd name="T15" fmla="*/ 3 h 242"/>
                  <a:gd name="T16" fmla="*/ 1 w 44"/>
                  <a:gd name="T17" fmla="*/ 3 h 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242"/>
                  <a:gd name="T29" fmla="*/ 44 w 44"/>
                  <a:gd name="T30" fmla="*/ 242 h 2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242">
                    <a:moveTo>
                      <a:pt x="44" y="242"/>
                    </a:moveTo>
                    <a:lnTo>
                      <a:pt x="44" y="227"/>
                    </a:lnTo>
                    <a:lnTo>
                      <a:pt x="20" y="227"/>
                    </a:lnTo>
                    <a:lnTo>
                      <a:pt x="20" y="15"/>
                    </a:lnTo>
                    <a:lnTo>
                      <a:pt x="40" y="15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42"/>
                    </a:lnTo>
                    <a:lnTo>
                      <a:pt x="44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6" name="Freeform 262"/>
              <p:cNvSpPr>
                <a:spLocks/>
              </p:cNvSpPr>
              <p:nvPr/>
            </p:nvSpPr>
            <p:spPr bwMode="auto">
              <a:xfrm>
                <a:off x="2951" y="3057"/>
                <a:ext cx="56" cy="45"/>
              </a:xfrm>
              <a:custGeom>
                <a:avLst/>
                <a:gdLst>
                  <a:gd name="T0" fmla="*/ 1 w 166"/>
                  <a:gd name="T1" fmla="*/ 2 h 136"/>
                  <a:gd name="T2" fmla="*/ 1 w 166"/>
                  <a:gd name="T3" fmla="*/ 1 h 136"/>
                  <a:gd name="T4" fmla="*/ 1 w 166"/>
                  <a:gd name="T5" fmla="*/ 1 h 136"/>
                  <a:gd name="T6" fmla="*/ 1 w 166"/>
                  <a:gd name="T7" fmla="*/ 0 h 136"/>
                  <a:gd name="T8" fmla="*/ 1 w 166"/>
                  <a:gd name="T9" fmla="*/ 0 h 136"/>
                  <a:gd name="T10" fmla="*/ 2 w 166"/>
                  <a:gd name="T11" fmla="*/ 0 h 136"/>
                  <a:gd name="T12" fmla="*/ 2 w 166"/>
                  <a:gd name="T13" fmla="*/ 0 h 136"/>
                  <a:gd name="T14" fmla="*/ 2 w 166"/>
                  <a:gd name="T15" fmla="*/ 0 h 136"/>
                  <a:gd name="T16" fmla="*/ 2 w 166"/>
                  <a:gd name="T17" fmla="*/ 1 h 136"/>
                  <a:gd name="T18" fmla="*/ 2 w 166"/>
                  <a:gd name="T19" fmla="*/ 1 h 136"/>
                  <a:gd name="T20" fmla="*/ 2 w 166"/>
                  <a:gd name="T21" fmla="*/ 2 h 136"/>
                  <a:gd name="T22" fmla="*/ 2 w 166"/>
                  <a:gd name="T23" fmla="*/ 2 h 136"/>
                  <a:gd name="T24" fmla="*/ 2 w 166"/>
                  <a:gd name="T25" fmla="*/ 0 h 136"/>
                  <a:gd name="T26" fmla="*/ 2 w 166"/>
                  <a:gd name="T27" fmla="*/ 0 h 136"/>
                  <a:gd name="T28" fmla="*/ 2 w 166"/>
                  <a:gd name="T29" fmla="*/ 0 h 136"/>
                  <a:gd name="T30" fmla="*/ 1 w 166"/>
                  <a:gd name="T31" fmla="*/ 0 h 136"/>
                  <a:gd name="T32" fmla="*/ 1 w 166"/>
                  <a:gd name="T33" fmla="*/ 0 h 136"/>
                  <a:gd name="T34" fmla="*/ 1 w 166"/>
                  <a:gd name="T35" fmla="*/ 0 h 136"/>
                  <a:gd name="T36" fmla="*/ 1 w 166"/>
                  <a:gd name="T37" fmla="*/ 0 h 136"/>
                  <a:gd name="T38" fmla="*/ 1 w 166"/>
                  <a:gd name="T39" fmla="*/ 0 h 136"/>
                  <a:gd name="T40" fmla="*/ 0 w 166"/>
                  <a:gd name="T41" fmla="*/ 0 h 136"/>
                  <a:gd name="T42" fmla="*/ 0 w 166"/>
                  <a:gd name="T43" fmla="*/ 0 h 136"/>
                  <a:gd name="T44" fmla="*/ 0 w 166"/>
                  <a:gd name="T45" fmla="*/ 0 h 136"/>
                  <a:gd name="T46" fmla="*/ 0 w 166"/>
                  <a:gd name="T47" fmla="*/ 0 h 136"/>
                  <a:gd name="T48" fmla="*/ 0 w 166"/>
                  <a:gd name="T49" fmla="*/ 0 h 136"/>
                  <a:gd name="T50" fmla="*/ 0 w 166"/>
                  <a:gd name="T51" fmla="*/ 0 h 136"/>
                  <a:gd name="T52" fmla="*/ 0 w 166"/>
                  <a:gd name="T53" fmla="*/ 2 h 136"/>
                  <a:gd name="T54" fmla="*/ 0 w 166"/>
                  <a:gd name="T55" fmla="*/ 2 h 136"/>
                  <a:gd name="T56" fmla="*/ 0 w 166"/>
                  <a:gd name="T57" fmla="*/ 1 h 136"/>
                  <a:gd name="T58" fmla="*/ 0 w 166"/>
                  <a:gd name="T59" fmla="*/ 1 h 136"/>
                  <a:gd name="T60" fmla="*/ 0 w 166"/>
                  <a:gd name="T61" fmla="*/ 0 h 136"/>
                  <a:gd name="T62" fmla="*/ 1 w 166"/>
                  <a:gd name="T63" fmla="*/ 0 h 136"/>
                  <a:gd name="T64" fmla="*/ 1 w 166"/>
                  <a:gd name="T65" fmla="*/ 0 h 136"/>
                  <a:gd name="T66" fmla="*/ 1 w 166"/>
                  <a:gd name="T67" fmla="*/ 0 h 136"/>
                  <a:gd name="T68" fmla="*/ 1 w 166"/>
                  <a:gd name="T69" fmla="*/ 1 h 136"/>
                  <a:gd name="T70" fmla="*/ 1 w 166"/>
                  <a:gd name="T71" fmla="*/ 1 h 136"/>
                  <a:gd name="T72" fmla="*/ 1 w 166"/>
                  <a:gd name="T73" fmla="*/ 2 h 136"/>
                  <a:gd name="T74" fmla="*/ 1 w 166"/>
                  <a:gd name="T75" fmla="*/ 2 h 1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6"/>
                  <a:gd name="T115" fmla="*/ 0 h 136"/>
                  <a:gd name="T116" fmla="*/ 166 w 166"/>
                  <a:gd name="T117" fmla="*/ 136 h 1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6" h="136">
                    <a:moveTo>
                      <a:pt x="94" y="136"/>
                    </a:moveTo>
                    <a:lnTo>
                      <a:pt x="94" y="42"/>
                    </a:lnTo>
                    <a:lnTo>
                      <a:pt x="98" y="48"/>
                    </a:lnTo>
                    <a:lnTo>
                      <a:pt x="101" y="27"/>
                    </a:lnTo>
                    <a:lnTo>
                      <a:pt x="112" y="17"/>
                    </a:lnTo>
                    <a:lnTo>
                      <a:pt x="124" y="15"/>
                    </a:lnTo>
                    <a:lnTo>
                      <a:pt x="134" y="18"/>
                    </a:lnTo>
                    <a:lnTo>
                      <a:pt x="144" y="32"/>
                    </a:lnTo>
                    <a:lnTo>
                      <a:pt x="145" y="42"/>
                    </a:lnTo>
                    <a:lnTo>
                      <a:pt x="140" y="42"/>
                    </a:lnTo>
                    <a:lnTo>
                      <a:pt x="140" y="136"/>
                    </a:lnTo>
                    <a:lnTo>
                      <a:pt x="166" y="136"/>
                    </a:lnTo>
                    <a:lnTo>
                      <a:pt x="164" y="21"/>
                    </a:lnTo>
                    <a:lnTo>
                      <a:pt x="159" y="8"/>
                    </a:lnTo>
                    <a:lnTo>
                      <a:pt x="141" y="0"/>
                    </a:lnTo>
                    <a:lnTo>
                      <a:pt x="110" y="3"/>
                    </a:lnTo>
                    <a:lnTo>
                      <a:pt x="94" y="15"/>
                    </a:lnTo>
                    <a:lnTo>
                      <a:pt x="92" y="8"/>
                    </a:lnTo>
                    <a:lnTo>
                      <a:pt x="74" y="2"/>
                    </a:lnTo>
                    <a:lnTo>
                      <a:pt x="51" y="2"/>
                    </a:lnTo>
                    <a:lnTo>
                      <a:pt x="27" y="1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2"/>
                    </a:lnTo>
                    <a:lnTo>
                      <a:pt x="6" y="27"/>
                    </a:lnTo>
                    <a:lnTo>
                      <a:pt x="6" y="136"/>
                    </a:lnTo>
                    <a:lnTo>
                      <a:pt x="27" y="136"/>
                    </a:lnTo>
                    <a:lnTo>
                      <a:pt x="27" y="42"/>
                    </a:lnTo>
                    <a:lnTo>
                      <a:pt x="31" y="48"/>
                    </a:lnTo>
                    <a:lnTo>
                      <a:pt x="31" y="27"/>
                    </a:lnTo>
                    <a:lnTo>
                      <a:pt x="52" y="15"/>
                    </a:lnTo>
                    <a:lnTo>
                      <a:pt x="65" y="18"/>
                    </a:lnTo>
                    <a:lnTo>
                      <a:pt x="73" y="23"/>
                    </a:lnTo>
                    <a:lnTo>
                      <a:pt x="78" y="42"/>
                    </a:lnTo>
                    <a:lnTo>
                      <a:pt x="73" y="42"/>
                    </a:lnTo>
                    <a:lnTo>
                      <a:pt x="73" y="136"/>
                    </a:lnTo>
                    <a:lnTo>
                      <a:pt x="9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7" name="Freeform 263"/>
              <p:cNvSpPr>
                <a:spLocks/>
              </p:cNvSpPr>
              <p:nvPr/>
            </p:nvSpPr>
            <p:spPr bwMode="auto">
              <a:xfrm>
                <a:off x="3015" y="3033"/>
                <a:ext cx="14" cy="80"/>
              </a:xfrm>
              <a:custGeom>
                <a:avLst/>
                <a:gdLst>
                  <a:gd name="T0" fmla="*/ 0 w 44"/>
                  <a:gd name="T1" fmla="*/ 3 h 242"/>
                  <a:gd name="T2" fmla="*/ 0 w 44"/>
                  <a:gd name="T3" fmla="*/ 0 h 242"/>
                  <a:gd name="T4" fmla="*/ 0 w 44"/>
                  <a:gd name="T5" fmla="*/ 0 h 242"/>
                  <a:gd name="T6" fmla="*/ 0 w 44"/>
                  <a:gd name="T7" fmla="*/ 0 h 242"/>
                  <a:gd name="T8" fmla="*/ 0 w 44"/>
                  <a:gd name="T9" fmla="*/ 0 h 242"/>
                  <a:gd name="T10" fmla="*/ 0 w 44"/>
                  <a:gd name="T11" fmla="*/ 3 h 242"/>
                  <a:gd name="T12" fmla="*/ 0 w 44"/>
                  <a:gd name="T13" fmla="*/ 3 h 242"/>
                  <a:gd name="T14" fmla="*/ 0 w 44"/>
                  <a:gd name="T15" fmla="*/ 3 h 242"/>
                  <a:gd name="T16" fmla="*/ 0 w 44"/>
                  <a:gd name="T17" fmla="*/ 3 h 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242"/>
                  <a:gd name="T29" fmla="*/ 44 w 44"/>
                  <a:gd name="T30" fmla="*/ 242 h 2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242">
                    <a:moveTo>
                      <a:pt x="44" y="242"/>
                    </a:moveTo>
                    <a:lnTo>
                      <a:pt x="44" y="0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24" y="15"/>
                    </a:lnTo>
                    <a:lnTo>
                      <a:pt x="24" y="227"/>
                    </a:lnTo>
                    <a:lnTo>
                      <a:pt x="0" y="227"/>
                    </a:lnTo>
                    <a:lnTo>
                      <a:pt x="0" y="242"/>
                    </a:lnTo>
                    <a:lnTo>
                      <a:pt x="44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8" name="Freeform 264"/>
              <p:cNvSpPr>
                <a:spLocks/>
              </p:cNvSpPr>
              <p:nvPr/>
            </p:nvSpPr>
            <p:spPr bwMode="auto">
              <a:xfrm>
                <a:off x="2463" y="1606"/>
                <a:ext cx="32" cy="65"/>
              </a:xfrm>
              <a:custGeom>
                <a:avLst/>
                <a:gdLst>
                  <a:gd name="T0" fmla="*/ 0 w 98"/>
                  <a:gd name="T1" fmla="*/ 2 h 194"/>
                  <a:gd name="T2" fmla="*/ 0 w 98"/>
                  <a:gd name="T3" fmla="*/ 1 h 194"/>
                  <a:gd name="T4" fmla="*/ 1 w 98"/>
                  <a:gd name="T5" fmla="*/ 1 h 194"/>
                  <a:gd name="T6" fmla="*/ 1 w 98"/>
                  <a:gd name="T7" fmla="*/ 1 h 194"/>
                  <a:gd name="T8" fmla="*/ 0 w 98"/>
                  <a:gd name="T9" fmla="*/ 1 h 194"/>
                  <a:gd name="T10" fmla="*/ 0 w 98"/>
                  <a:gd name="T11" fmla="*/ 0 h 194"/>
                  <a:gd name="T12" fmla="*/ 1 w 98"/>
                  <a:gd name="T13" fmla="*/ 0 h 194"/>
                  <a:gd name="T14" fmla="*/ 1 w 98"/>
                  <a:gd name="T15" fmla="*/ 0 h 194"/>
                  <a:gd name="T16" fmla="*/ 0 w 98"/>
                  <a:gd name="T17" fmla="*/ 0 h 194"/>
                  <a:gd name="T18" fmla="*/ 0 w 98"/>
                  <a:gd name="T19" fmla="*/ 2 h 194"/>
                  <a:gd name="T20" fmla="*/ 0 w 98"/>
                  <a:gd name="T21" fmla="*/ 2 h 1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194"/>
                  <a:gd name="T35" fmla="*/ 98 w 98"/>
                  <a:gd name="T36" fmla="*/ 194 h 1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194">
                    <a:moveTo>
                      <a:pt x="25" y="194"/>
                    </a:moveTo>
                    <a:lnTo>
                      <a:pt x="25" y="108"/>
                    </a:lnTo>
                    <a:lnTo>
                      <a:pt x="93" y="108"/>
                    </a:lnTo>
                    <a:lnTo>
                      <a:pt x="93" y="82"/>
                    </a:lnTo>
                    <a:lnTo>
                      <a:pt x="25" y="82"/>
                    </a:lnTo>
                    <a:lnTo>
                      <a:pt x="25" y="20"/>
                    </a:lnTo>
                    <a:lnTo>
                      <a:pt x="98" y="20"/>
                    </a:lnTo>
                    <a:lnTo>
                      <a:pt x="98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25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59" name="Freeform 265"/>
              <p:cNvSpPr>
                <a:spLocks/>
              </p:cNvSpPr>
              <p:nvPr/>
            </p:nvSpPr>
            <p:spPr bwMode="auto">
              <a:xfrm>
                <a:off x="2505" y="1626"/>
                <a:ext cx="21" cy="45"/>
              </a:xfrm>
              <a:custGeom>
                <a:avLst/>
                <a:gdLst>
                  <a:gd name="T0" fmla="*/ 0 w 63"/>
                  <a:gd name="T1" fmla="*/ 0 h 136"/>
                  <a:gd name="T2" fmla="*/ 0 w 63"/>
                  <a:gd name="T3" fmla="*/ 0 h 136"/>
                  <a:gd name="T4" fmla="*/ 0 w 63"/>
                  <a:gd name="T5" fmla="*/ 2 h 136"/>
                  <a:gd name="T6" fmla="*/ 0 w 63"/>
                  <a:gd name="T7" fmla="*/ 2 h 136"/>
                  <a:gd name="T8" fmla="*/ 0 w 63"/>
                  <a:gd name="T9" fmla="*/ 1 h 136"/>
                  <a:gd name="T10" fmla="*/ 0 w 63"/>
                  <a:gd name="T11" fmla="*/ 1 h 136"/>
                  <a:gd name="T12" fmla="*/ 0 w 63"/>
                  <a:gd name="T13" fmla="*/ 1 h 136"/>
                  <a:gd name="T14" fmla="*/ 0 w 63"/>
                  <a:gd name="T15" fmla="*/ 0 h 136"/>
                  <a:gd name="T16" fmla="*/ 0 w 63"/>
                  <a:gd name="T17" fmla="*/ 0 h 136"/>
                  <a:gd name="T18" fmla="*/ 1 w 63"/>
                  <a:gd name="T19" fmla="*/ 0 h 136"/>
                  <a:gd name="T20" fmla="*/ 1 w 63"/>
                  <a:gd name="T21" fmla="*/ 0 h 136"/>
                  <a:gd name="T22" fmla="*/ 1 w 63"/>
                  <a:gd name="T23" fmla="*/ 0 h 136"/>
                  <a:gd name="T24" fmla="*/ 1 w 63"/>
                  <a:gd name="T25" fmla="*/ 0 h 136"/>
                  <a:gd name="T26" fmla="*/ 1 w 63"/>
                  <a:gd name="T27" fmla="*/ 0 h 136"/>
                  <a:gd name="T28" fmla="*/ 1 w 63"/>
                  <a:gd name="T29" fmla="*/ 0 h 136"/>
                  <a:gd name="T30" fmla="*/ 0 w 63"/>
                  <a:gd name="T31" fmla="*/ 0 h 136"/>
                  <a:gd name="T32" fmla="*/ 0 w 63"/>
                  <a:gd name="T33" fmla="*/ 0 h 136"/>
                  <a:gd name="T34" fmla="*/ 0 w 63"/>
                  <a:gd name="T35" fmla="*/ 0 h 136"/>
                  <a:gd name="T36" fmla="*/ 0 w 63"/>
                  <a:gd name="T37" fmla="*/ 0 h 136"/>
                  <a:gd name="T38" fmla="*/ 0 w 63"/>
                  <a:gd name="T39" fmla="*/ 0 h 1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136"/>
                  <a:gd name="T62" fmla="*/ 63 w 63"/>
                  <a:gd name="T63" fmla="*/ 136 h 1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136">
                    <a:moveTo>
                      <a:pt x="20" y="0"/>
                    </a:moveTo>
                    <a:lnTo>
                      <a:pt x="0" y="0"/>
                    </a:lnTo>
                    <a:lnTo>
                      <a:pt x="0" y="136"/>
                    </a:lnTo>
                    <a:lnTo>
                      <a:pt x="20" y="136"/>
                    </a:lnTo>
                    <a:lnTo>
                      <a:pt x="20" y="55"/>
                    </a:lnTo>
                    <a:lnTo>
                      <a:pt x="20" y="61"/>
                    </a:lnTo>
                    <a:lnTo>
                      <a:pt x="22" y="47"/>
                    </a:lnTo>
                    <a:lnTo>
                      <a:pt x="28" y="36"/>
                    </a:lnTo>
                    <a:lnTo>
                      <a:pt x="38" y="28"/>
                    </a:lnTo>
                    <a:lnTo>
                      <a:pt x="45" y="27"/>
                    </a:lnTo>
                    <a:lnTo>
                      <a:pt x="54" y="25"/>
                    </a:lnTo>
                    <a:lnTo>
                      <a:pt x="63" y="25"/>
                    </a:lnTo>
                    <a:lnTo>
                      <a:pt x="63" y="21"/>
                    </a:lnTo>
                    <a:lnTo>
                      <a:pt x="63" y="0"/>
                    </a:lnTo>
                    <a:lnTo>
                      <a:pt x="50" y="1"/>
                    </a:lnTo>
                    <a:lnTo>
                      <a:pt x="38" y="6"/>
                    </a:lnTo>
                    <a:lnTo>
                      <a:pt x="30" y="13"/>
                    </a:lnTo>
                    <a:lnTo>
                      <a:pt x="25" y="25"/>
                    </a:lnTo>
                    <a:lnTo>
                      <a:pt x="2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0" name="Freeform 266"/>
              <p:cNvSpPr>
                <a:spLocks/>
              </p:cNvSpPr>
              <p:nvPr/>
            </p:nvSpPr>
            <p:spPr bwMode="auto">
              <a:xfrm>
                <a:off x="2551" y="1658"/>
                <a:ext cx="17" cy="16"/>
              </a:xfrm>
              <a:custGeom>
                <a:avLst/>
                <a:gdLst>
                  <a:gd name="T0" fmla="*/ 0 w 51"/>
                  <a:gd name="T1" fmla="*/ 0 h 49"/>
                  <a:gd name="T2" fmla="*/ 0 w 51"/>
                  <a:gd name="T3" fmla="*/ 1 h 49"/>
                  <a:gd name="T4" fmla="*/ 0 w 51"/>
                  <a:gd name="T5" fmla="*/ 1 h 49"/>
                  <a:gd name="T6" fmla="*/ 0 w 51"/>
                  <a:gd name="T7" fmla="*/ 1 h 49"/>
                  <a:gd name="T8" fmla="*/ 0 w 51"/>
                  <a:gd name="T9" fmla="*/ 1 h 49"/>
                  <a:gd name="T10" fmla="*/ 0 w 51"/>
                  <a:gd name="T11" fmla="*/ 0 h 49"/>
                  <a:gd name="T12" fmla="*/ 1 w 51"/>
                  <a:gd name="T13" fmla="*/ 0 h 49"/>
                  <a:gd name="T14" fmla="*/ 1 w 51"/>
                  <a:gd name="T15" fmla="*/ 0 h 49"/>
                  <a:gd name="T16" fmla="*/ 1 w 51"/>
                  <a:gd name="T17" fmla="*/ 0 h 49"/>
                  <a:gd name="T18" fmla="*/ 1 w 51"/>
                  <a:gd name="T19" fmla="*/ 0 h 49"/>
                  <a:gd name="T20" fmla="*/ 1 w 51"/>
                  <a:gd name="T21" fmla="*/ 0 h 49"/>
                  <a:gd name="T22" fmla="*/ 0 w 51"/>
                  <a:gd name="T23" fmla="*/ 0 h 49"/>
                  <a:gd name="T24" fmla="*/ 0 w 51"/>
                  <a:gd name="T25" fmla="*/ 0 h 49"/>
                  <a:gd name="T26" fmla="*/ 0 w 51"/>
                  <a:gd name="T27" fmla="*/ 0 h 49"/>
                  <a:gd name="T28" fmla="*/ 0 w 51"/>
                  <a:gd name="T29" fmla="*/ 0 h 49"/>
                  <a:gd name="T30" fmla="*/ 0 w 51"/>
                  <a:gd name="T31" fmla="*/ 0 h 49"/>
                  <a:gd name="T32" fmla="*/ 0 w 5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49"/>
                  <a:gd name="T53" fmla="*/ 51 w 51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49">
                    <a:moveTo>
                      <a:pt x="0" y="25"/>
                    </a:moveTo>
                    <a:lnTo>
                      <a:pt x="0" y="45"/>
                    </a:lnTo>
                    <a:lnTo>
                      <a:pt x="5" y="49"/>
                    </a:lnTo>
                    <a:lnTo>
                      <a:pt x="14" y="48"/>
                    </a:lnTo>
                    <a:lnTo>
                      <a:pt x="23" y="46"/>
                    </a:lnTo>
                    <a:lnTo>
                      <a:pt x="37" y="37"/>
                    </a:lnTo>
                    <a:lnTo>
                      <a:pt x="43" y="30"/>
                    </a:lnTo>
                    <a:lnTo>
                      <a:pt x="48" y="22"/>
                    </a:lnTo>
                    <a:lnTo>
                      <a:pt x="50" y="14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3" y="14"/>
                    </a:lnTo>
                    <a:lnTo>
                      <a:pt x="19" y="21"/>
                    </a:lnTo>
                    <a:lnTo>
                      <a:pt x="5" y="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1" name="Freeform 267"/>
              <p:cNvSpPr>
                <a:spLocks/>
              </p:cNvSpPr>
              <p:nvPr/>
            </p:nvSpPr>
            <p:spPr bwMode="auto">
              <a:xfrm>
                <a:off x="2551" y="1626"/>
                <a:ext cx="17" cy="25"/>
              </a:xfrm>
              <a:custGeom>
                <a:avLst/>
                <a:gdLst>
                  <a:gd name="T0" fmla="*/ 0 w 51"/>
                  <a:gd name="T1" fmla="*/ 1 h 76"/>
                  <a:gd name="T2" fmla="*/ 0 w 51"/>
                  <a:gd name="T3" fmla="*/ 1 h 76"/>
                  <a:gd name="T4" fmla="*/ 1 w 51"/>
                  <a:gd name="T5" fmla="*/ 1 h 76"/>
                  <a:gd name="T6" fmla="*/ 1 w 51"/>
                  <a:gd name="T7" fmla="*/ 1 h 76"/>
                  <a:gd name="T8" fmla="*/ 1 w 51"/>
                  <a:gd name="T9" fmla="*/ 1 h 76"/>
                  <a:gd name="T10" fmla="*/ 1 w 51"/>
                  <a:gd name="T11" fmla="*/ 0 h 76"/>
                  <a:gd name="T12" fmla="*/ 1 w 51"/>
                  <a:gd name="T13" fmla="*/ 0 h 76"/>
                  <a:gd name="T14" fmla="*/ 1 w 51"/>
                  <a:gd name="T15" fmla="*/ 0 h 76"/>
                  <a:gd name="T16" fmla="*/ 0 w 51"/>
                  <a:gd name="T17" fmla="*/ 0 h 76"/>
                  <a:gd name="T18" fmla="*/ 0 w 51"/>
                  <a:gd name="T19" fmla="*/ 0 h 76"/>
                  <a:gd name="T20" fmla="*/ 0 w 51"/>
                  <a:gd name="T21" fmla="*/ 0 h 76"/>
                  <a:gd name="T22" fmla="*/ 0 w 51"/>
                  <a:gd name="T23" fmla="*/ 0 h 76"/>
                  <a:gd name="T24" fmla="*/ 0 w 51"/>
                  <a:gd name="T25" fmla="*/ 0 h 76"/>
                  <a:gd name="T26" fmla="*/ 0 w 51"/>
                  <a:gd name="T27" fmla="*/ 0 h 76"/>
                  <a:gd name="T28" fmla="*/ 0 w 51"/>
                  <a:gd name="T29" fmla="*/ 0 h 76"/>
                  <a:gd name="T30" fmla="*/ 0 w 51"/>
                  <a:gd name="T31" fmla="*/ 0 h 76"/>
                  <a:gd name="T32" fmla="*/ 0 w 51"/>
                  <a:gd name="T33" fmla="*/ 0 h 76"/>
                  <a:gd name="T34" fmla="*/ 0 w 51"/>
                  <a:gd name="T35" fmla="*/ 0 h 76"/>
                  <a:gd name="T36" fmla="*/ 0 w 51"/>
                  <a:gd name="T37" fmla="*/ 1 h 76"/>
                  <a:gd name="T38" fmla="*/ 0 w 51"/>
                  <a:gd name="T39" fmla="*/ 1 h 76"/>
                  <a:gd name="T40" fmla="*/ 0 w 51"/>
                  <a:gd name="T41" fmla="*/ 1 h 76"/>
                  <a:gd name="T42" fmla="*/ 0 w 51"/>
                  <a:gd name="T43" fmla="*/ 1 h 76"/>
                  <a:gd name="T44" fmla="*/ 0 w 51"/>
                  <a:gd name="T45" fmla="*/ 1 h 7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76"/>
                  <a:gd name="T71" fmla="*/ 51 w 51"/>
                  <a:gd name="T72" fmla="*/ 76 h 7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76">
                    <a:moveTo>
                      <a:pt x="0" y="60"/>
                    </a:moveTo>
                    <a:lnTo>
                      <a:pt x="0" y="76"/>
                    </a:lnTo>
                    <a:lnTo>
                      <a:pt x="51" y="76"/>
                    </a:lnTo>
                    <a:lnTo>
                      <a:pt x="51" y="66"/>
                    </a:lnTo>
                    <a:lnTo>
                      <a:pt x="51" y="52"/>
                    </a:lnTo>
                    <a:lnTo>
                      <a:pt x="49" y="39"/>
                    </a:lnTo>
                    <a:lnTo>
                      <a:pt x="46" y="29"/>
                    </a:lnTo>
                    <a:lnTo>
                      <a:pt x="42" y="21"/>
                    </a:lnTo>
                    <a:lnTo>
                      <a:pt x="35" y="14"/>
                    </a:lnTo>
                    <a:lnTo>
                      <a:pt x="27" y="9"/>
                    </a:lnTo>
                    <a:lnTo>
                      <a:pt x="17" y="7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15" y="23"/>
                    </a:lnTo>
                    <a:lnTo>
                      <a:pt x="23" y="29"/>
                    </a:lnTo>
                    <a:lnTo>
                      <a:pt x="26" y="35"/>
                    </a:lnTo>
                    <a:lnTo>
                      <a:pt x="28" y="42"/>
                    </a:lnTo>
                    <a:lnTo>
                      <a:pt x="30" y="50"/>
                    </a:lnTo>
                    <a:lnTo>
                      <a:pt x="30" y="60"/>
                    </a:lnTo>
                    <a:lnTo>
                      <a:pt x="26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2" name="Freeform 268"/>
              <p:cNvSpPr>
                <a:spLocks/>
              </p:cNvSpPr>
              <p:nvPr/>
            </p:nvSpPr>
            <p:spPr bwMode="auto">
              <a:xfrm>
                <a:off x="2535" y="1626"/>
                <a:ext cx="18" cy="48"/>
              </a:xfrm>
              <a:custGeom>
                <a:avLst/>
                <a:gdLst>
                  <a:gd name="T0" fmla="*/ 1 w 55"/>
                  <a:gd name="T1" fmla="*/ 0 h 145"/>
                  <a:gd name="T2" fmla="*/ 1 w 55"/>
                  <a:gd name="T3" fmla="*/ 0 h 145"/>
                  <a:gd name="T4" fmla="*/ 1 w 55"/>
                  <a:gd name="T5" fmla="*/ 0 h 145"/>
                  <a:gd name="T6" fmla="*/ 1 w 55"/>
                  <a:gd name="T7" fmla="*/ 0 h 145"/>
                  <a:gd name="T8" fmla="*/ 0 w 55"/>
                  <a:gd name="T9" fmla="*/ 0 h 145"/>
                  <a:gd name="T10" fmla="*/ 0 w 55"/>
                  <a:gd name="T11" fmla="*/ 0 h 145"/>
                  <a:gd name="T12" fmla="*/ 0 w 55"/>
                  <a:gd name="T13" fmla="*/ 1 h 145"/>
                  <a:gd name="T14" fmla="*/ 0 w 55"/>
                  <a:gd name="T15" fmla="*/ 1 h 145"/>
                  <a:gd name="T16" fmla="*/ 0 w 55"/>
                  <a:gd name="T17" fmla="*/ 2 h 145"/>
                  <a:gd name="T18" fmla="*/ 0 w 55"/>
                  <a:gd name="T19" fmla="*/ 2 h 145"/>
                  <a:gd name="T20" fmla="*/ 1 w 55"/>
                  <a:gd name="T21" fmla="*/ 2 h 145"/>
                  <a:gd name="T22" fmla="*/ 1 w 55"/>
                  <a:gd name="T23" fmla="*/ 2 h 145"/>
                  <a:gd name="T24" fmla="*/ 1 w 55"/>
                  <a:gd name="T25" fmla="*/ 1 h 145"/>
                  <a:gd name="T26" fmla="*/ 1 w 55"/>
                  <a:gd name="T27" fmla="*/ 2 h 145"/>
                  <a:gd name="T28" fmla="*/ 0 w 55"/>
                  <a:gd name="T29" fmla="*/ 1 h 145"/>
                  <a:gd name="T30" fmla="*/ 0 w 55"/>
                  <a:gd name="T31" fmla="*/ 1 h 145"/>
                  <a:gd name="T32" fmla="*/ 0 w 55"/>
                  <a:gd name="T33" fmla="*/ 1 h 145"/>
                  <a:gd name="T34" fmla="*/ 1 w 55"/>
                  <a:gd name="T35" fmla="*/ 1 h 145"/>
                  <a:gd name="T36" fmla="*/ 1 w 55"/>
                  <a:gd name="T37" fmla="*/ 1 h 145"/>
                  <a:gd name="T38" fmla="*/ 0 w 55"/>
                  <a:gd name="T39" fmla="*/ 1 h 145"/>
                  <a:gd name="T40" fmla="*/ 0 w 55"/>
                  <a:gd name="T41" fmla="*/ 0 h 145"/>
                  <a:gd name="T42" fmla="*/ 1 w 55"/>
                  <a:gd name="T43" fmla="*/ 0 h 145"/>
                  <a:gd name="T44" fmla="*/ 1 w 55"/>
                  <a:gd name="T45" fmla="*/ 0 h 145"/>
                  <a:gd name="T46" fmla="*/ 1 w 55"/>
                  <a:gd name="T47" fmla="*/ 0 h 1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145"/>
                  <a:gd name="T74" fmla="*/ 55 w 55"/>
                  <a:gd name="T75" fmla="*/ 145 h 1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145">
                    <a:moveTo>
                      <a:pt x="50" y="21"/>
                    </a:moveTo>
                    <a:lnTo>
                      <a:pt x="50" y="0"/>
                    </a:lnTo>
                    <a:lnTo>
                      <a:pt x="55" y="6"/>
                    </a:lnTo>
                    <a:lnTo>
                      <a:pt x="50" y="0"/>
                    </a:lnTo>
                    <a:lnTo>
                      <a:pt x="22" y="6"/>
                    </a:lnTo>
                    <a:lnTo>
                      <a:pt x="7" y="23"/>
                    </a:lnTo>
                    <a:lnTo>
                      <a:pt x="0" y="47"/>
                    </a:lnTo>
                    <a:lnTo>
                      <a:pt x="0" y="97"/>
                    </a:lnTo>
                    <a:lnTo>
                      <a:pt x="8" y="125"/>
                    </a:lnTo>
                    <a:lnTo>
                      <a:pt x="22" y="140"/>
                    </a:lnTo>
                    <a:lnTo>
                      <a:pt x="55" y="145"/>
                    </a:lnTo>
                    <a:lnTo>
                      <a:pt x="50" y="141"/>
                    </a:lnTo>
                    <a:lnTo>
                      <a:pt x="50" y="121"/>
                    </a:lnTo>
                    <a:lnTo>
                      <a:pt x="55" y="126"/>
                    </a:lnTo>
                    <a:lnTo>
                      <a:pt x="35" y="122"/>
                    </a:lnTo>
                    <a:lnTo>
                      <a:pt x="25" y="95"/>
                    </a:lnTo>
                    <a:lnTo>
                      <a:pt x="25" y="76"/>
                    </a:lnTo>
                    <a:lnTo>
                      <a:pt x="50" y="76"/>
                    </a:lnTo>
                    <a:lnTo>
                      <a:pt x="50" y="60"/>
                    </a:lnTo>
                    <a:lnTo>
                      <a:pt x="25" y="60"/>
                    </a:lnTo>
                    <a:lnTo>
                      <a:pt x="30" y="32"/>
                    </a:lnTo>
                    <a:lnTo>
                      <a:pt x="42" y="22"/>
                    </a:lnTo>
                    <a:lnTo>
                      <a:pt x="55" y="21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3" name="Freeform 269"/>
              <p:cNvSpPr>
                <a:spLocks/>
              </p:cNvSpPr>
              <p:nvPr/>
            </p:nvSpPr>
            <p:spPr bwMode="auto">
              <a:xfrm>
                <a:off x="2595" y="1626"/>
                <a:ext cx="17" cy="65"/>
              </a:xfrm>
              <a:custGeom>
                <a:avLst/>
                <a:gdLst>
                  <a:gd name="T0" fmla="*/ 0 w 52"/>
                  <a:gd name="T1" fmla="*/ 2 h 195"/>
                  <a:gd name="T2" fmla="*/ 0 w 52"/>
                  <a:gd name="T3" fmla="*/ 2 h 195"/>
                  <a:gd name="T4" fmla="*/ 0 w 52"/>
                  <a:gd name="T5" fmla="*/ 2 h 195"/>
                  <a:gd name="T6" fmla="*/ 0 w 52"/>
                  <a:gd name="T7" fmla="*/ 2 h 195"/>
                  <a:gd name="T8" fmla="*/ 0 w 52"/>
                  <a:gd name="T9" fmla="*/ 2 h 195"/>
                  <a:gd name="T10" fmla="*/ 0 w 52"/>
                  <a:gd name="T11" fmla="*/ 2 h 195"/>
                  <a:gd name="T12" fmla="*/ 0 w 52"/>
                  <a:gd name="T13" fmla="*/ 2 h 195"/>
                  <a:gd name="T14" fmla="*/ 0 w 52"/>
                  <a:gd name="T15" fmla="*/ 2 h 195"/>
                  <a:gd name="T16" fmla="*/ 0 w 52"/>
                  <a:gd name="T17" fmla="*/ 2 h 195"/>
                  <a:gd name="T18" fmla="*/ 1 w 52"/>
                  <a:gd name="T19" fmla="*/ 2 h 195"/>
                  <a:gd name="T20" fmla="*/ 1 w 52"/>
                  <a:gd name="T21" fmla="*/ 0 h 195"/>
                  <a:gd name="T22" fmla="*/ 0 w 52"/>
                  <a:gd name="T23" fmla="*/ 0 h 195"/>
                  <a:gd name="T24" fmla="*/ 0 w 52"/>
                  <a:gd name="T25" fmla="*/ 0 h 195"/>
                  <a:gd name="T26" fmla="*/ 0 w 52"/>
                  <a:gd name="T27" fmla="*/ 0 h 195"/>
                  <a:gd name="T28" fmla="*/ 0 w 52"/>
                  <a:gd name="T29" fmla="*/ 0 h 195"/>
                  <a:gd name="T30" fmla="*/ 0 w 52"/>
                  <a:gd name="T31" fmla="*/ 0 h 195"/>
                  <a:gd name="T32" fmla="*/ 0 w 52"/>
                  <a:gd name="T33" fmla="*/ 0 h 195"/>
                  <a:gd name="T34" fmla="*/ 0 w 52"/>
                  <a:gd name="T35" fmla="*/ 0 h 195"/>
                  <a:gd name="T36" fmla="*/ 0 w 52"/>
                  <a:gd name="T37" fmla="*/ 0 h 195"/>
                  <a:gd name="T38" fmla="*/ 0 w 52"/>
                  <a:gd name="T39" fmla="*/ 0 h 195"/>
                  <a:gd name="T40" fmla="*/ 0 w 52"/>
                  <a:gd name="T41" fmla="*/ 0 h 195"/>
                  <a:gd name="T42" fmla="*/ 0 w 52"/>
                  <a:gd name="T43" fmla="*/ 0 h 195"/>
                  <a:gd name="T44" fmla="*/ 0 w 52"/>
                  <a:gd name="T45" fmla="*/ 0 h 195"/>
                  <a:gd name="T46" fmla="*/ 0 w 52"/>
                  <a:gd name="T47" fmla="*/ 0 h 195"/>
                  <a:gd name="T48" fmla="*/ 0 w 52"/>
                  <a:gd name="T49" fmla="*/ 0 h 195"/>
                  <a:gd name="T50" fmla="*/ 0 w 52"/>
                  <a:gd name="T51" fmla="*/ 1 h 195"/>
                  <a:gd name="T52" fmla="*/ 0 w 52"/>
                  <a:gd name="T53" fmla="*/ 1 h 195"/>
                  <a:gd name="T54" fmla="*/ 0 w 52"/>
                  <a:gd name="T55" fmla="*/ 1 h 195"/>
                  <a:gd name="T56" fmla="*/ 0 w 52"/>
                  <a:gd name="T57" fmla="*/ 1 h 195"/>
                  <a:gd name="T58" fmla="*/ 0 w 52"/>
                  <a:gd name="T59" fmla="*/ 1 h 195"/>
                  <a:gd name="T60" fmla="*/ 0 w 52"/>
                  <a:gd name="T61" fmla="*/ 1 h 195"/>
                  <a:gd name="T62" fmla="*/ 0 w 52"/>
                  <a:gd name="T63" fmla="*/ 2 h 195"/>
                  <a:gd name="T64" fmla="*/ 0 w 52"/>
                  <a:gd name="T65" fmla="*/ 2 h 195"/>
                  <a:gd name="T66" fmla="*/ 0 w 52"/>
                  <a:gd name="T67" fmla="*/ 2 h 195"/>
                  <a:gd name="T68" fmla="*/ 0 w 52"/>
                  <a:gd name="T69" fmla="*/ 2 h 1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195"/>
                  <a:gd name="T107" fmla="*/ 52 w 52"/>
                  <a:gd name="T108" fmla="*/ 195 h 1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195">
                    <a:moveTo>
                      <a:pt x="0" y="123"/>
                    </a:moveTo>
                    <a:lnTo>
                      <a:pt x="0" y="143"/>
                    </a:lnTo>
                    <a:lnTo>
                      <a:pt x="6" y="149"/>
                    </a:lnTo>
                    <a:lnTo>
                      <a:pt x="18" y="141"/>
                    </a:lnTo>
                    <a:lnTo>
                      <a:pt x="24" y="135"/>
                    </a:lnTo>
                    <a:lnTo>
                      <a:pt x="31" y="128"/>
                    </a:lnTo>
                    <a:lnTo>
                      <a:pt x="25" y="123"/>
                    </a:lnTo>
                    <a:lnTo>
                      <a:pt x="31" y="123"/>
                    </a:lnTo>
                    <a:lnTo>
                      <a:pt x="31" y="195"/>
                    </a:lnTo>
                    <a:lnTo>
                      <a:pt x="52" y="195"/>
                    </a:lnTo>
                    <a:lnTo>
                      <a:pt x="52" y="0"/>
                    </a:lnTo>
                    <a:lnTo>
                      <a:pt x="31" y="0"/>
                    </a:lnTo>
                    <a:lnTo>
                      <a:pt x="31" y="21"/>
                    </a:lnTo>
                    <a:lnTo>
                      <a:pt x="25" y="21"/>
                    </a:lnTo>
                    <a:lnTo>
                      <a:pt x="31" y="21"/>
                    </a:lnTo>
                    <a:lnTo>
                      <a:pt x="24" y="14"/>
                    </a:lnTo>
                    <a:lnTo>
                      <a:pt x="18" y="9"/>
                    </a:lnTo>
                    <a:lnTo>
                      <a:pt x="13" y="7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4" y="23"/>
                    </a:lnTo>
                    <a:lnTo>
                      <a:pt x="21" y="28"/>
                    </a:lnTo>
                    <a:lnTo>
                      <a:pt x="25" y="35"/>
                    </a:lnTo>
                    <a:lnTo>
                      <a:pt x="28" y="43"/>
                    </a:lnTo>
                    <a:lnTo>
                      <a:pt x="31" y="61"/>
                    </a:lnTo>
                    <a:lnTo>
                      <a:pt x="31" y="77"/>
                    </a:lnTo>
                    <a:lnTo>
                      <a:pt x="31" y="93"/>
                    </a:lnTo>
                    <a:lnTo>
                      <a:pt x="28" y="110"/>
                    </a:lnTo>
                    <a:lnTo>
                      <a:pt x="25" y="118"/>
                    </a:lnTo>
                    <a:lnTo>
                      <a:pt x="21" y="123"/>
                    </a:lnTo>
                    <a:lnTo>
                      <a:pt x="14" y="127"/>
                    </a:lnTo>
                    <a:lnTo>
                      <a:pt x="6" y="1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4" name="Freeform 270"/>
              <p:cNvSpPr>
                <a:spLocks/>
              </p:cNvSpPr>
              <p:nvPr/>
            </p:nvSpPr>
            <p:spPr bwMode="auto">
              <a:xfrm>
                <a:off x="2580" y="1626"/>
                <a:ext cx="17" cy="49"/>
              </a:xfrm>
              <a:custGeom>
                <a:avLst/>
                <a:gdLst>
                  <a:gd name="T0" fmla="*/ 1 w 52"/>
                  <a:gd name="T1" fmla="*/ 0 h 149"/>
                  <a:gd name="T2" fmla="*/ 1 w 52"/>
                  <a:gd name="T3" fmla="*/ 0 h 149"/>
                  <a:gd name="T4" fmla="*/ 1 w 52"/>
                  <a:gd name="T5" fmla="*/ 0 h 149"/>
                  <a:gd name="T6" fmla="*/ 1 w 52"/>
                  <a:gd name="T7" fmla="*/ 0 h 149"/>
                  <a:gd name="T8" fmla="*/ 0 w 52"/>
                  <a:gd name="T9" fmla="*/ 0 h 149"/>
                  <a:gd name="T10" fmla="*/ 0 w 52"/>
                  <a:gd name="T11" fmla="*/ 0 h 149"/>
                  <a:gd name="T12" fmla="*/ 0 w 52"/>
                  <a:gd name="T13" fmla="*/ 0 h 149"/>
                  <a:gd name="T14" fmla="*/ 0 w 52"/>
                  <a:gd name="T15" fmla="*/ 0 h 149"/>
                  <a:gd name="T16" fmla="*/ 0 w 52"/>
                  <a:gd name="T17" fmla="*/ 0 h 149"/>
                  <a:gd name="T18" fmla="*/ 0 w 52"/>
                  <a:gd name="T19" fmla="*/ 1 h 149"/>
                  <a:gd name="T20" fmla="*/ 0 w 52"/>
                  <a:gd name="T21" fmla="*/ 1 h 149"/>
                  <a:gd name="T22" fmla="*/ 0 w 52"/>
                  <a:gd name="T23" fmla="*/ 1 h 149"/>
                  <a:gd name="T24" fmla="*/ 0 w 52"/>
                  <a:gd name="T25" fmla="*/ 1 h 149"/>
                  <a:gd name="T26" fmla="*/ 0 w 52"/>
                  <a:gd name="T27" fmla="*/ 1 h 149"/>
                  <a:gd name="T28" fmla="*/ 0 w 52"/>
                  <a:gd name="T29" fmla="*/ 2 h 149"/>
                  <a:gd name="T30" fmla="*/ 0 w 52"/>
                  <a:gd name="T31" fmla="*/ 2 h 149"/>
                  <a:gd name="T32" fmla="*/ 0 w 52"/>
                  <a:gd name="T33" fmla="*/ 2 h 149"/>
                  <a:gd name="T34" fmla="*/ 1 w 52"/>
                  <a:gd name="T35" fmla="*/ 2 h 149"/>
                  <a:gd name="T36" fmla="*/ 1 w 52"/>
                  <a:gd name="T37" fmla="*/ 2 h 149"/>
                  <a:gd name="T38" fmla="*/ 1 w 52"/>
                  <a:gd name="T39" fmla="*/ 2 h 149"/>
                  <a:gd name="T40" fmla="*/ 1 w 52"/>
                  <a:gd name="T41" fmla="*/ 1 h 149"/>
                  <a:gd name="T42" fmla="*/ 1 w 52"/>
                  <a:gd name="T43" fmla="*/ 2 h 149"/>
                  <a:gd name="T44" fmla="*/ 1 w 52"/>
                  <a:gd name="T45" fmla="*/ 2 h 149"/>
                  <a:gd name="T46" fmla="*/ 0 w 52"/>
                  <a:gd name="T47" fmla="*/ 1 h 149"/>
                  <a:gd name="T48" fmla="*/ 0 w 52"/>
                  <a:gd name="T49" fmla="*/ 1 h 149"/>
                  <a:gd name="T50" fmla="*/ 0 w 52"/>
                  <a:gd name="T51" fmla="*/ 1 h 149"/>
                  <a:gd name="T52" fmla="*/ 0 w 52"/>
                  <a:gd name="T53" fmla="*/ 1 h 149"/>
                  <a:gd name="T54" fmla="*/ 0 w 52"/>
                  <a:gd name="T55" fmla="*/ 1 h 149"/>
                  <a:gd name="T56" fmla="*/ 0 w 52"/>
                  <a:gd name="T57" fmla="*/ 1 h 149"/>
                  <a:gd name="T58" fmla="*/ 0 w 52"/>
                  <a:gd name="T59" fmla="*/ 1 h 149"/>
                  <a:gd name="T60" fmla="*/ 0 w 52"/>
                  <a:gd name="T61" fmla="*/ 0 h 149"/>
                  <a:gd name="T62" fmla="*/ 0 w 52"/>
                  <a:gd name="T63" fmla="*/ 0 h 149"/>
                  <a:gd name="T64" fmla="*/ 0 w 52"/>
                  <a:gd name="T65" fmla="*/ 0 h 149"/>
                  <a:gd name="T66" fmla="*/ 1 w 52"/>
                  <a:gd name="T67" fmla="*/ 0 h 149"/>
                  <a:gd name="T68" fmla="*/ 1 w 52"/>
                  <a:gd name="T69" fmla="*/ 0 h 149"/>
                  <a:gd name="T70" fmla="*/ 1 w 52"/>
                  <a:gd name="T71" fmla="*/ 0 h 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"/>
                  <a:gd name="T109" fmla="*/ 0 h 149"/>
                  <a:gd name="T110" fmla="*/ 52 w 52"/>
                  <a:gd name="T111" fmla="*/ 149 h 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" h="149">
                    <a:moveTo>
                      <a:pt x="46" y="21"/>
                    </a:moveTo>
                    <a:lnTo>
                      <a:pt x="46" y="0"/>
                    </a:lnTo>
                    <a:lnTo>
                      <a:pt x="52" y="6"/>
                    </a:lnTo>
                    <a:lnTo>
                      <a:pt x="46" y="0"/>
                    </a:lnTo>
                    <a:lnTo>
                      <a:pt x="31" y="2"/>
                    </a:lnTo>
                    <a:lnTo>
                      <a:pt x="23" y="7"/>
                    </a:lnTo>
                    <a:lnTo>
                      <a:pt x="16" y="13"/>
                    </a:lnTo>
                    <a:lnTo>
                      <a:pt x="9" y="22"/>
                    </a:lnTo>
                    <a:lnTo>
                      <a:pt x="4" y="35"/>
                    </a:lnTo>
                    <a:lnTo>
                      <a:pt x="1" y="51"/>
                    </a:lnTo>
                    <a:lnTo>
                      <a:pt x="0" y="72"/>
                    </a:lnTo>
                    <a:lnTo>
                      <a:pt x="1" y="99"/>
                    </a:lnTo>
                    <a:lnTo>
                      <a:pt x="2" y="112"/>
                    </a:lnTo>
                    <a:lnTo>
                      <a:pt x="5" y="123"/>
                    </a:lnTo>
                    <a:lnTo>
                      <a:pt x="11" y="134"/>
                    </a:lnTo>
                    <a:lnTo>
                      <a:pt x="19" y="142"/>
                    </a:lnTo>
                    <a:lnTo>
                      <a:pt x="31" y="146"/>
                    </a:lnTo>
                    <a:lnTo>
                      <a:pt x="46" y="149"/>
                    </a:lnTo>
                    <a:lnTo>
                      <a:pt x="52" y="149"/>
                    </a:lnTo>
                    <a:lnTo>
                      <a:pt x="46" y="143"/>
                    </a:lnTo>
                    <a:lnTo>
                      <a:pt x="46" y="123"/>
                    </a:lnTo>
                    <a:lnTo>
                      <a:pt x="52" y="128"/>
                    </a:lnTo>
                    <a:lnTo>
                      <a:pt x="44" y="127"/>
                    </a:lnTo>
                    <a:lnTo>
                      <a:pt x="37" y="125"/>
                    </a:lnTo>
                    <a:lnTo>
                      <a:pt x="32" y="120"/>
                    </a:lnTo>
                    <a:lnTo>
                      <a:pt x="30" y="113"/>
                    </a:lnTo>
                    <a:lnTo>
                      <a:pt x="27" y="105"/>
                    </a:lnTo>
                    <a:lnTo>
                      <a:pt x="26" y="96"/>
                    </a:lnTo>
                    <a:lnTo>
                      <a:pt x="26" y="72"/>
                    </a:lnTo>
                    <a:lnTo>
                      <a:pt x="26" y="55"/>
                    </a:lnTo>
                    <a:lnTo>
                      <a:pt x="30" y="38"/>
                    </a:lnTo>
                    <a:lnTo>
                      <a:pt x="32" y="31"/>
                    </a:lnTo>
                    <a:lnTo>
                      <a:pt x="37" y="25"/>
                    </a:lnTo>
                    <a:lnTo>
                      <a:pt x="44" y="22"/>
                    </a:lnTo>
                    <a:lnTo>
                      <a:pt x="52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5" name="Freeform 271"/>
              <p:cNvSpPr>
                <a:spLocks/>
              </p:cNvSpPr>
              <p:nvPr/>
            </p:nvSpPr>
            <p:spPr bwMode="auto">
              <a:xfrm>
                <a:off x="2627" y="1626"/>
                <a:ext cx="34" cy="48"/>
              </a:xfrm>
              <a:custGeom>
                <a:avLst/>
                <a:gdLst>
                  <a:gd name="T0" fmla="*/ 1 w 103"/>
                  <a:gd name="T1" fmla="*/ 1 h 145"/>
                  <a:gd name="T2" fmla="*/ 1 w 103"/>
                  <a:gd name="T3" fmla="*/ 1 h 145"/>
                  <a:gd name="T4" fmla="*/ 1 w 103"/>
                  <a:gd name="T5" fmla="*/ 1 h 145"/>
                  <a:gd name="T6" fmla="*/ 1 w 103"/>
                  <a:gd name="T7" fmla="*/ 2 h 145"/>
                  <a:gd name="T8" fmla="*/ 1 w 103"/>
                  <a:gd name="T9" fmla="*/ 2 h 145"/>
                  <a:gd name="T10" fmla="*/ 1 w 103"/>
                  <a:gd name="T11" fmla="*/ 2 h 145"/>
                  <a:gd name="T12" fmla="*/ 0 w 103"/>
                  <a:gd name="T13" fmla="*/ 1 h 145"/>
                  <a:gd name="T14" fmla="*/ 0 w 103"/>
                  <a:gd name="T15" fmla="*/ 1 h 145"/>
                  <a:gd name="T16" fmla="*/ 0 w 103"/>
                  <a:gd name="T17" fmla="*/ 1 h 145"/>
                  <a:gd name="T18" fmla="*/ 0 w 103"/>
                  <a:gd name="T19" fmla="*/ 1 h 145"/>
                  <a:gd name="T20" fmla="*/ 0 w 103"/>
                  <a:gd name="T21" fmla="*/ 0 h 145"/>
                  <a:gd name="T22" fmla="*/ 0 w 103"/>
                  <a:gd name="T23" fmla="*/ 0 h 145"/>
                  <a:gd name="T24" fmla="*/ 0 w 103"/>
                  <a:gd name="T25" fmla="*/ 1 h 145"/>
                  <a:gd name="T26" fmla="*/ 0 w 103"/>
                  <a:gd name="T27" fmla="*/ 1 h 145"/>
                  <a:gd name="T28" fmla="*/ 0 w 103"/>
                  <a:gd name="T29" fmla="*/ 2 h 145"/>
                  <a:gd name="T30" fmla="*/ 0 w 103"/>
                  <a:gd name="T31" fmla="*/ 2 h 145"/>
                  <a:gd name="T32" fmla="*/ 0 w 103"/>
                  <a:gd name="T33" fmla="*/ 2 h 145"/>
                  <a:gd name="T34" fmla="*/ 0 w 103"/>
                  <a:gd name="T35" fmla="*/ 2 h 145"/>
                  <a:gd name="T36" fmla="*/ 1 w 103"/>
                  <a:gd name="T37" fmla="*/ 2 h 145"/>
                  <a:gd name="T38" fmla="*/ 1 w 103"/>
                  <a:gd name="T39" fmla="*/ 2 h 145"/>
                  <a:gd name="T40" fmla="*/ 1 w 103"/>
                  <a:gd name="T41" fmla="*/ 2 h 145"/>
                  <a:gd name="T42" fmla="*/ 1 w 103"/>
                  <a:gd name="T43" fmla="*/ 2 h 145"/>
                  <a:gd name="T44" fmla="*/ 1 w 103"/>
                  <a:gd name="T45" fmla="*/ 1 h 145"/>
                  <a:gd name="T46" fmla="*/ 1 w 103"/>
                  <a:gd name="T47" fmla="*/ 1 h 145"/>
                  <a:gd name="T48" fmla="*/ 1 w 103"/>
                  <a:gd name="T49" fmla="*/ 2 h 145"/>
                  <a:gd name="T50" fmla="*/ 1 w 103"/>
                  <a:gd name="T51" fmla="*/ 2 h 145"/>
                  <a:gd name="T52" fmla="*/ 1 w 103"/>
                  <a:gd name="T53" fmla="*/ 2 h 145"/>
                  <a:gd name="T54" fmla="*/ 1 w 103"/>
                  <a:gd name="T55" fmla="*/ 2 h 145"/>
                  <a:gd name="T56" fmla="*/ 1 w 103"/>
                  <a:gd name="T57" fmla="*/ 1 h 145"/>
                  <a:gd name="T58" fmla="*/ 1 w 103"/>
                  <a:gd name="T59" fmla="*/ 0 h 145"/>
                  <a:gd name="T60" fmla="*/ 1 w 103"/>
                  <a:gd name="T61" fmla="*/ 0 h 145"/>
                  <a:gd name="T62" fmla="*/ 1 w 103"/>
                  <a:gd name="T63" fmla="*/ 1 h 145"/>
                  <a:gd name="T64" fmla="*/ 1 w 103"/>
                  <a:gd name="T65" fmla="*/ 1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145"/>
                  <a:gd name="T101" fmla="*/ 103 w 103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145">
                    <a:moveTo>
                      <a:pt x="77" y="96"/>
                    </a:moveTo>
                    <a:lnTo>
                      <a:pt x="75" y="108"/>
                    </a:lnTo>
                    <a:lnTo>
                      <a:pt x="68" y="118"/>
                    </a:lnTo>
                    <a:lnTo>
                      <a:pt x="60" y="123"/>
                    </a:lnTo>
                    <a:lnTo>
                      <a:pt x="52" y="126"/>
                    </a:lnTo>
                    <a:lnTo>
                      <a:pt x="41" y="123"/>
                    </a:lnTo>
                    <a:lnTo>
                      <a:pt x="33" y="119"/>
                    </a:lnTo>
                    <a:lnTo>
                      <a:pt x="28" y="111"/>
                    </a:lnTo>
                    <a:lnTo>
                      <a:pt x="26" y="100"/>
                    </a:lnTo>
                    <a:lnTo>
                      <a:pt x="21" y="9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6" y="111"/>
                    </a:lnTo>
                    <a:lnTo>
                      <a:pt x="8" y="125"/>
                    </a:lnTo>
                    <a:lnTo>
                      <a:pt x="14" y="135"/>
                    </a:lnTo>
                    <a:lnTo>
                      <a:pt x="25" y="143"/>
                    </a:lnTo>
                    <a:lnTo>
                      <a:pt x="32" y="144"/>
                    </a:lnTo>
                    <a:lnTo>
                      <a:pt x="41" y="145"/>
                    </a:lnTo>
                    <a:lnTo>
                      <a:pt x="53" y="144"/>
                    </a:lnTo>
                    <a:lnTo>
                      <a:pt x="63" y="138"/>
                    </a:lnTo>
                    <a:lnTo>
                      <a:pt x="72" y="131"/>
                    </a:lnTo>
                    <a:lnTo>
                      <a:pt x="77" y="121"/>
                    </a:lnTo>
                    <a:lnTo>
                      <a:pt x="72" y="121"/>
                    </a:lnTo>
                    <a:lnTo>
                      <a:pt x="72" y="136"/>
                    </a:lnTo>
                    <a:lnTo>
                      <a:pt x="97" y="136"/>
                    </a:lnTo>
                    <a:lnTo>
                      <a:pt x="103" y="141"/>
                    </a:lnTo>
                    <a:lnTo>
                      <a:pt x="98" y="126"/>
                    </a:lnTo>
                    <a:lnTo>
                      <a:pt x="97" y="111"/>
                    </a:lnTo>
                    <a:lnTo>
                      <a:pt x="97" y="0"/>
                    </a:lnTo>
                    <a:lnTo>
                      <a:pt x="72" y="0"/>
                    </a:lnTo>
                    <a:lnTo>
                      <a:pt x="72" y="91"/>
                    </a:lnTo>
                    <a:lnTo>
                      <a:pt x="7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6" name="Freeform 272"/>
              <p:cNvSpPr>
                <a:spLocks/>
              </p:cNvSpPr>
              <p:nvPr/>
            </p:nvSpPr>
            <p:spPr bwMode="auto">
              <a:xfrm>
                <a:off x="2689" y="1658"/>
                <a:ext cx="17" cy="16"/>
              </a:xfrm>
              <a:custGeom>
                <a:avLst/>
                <a:gdLst>
                  <a:gd name="T0" fmla="*/ 0 w 52"/>
                  <a:gd name="T1" fmla="*/ 0 h 49"/>
                  <a:gd name="T2" fmla="*/ 0 w 52"/>
                  <a:gd name="T3" fmla="*/ 1 h 49"/>
                  <a:gd name="T4" fmla="*/ 0 w 52"/>
                  <a:gd name="T5" fmla="*/ 1 h 49"/>
                  <a:gd name="T6" fmla="*/ 0 w 52"/>
                  <a:gd name="T7" fmla="*/ 1 h 49"/>
                  <a:gd name="T8" fmla="*/ 0 w 52"/>
                  <a:gd name="T9" fmla="*/ 1 h 49"/>
                  <a:gd name="T10" fmla="*/ 0 w 52"/>
                  <a:gd name="T11" fmla="*/ 0 h 49"/>
                  <a:gd name="T12" fmla="*/ 1 w 52"/>
                  <a:gd name="T13" fmla="*/ 0 h 49"/>
                  <a:gd name="T14" fmla="*/ 1 w 52"/>
                  <a:gd name="T15" fmla="*/ 0 h 49"/>
                  <a:gd name="T16" fmla="*/ 1 w 52"/>
                  <a:gd name="T17" fmla="*/ 0 h 49"/>
                  <a:gd name="T18" fmla="*/ 1 w 52"/>
                  <a:gd name="T19" fmla="*/ 0 h 49"/>
                  <a:gd name="T20" fmla="*/ 1 w 52"/>
                  <a:gd name="T21" fmla="*/ 0 h 49"/>
                  <a:gd name="T22" fmla="*/ 0 w 52"/>
                  <a:gd name="T23" fmla="*/ 0 h 49"/>
                  <a:gd name="T24" fmla="*/ 0 w 52"/>
                  <a:gd name="T25" fmla="*/ 0 h 49"/>
                  <a:gd name="T26" fmla="*/ 0 w 52"/>
                  <a:gd name="T27" fmla="*/ 0 h 49"/>
                  <a:gd name="T28" fmla="*/ 0 w 52"/>
                  <a:gd name="T29" fmla="*/ 0 h 49"/>
                  <a:gd name="T30" fmla="*/ 0 w 52"/>
                  <a:gd name="T31" fmla="*/ 0 h 49"/>
                  <a:gd name="T32" fmla="*/ 0 w 52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9"/>
                  <a:gd name="T53" fmla="*/ 52 w 52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9">
                    <a:moveTo>
                      <a:pt x="0" y="25"/>
                    </a:moveTo>
                    <a:lnTo>
                      <a:pt x="0" y="45"/>
                    </a:lnTo>
                    <a:lnTo>
                      <a:pt x="6" y="49"/>
                    </a:lnTo>
                    <a:lnTo>
                      <a:pt x="15" y="48"/>
                    </a:lnTo>
                    <a:lnTo>
                      <a:pt x="25" y="46"/>
                    </a:lnTo>
                    <a:lnTo>
                      <a:pt x="38" y="37"/>
                    </a:lnTo>
                    <a:lnTo>
                      <a:pt x="44" y="30"/>
                    </a:lnTo>
                    <a:lnTo>
                      <a:pt x="49" y="22"/>
                    </a:lnTo>
                    <a:lnTo>
                      <a:pt x="51" y="14"/>
                    </a:lnTo>
                    <a:lnTo>
                      <a:pt x="52" y="4"/>
                    </a:lnTo>
                    <a:lnTo>
                      <a:pt x="47" y="0"/>
                    </a:lnTo>
                    <a:lnTo>
                      <a:pt x="21" y="0"/>
                    </a:lnTo>
                    <a:lnTo>
                      <a:pt x="27" y="4"/>
                    </a:lnTo>
                    <a:lnTo>
                      <a:pt x="25" y="14"/>
                    </a:lnTo>
                    <a:lnTo>
                      <a:pt x="20" y="21"/>
                    </a:lnTo>
                    <a:lnTo>
                      <a:pt x="6" y="3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7" name="Freeform 273"/>
              <p:cNvSpPr>
                <a:spLocks/>
              </p:cNvSpPr>
              <p:nvPr/>
            </p:nvSpPr>
            <p:spPr bwMode="auto">
              <a:xfrm>
                <a:off x="2689" y="1626"/>
                <a:ext cx="17" cy="25"/>
              </a:xfrm>
              <a:custGeom>
                <a:avLst/>
                <a:gdLst>
                  <a:gd name="T0" fmla="*/ 0 w 52"/>
                  <a:gd name="T1" fmla="*/ 1 h 76"/>
                  <a:gd name="T2" fmla="*/ 0 w 52"/>
                  <a:gd name="T3" fmla="*/ 1 h 76"/>
                  <a:gd name="T4" fmla="*/ 1 w 52"/>
                  <a:gd name="T5" fmla="*/ 1 h 76"/>
                  <a:gd name="T6" fmla="*/ 1 w 52"/>
                  <a:gd name="T7" fmla="*/ 1 h 76"/>
                  <a:gd name="T8" fmla="*/ 1 w 52"/>
                  <a:gd name="T9" fmla="*/ 1 h 76"/>
                  <a:gd name="T10" fmla="*/ 1 w 52"/>
                  <a:gd name="T11" fmla="*/ 1 h 76"/>
                  <a:gd name="T12" fmla="*/ 1 w 52"/>
                  <a:gd name="T13" fmla="*/ 0 h 76"/>
                  <a:gd name="T14" fmla="*/ 1 w 52"/>
                  <a:gd name="T15" fmla="*/ 0 h 76"/>
                  <a:gd name="T16" fmla="*/ 1 w 52"/>
                  <a:gd name="T17" fmla="*/ 0 h 76"/>
                  <a:gd name="T18" fmla="*/ 0 w 52"/>
                  <a:gd name="T19" fmla="*/ 0 h 76"/>
                  <a:gd name="T20" fmla="*/ 0 w 52"/>
                  <a:gd name="T21" fmla="*/ 0 h 76"/>
                  <a:gd name="T22" fmla="*/ 0 w 52"/>
                  <a:gd name="T23" fmla="*/ 0 h 76"/>
                  <a:gd name="T24" fmla="*/ 0 w 52"/>
                  <a:gd name="T25" fmla="*/ 0 h 76"/>
                  <a:gd name="T26" fmla="*/ 0 w 52"/>
                  <a:gd name="T27" fmla="*/ 0 h 76"/>
                  <a:gd name="T28" fmla="*/ 0 w 52"/>
                  <a:gd name="T29" fmla="*/ 0 h 76"/>
                  <a:gd name="T30" fmla="*/ 0 w 52"/>
                  <a:gd name="T31" fmla="*/ 0 h 76"/>
                  <a:gd name="T32" fmla="*/ 0 w 52"/>
                  <a:gd name="T33" fmla="*/ 0 h 76"/>
                  <a:gd name="T34" fmla="*/ 0 w 52"/>
                  <a:gd name="T35" fmla="*/ 0 h 76"/>
                  <a:gd name="T36" fmla="*/ 0 w 52"/>
                  <a:gd name="T37" fmla="*/ 0 h 76"/>
                  <a:gd name="T38" fmla="*/ 0 w 52"/>
                  <a:gd name="T39" fmla="*/ 1 h 76"/>
                  <a:gd name="T40" fmla="*/ 0 w 52"/>
                  <a:gd name="T41" fmla="*/ 1 h 76"/>
                  <a:gd name="T42" fmla="*/ 0 w 52"/>
                  <a:gd name="T43" fmla="*/ 1 h 76"/>
                  <a:gd name="T44" fmla="*/ 0 w 52"/>
                  <a:gd name="T45" fmla="*/ 1 h 7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"/>
                  <a:gd name="T70" fmla="*/ 0 h 76"/>
                  <a:gd name="T71" fmla="*/ 52 w 52"/>
                  <a:gd name="T72" fmla="*/ 76 h 7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" h="76">
                    <a:moveTo>
                      <a:pt x="0" y="60"/>
                    </a:moveTo>
                    <a:lnTo>
                      <a:pt x="0" y="76"/>
                    </a:lnTo>
                    <a:lnTo>
                      <a:pt x="47" y="76"/>
                    </a:lnTo>
                    <a:lnTo>
                      <a:pt x="47" y="66"/>
                    </a:lnTo>
                    <a:lnTo>
                      <a:pt x="52" y="66"/>
                    </a:lnTo>
                    <a:lnTo>
                      <a:pt x="52" y="52"/>
                    </a:lnTo>
                    <a:lnTo>
                      <a:pt x="50" y="39"/>
                    </a:lnTo>
                    <a:lnTo>
                      <a:pt x="48" y="29"/>
                    </a:lnTo>
                    <a:lnTo>
                      <a:pt x="43" y="21"/>
                    </a:lnTo>
                    <a:lnTo>
                      <a:pt x="36" y="14"/>
                    </a:lnTo>
                    <a:lnTo>
                      <a:pt x="28" y="9"/>
                    </a:lnTo>
                    <a:lnTo>
                      <a:pt x="19" y="7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4" y="23"/>
                    </a:lnTo>
                    <a:lnTo>
                      <a:pt x="20" y="29"/>
                    </a:lnTo>
                    <a:lnTo>
                      <a:pt x="23" y="35"/>
                    </a:lnTo>
                    <a:lnTo>
                      <a:pt x="25" y="42"/>
                    </a:lnTo>
                    <a:lnTo>
                      <a:pt x="27" y="50"/>
                    </a:lnTo>
                    <a:lnTo>
                      <a:pt x="27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8" name="Freeform 274"/>
              <p:cNvSpPr>
                <a:spLocks/>
              </p:cNvSpPr>
              <p:nvPr/>
            </p:nvSpPr>
            <p:spPr bwMode="auto">
              <a:xfrm>
                <a:off x="2672" y="1626"/>
                <a:ext cx="19" cy="48"/>
              </a:xfrm>
              <a:custGeom>
                <a:avLst/>
                <a:gdLst>
                  <a:gd name="T0" fmla="*/ 1 w 56"/>
                  <a:gd name="T1" fmla="*/ 0 h 145"/>
                  <a:gd name="T2" fmla="*/ 1 w 56"/>
                  <a:gd name="T3" fmla="*/ 0 h 145"/>
                  <a:gd name="T4" fmla="*/ 1 w 56"/>
                  <a:gd name="T5" fmla="*/ 0 h 145"/>
                  <a:gd name="T6" fmla="*/ 1 w 56"/>
                  <a:gd name="T7" fmla="*/ 0 h 145"/>
                  <a:gd name="T8" fmla="*/ 0 w 56"/>
                  <a:gd name="T9" fmla="*/ 0 h 145"/>
                  <a:gd name="T10" fmla="*/ 0 w 56"/>
                  <a:gd name="T11" fmla="*/ 0 h 145"/>
                  <a:gd name="T12" fmla="*/ 0 w 56"/>
                  <a:gd name="T13" fmla="*/ 1 h 145"/>
                  <a:gd name="T14" fmla="*/ 0 w 56"/>
                  <a:gd name="T15" fmla="*/ 1 h 145"/>
                  <a:gd name="T16" fmla="*/ 0 w 56"/>
                  <a:gd name="T17" fmla="*/ 2 h 145"/>
                  <a:gd name="T18" fmla="*/ 0 w 56"/>
                  <a:gd name="T19" fmla="*/ 2 h 145"/>
                  <a:gd name="T20" fmla="*/ 1 w 56"/>
                  <a:gd name="T21" fmla="*/ 2 h 145"/>
                  <a:gd name="T22" fmla="*/ 1 w 56"/>
                  <a:gd name="T23" fmla="*/ 2 h 145"/>
                  <a:gd name="T24" fmla="*/ 1 w 56"/>
                  <a:gd name="T25" fmla="*/ 1 h 145"/>
                  <a:gd name="T26" fmla="*/ 1 w 56"/>
                  <a:gd name="T27" fmla="*/ 2 h 145"/>
                  <a:gd name="T28" fmla="*/ 0 w 56"/>
                  <a:gd name="T29" fmla="*/ 1 h 145"/>
                  <a:gd name="T30" fmla="*/ 0 w 56"/>
                  <a:gd name="T31" fmla="*/ 1 h 145"/>
                  <a:gd name="T32" fmla="*/ 0 w 56"/>
                  <a:gd name="T33" fmla="*/ 1 h 145"/>
                  <a:gd name="T34" fmla="*/ 0 w 56"/>
                  <a:gd name="T35" fmla="*/ 1 h 145"/>
                  <a:gd name="T36" fmla="*/ 1 w 56"/>
                  <a:gd name="T37" fmla="*/ 1 h 145"/>
                  <a:gd name="T38" fmla="*/ 1 w 56"/>
                  <a:gd name="T39" fmla="*/ 1 h 145"/>
                  <a:gd name="T40" fmla="*/ 0 w 56"/>
                  <a:gd name="T41" fmla="*/ 1 h 145"/>
                  <a:gd name="T42" fmla="*/ 0 w 56"/>
                  <a:gd name="T43" fmla="*/ 1 h 145"/>
                  <a:gd name="T44" fmla="*/ 0 w 56"/>
                  <a:gd name="T45" fmla="*/ 0 h 145"/>
                  <a:gd name="T46" fmla="*/ 0 w 56"/>
                  <a:gd name="T47" fmla="*/ 0 h 145"/>
                  <a:gd name="T48" fmla="*/ 1 w 56"/>
                  <a:gd name="T49" fmla="*/ 0 h 145"/>
                  <a:gd name="T50" fmla="*/ 1 w 56"/>
                  <a:gd name="T51" fmla="*/ 0 h 145"/>
                  <a:gd name="T52" fmla="*/ 1 w 56"/>
                  <a:gd name="T53" fmla="*/ 0 h 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"/>
                  <a:gd name="T82" fmla="*/ 0 h 145"/>
                  <a:gd name="T83" fmla="*/ 56 w 56"/>
                  <a:gd name="T84" fmla="*/ 145 h 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" h="145">
                    <a:moveTo>
                      <a:pt x="50" y="21"/>
                    </a:moveTo>
                    <a:lnTo>
                      <a:pt x="50" y="0"/>
                    </a:lnTo>
                    <a:lnTo>
                      <a:pt x="56" y="6"/>
                    </a:lnTo>
                    <a:lnTo>
                      <a:pt x="50" y="0"/>
                    </a:lnTo>
                    <a:lnTo>
                      <a:pt x="24" y="6"/>
                    </a:lnTo>
                    <a:lnTo>
                      <a:pt x="7" y="23"/>
                    </a:lnTo>
                    <a:lnTo>
                      <a:pt x="0" y="47"/>
                    </a:lnTo>
                    <a:lnTo>
                      <a:pt x="0" y="97"/>
                    </a:lnTo>
                    <a:lnTo>
                      <a:pt x="9" y="125"/>
                    </a:lnTo>
                    <a:lnTo>
                      <a:pt x="22" y="140"/>
                    </a:lnTo>
                    <a:lnTo>
                      <a:pt x="56" y="145"/>
                    </a:lnTo>
                    <a:lnTo>
                      <a:pt x="50" y="141"/>
                    </a:lnTo>
                    <a:lnTo>
                      <a:pt x="50" y="121"/>
                    </a:lnTo>
                    <a:lnTo>
                      <a:pt x="56" y="126"/>
                    </a:lnTo>
                    <a:lnTo>
                      <a:pt x="35" y="122"/>
                    </a:lnTo>
                    <a:lnTo>
                      <a:pt x="25" y="95"/>
                    </a:lnTo>
                    <a:lnTo>
                      <a:pt x="25" y="81"/>
                    </a:lnTo>
                    <a:lnTo>
                      <a:pt x="20" y="76"/>
                    </a:lnTo>
                    <a:lnTo>
                      <a:pt x="50" y="76"/>
                    </a:lnTo>
                    <a:lnTo>
                      <a:pt x="50" y="60"/>
                    </a:lnTo>
                    <a:lnTo>
                      <a:pt x="20" y="60"/>
                    </a:lnTo>
                    <a:lnTo>
                      <a:pt x="25" y="60"/>
                    </a:lnTo>
                    <a:lnTo>
                      <a:pt x="27" y="39"/>
                    </a:lnTo>
                    <a:lnTo>
                      <a:pt x="32" y="28"/>
                    </a:lnTo>
                    <a:lnTo>
                      <a:pt x="40" y="22"/>
                    </a:lnTo>
                    <a:lnTo>
                      <a:pt x="56" y="21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69" name="Freeform 275"/>
              <p:cNvSpPr>
                <a:spLocks/>
              </p:cNvSpPr>
              <p:nvPr/>
            </p:nvSpPr>
            <p:spPr bwMode="auto">
              <a:xfrm>
                <a:off x="2718" y="1626"/>
                <a:ext cx="35" cy="45"/>
              </a:xfrm>
              <a:custGeom>
                <a:avLst/>
                <a:gdLst>
                  <a:gd name="T0" fmla="*/ 1 w 107"/>
                  <a:gd name="T1" fmla="*/ 2 h 136"/>
                  <a:gd name="T2" fmla="*/ 1 w 107"/>
                  <a:gd name="T3" fmla="*/ 1 h 136"/>
                  <a:gd name="T4" fmla="*/ 1 w 107"/>
                  <a:gd name="T5" fmla="*/ 1 h 136"/>
                  <a:gd name="T6" fmla="*/ 1 w 107"/>
                  <a:gd name="T7" fmla="*/ 0 h 136"/>
                  <a:gd name="T8" fmla="*/ 1 w 107"/>
                  <a:gd name="T9" fmla="*/ 0 h 136"/>
                  <a:gd name="T10" fmla="*/ 1 w 107"/>
                  <a:gd name="T11" fmla="*/ 0 h 136"/>
                  <a:gd name="T12" fmla="*/ 1 w 107"/>
                  <a:gd name="T13" fmla="*/ 0 h 136"/>
                  <a:gd name="T14" fmla="*/ 0 w 107"/>
                  <a:gd name="T15" fmla="*/ 0 h 136"/>
                  <a:gd name="T16" fmla="*/ 0 w 107"/>
                  <a:gd name="T17" fmla="*/ 0 h 136"/>
                  <a:gd name="T18" fmla="*/ 0 w 107"/>
                  <a:gd name="T19" fmla="*/ 0 h 136"/>
                  <a:gd name="T20" fmla="*/ 0 w 107"/>
                  <a:gd name="T21" fmla="*/ 0 h 136"/>
                  <a:gd name="T22" fmla="*/ 0 w 107"/>
                  <a:gd name="T23" fmla="*/ 0 h 136"/>
                  <a:gd name="T24" fmla="*/ 0 w 107"/>
                  <a:gd name="T25" fmla="*/ 0 h 136"/>
                  <a:gd name="T26" fmla="*/ 0 w 107"/>
                  <a:gd name="T27" fmla="*/ 0 h 136"/>
                  <a:gd name="T28" fmla="*/ 0 w 107"/>
                  <a:gd name="T29" fmla="*/ 2 h 136"/>
                  <a:gd name="T30" fmla="*/ 0 w 107"/>
                  <a:gd name="T31" fmla="*/ 2 h 136"/>
                  <a:gd name="T32" fmla="*/ 0 w 107"/>
                  <a:gd name="T33" fmla="*/ 1 h 136"/>
                  <a:gd name="T34" fmla="*/ 0 w 107"/>
                  <a:gd name="T35" fmla="*/ 1 h 136"/>
                  <a:gd name="T36" fmla="*/ 0 w 107"/>
                  <a:gd name="T37" fmla="*/ 0 h 136"/>
                  <a:gd name="T38" fmla="*/ 1 w 107"/>
                  <a:gd name="T39" fmla="*/ 0 h 136"/>
                  <a:gd name="T40" fmla="*/ 1 w 107"/>
                  <a:gd name="T41" fmla="*/ 0 h 136"/>
                  <a:gd name="T42" fmla="*/ 1 w 107"/>
                  <a:gd name="T43" fmla="*/ 0 h 136"/>
                  <a:gd name="T44" fmla="*/ 1 w 107"/>
                  <a:gd name="T45" fmla="*/ 1 h 136"/>
                  <a:gd name="T46" fmla="*/ 1 w 107"/>
                  <a:gd name="T47" fmla="*/ 1 h 136"/>
                  <a:gd name="T48" fmla="*/ 1 w 107"/>
                  <a:gd name="T49" fmla="*/ 2 h 136"/>
                  <a:gd name="T50" fmla="*/ 1 w 107"/>
                  <a:gd name="T51" fmla="*/ 2 h 1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7"/>
                  <a:gd name="T79" fmla="*/ 0 h 136"/>
                  <a:gd name="T80" fmla="*/ 107 w 107"/>
                  <a:gd name="T81" fmla="*/ 136 h 1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7" h="136">
                    <a:moveTo>
                      <a:pt x="102" y="136"/>
                    </a:moveTo>
                    <a:lnTo>
                      <a:pt x="102" y="46"/>
                    </a:lnTo>
                    <a:lnTo>
                      <a:pt x="107" y="46"/>
                    </a:lnTo>
                    <a:lnTo>
                      <a:pt x="103" y="21"/>
                    </a:lnTo>
                    <a:lnTo>
                      <a:pt x="85" y="4"/>
                    </a:lnTo>
                    <a:lnTo>
                      <a:pt x="66" y="0"/>
                    </a:lnTo>
                    <a:lnTo>
                      <a:pt x="46" y="5"/>
                    </a:lnTo>
                    <a:lnTo>
                      <a:pt x="31" y="21"/>
                    </a:lnTo>
                    <a:lnTo>
                      <a:pt x="25" y="2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136"/>
                    </a:lnTo>
                    <a:lnTo>
                      <a:pt x="25" y="136"/>
                    </a:lnTo>
                    <a:lnTo>
                      <a:pt x="25" y="55"/>
                    </a:lnTo>
                    <a:lnTo>
                      <a:pt x="31" y="61"/>
                    </a:lnTo>
                    <a:lnTo>
                      <a:pt x="36" y="34"/>
                    </a:lnTo>
                    <a:lnTo>
                      <a:pt x="50" y="22"/>
                    </a:lnTo>
                    <a:lnTo>
                      <a:pt x="69" y="22"/>
                    </a:lnTo>
                    <a:lnTo>
                      <a:pt x="81" y="36"/>
                    </a:lnTo>
                    <a:lnTo>
                      <a:pt x="82" y="46"/>
                    </a:lnTo>
                    <a:lnTo>
                      <a:pt x="76" y="46"/>
                    </a:lnTo>
                    <a:lnTo>
                      <a:pt x="76" y="136"/>
                    </a:lnTo>
                    <a:lnTo>
                      <a:pt x="102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0" name="Freeform 276"/>
              <p:cNvSpPr>
                <a:spLocks/>
              </p:cNvSpPr>
              <p:nvPr/>
            </p:nvSpPr>
            <p:spPr bwMode="auto">
              <a:xfrm>
                <a:off x="2765" y="1626"/>
                <a:ext cx="34" cy="48"/>
              </a:xfrm>
              <a:custGeom>
                <a:avLst/>
                <a:gdLst>
                  <a:gd name="T0" fmla="*/ 1 w 102"/>
                  <a:gd name="T1" fmla="*/ 1 h 145"/>
                  <a:gd name="T2" fmla="*/ 1 w 102"/>
                  <a:gd name="T3" fmla="*/ 0 h 145"/>
                  <a:gd name="T4" fmla="*/ 1 w 102"/>
                  <a:gd name="T5" fmla="*/ 0 h 145"/>
                  <a:gd name="T6" fmla="*/ 1 w 102"/>
                  <a:gd name="T7" fmla="*/ 0 h 145"/>
                  <a:gd name="T8" fmla="*/ 0 w 102"/>
                  <a:gd name="T9" fmla="*/ 0 h 145"/>
                  <a:gd name="T10" fmla="*/ 0 w 102"/>
                  <a:gd name="T11" fmla="*/ 0 h 145"/>
                  <a:gd name="T12" fmla="*/ 0 w 102"/>
                  <a:gd name="T13" fmla="*/ 1 h 145"/>
                  <a:gd name="T14" fmla="*/ 0 w 102"/>
                  <a:gd name="T15" fmla="*/ 1 h 145"/>
                  <a:gd name="T16" fmla="*/ 0 w 102"/>
                  <a:gd name="T17" fmla="*/ 2 h 145"/>
                  <a:gd name="T18" fmla="*/ 0 w 102"/>
                  <a:gd name="T19" fmla="*/ 2 h 145"/>
                  <a:gd name="T20" fmla="*/ 1 w 102"/>
                  <a:gd name="T21" fmla="*/ 2 h 145"/>
                  <a:gd name="T22" fmla="*/ 1 w 102"/>
                  <a:gd name="T23" fmla="*/ 2 h 145"/>
                  <a:gd name="T24" fmla="*/ 1 w 102"/>
                  <a:gd name="T25" fmla="*/ 2 h 145"/>
                  <a:gd name="T26" fmla="*/ 1 w 102"/>
                  <a:gd name="T27" fmla="*/ 1 h 145"/>
                  <a:gd name="T28" fmla="*/ 1 w 102"/>
                  <a:gd name="T29" fmla="*/ 1 h 145"/>
                  <a:gd name="T30" fmla="*/ 1 w 102"/>
                  <a:gd name="T31" fmla="*/ 1 h 145"/>
                  <a:gd name="T32" fmla="*/ 1 w 102"/>
                  <a:gd name="T33" fmla="*/ 1 h 145"/>
                  <a:gd name="T34" fmla="*/ 1 w 102"/>
                  <a:gd name="T35" fmla="*/ 1 h 145"/>
                  <a:gd name="T36" fmla="*/ 1 w 102"/>
                  <a:gd name="T37" fmla="*/ 1 h 145"/>
                  <a:gd name="T38" fmla="*/ 1 w 102"/>
                  <a:gd name="T39" fmla="*/ 2 h 145"/>
                  <a:gd name="T40" fmla="*/ 1 w 102"/>
                  <a:gd name="T41" fmla="*/ 2 h 145"/>
                  <a:gd name="T42" fmla="*/ 0 w 102"/>
                  <a:gd name="T43" fmla="*/ 1 h 145"/>
                  <a:gd name="T44" fmla="*/ 0 w 102"/>
                  <a:gd name="T45" fmla="*/ 1 h 145"/>
                  <a:gd name="T46" fmla="*/ 0 w 102"/>
                  <a:gd name="T47" fmla="*/ 1 h 145"/>
                  <a:gd name="T48" fmla="*/ 0 w 102"/>
                  <a:gd name="T49" fmla="*/ 0 h 145"/>
                  <a:gd name="T50" fmla="*/ 1 w 102"/>
                  <a:gd name="T51" fmla="*/ 0 h 145"/>
                  <a:gd name="T52" fmla="*/ 1 w 102"/>
                  <a:gd name="T53" fmla="*/ 0 h 145"/>
                  <a:gd name="T54" fmla="*/ 1 w 102"/>
                  <a:gd name="T55" fmla="*/ 0 h 145"/>
                  <a:gd name="T56" fmla="*/ 1 w 102"/>
                  <a:gd name="T57" fmla="*/ 1 h 145"/>
                  <a:gd name="T58" fmla="*/ 1 w 102"/>
                  <a:gd name="T59" fmla="*/ 1 h 145"/>
                  <a:gd name="T60" fmla="*/ 1 w 102"/>
                  <a:gd name="T61" fmla="*/ 1 h 145"/>
                  <a:gd name="T62" fmla="*/ 1 w 10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2"/>
                  <a:gd name="T97" fmla="*/ 0 h 145"/>
                  <a:gd name="T98" fmla="*/ 102 w 10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2" h="145">
                    <a:moveTo>
                      <a:pt x="102" y="51"/>
                    </a:moveTo>
                    <a:lnTo>
                      <a:pt x="95" y="19"/>
                    </a:lnTo>
                    <a:lnTo>
                      <a:pt x="85" y="7"/>
                    </a:lnTo>
                    <a:lnTo>
                      <a:pt x="58" y="0"/>
                    </a:lnTo>
                    <a:lnTo>
                      <a:pt x="27" y="6"/>
                    </a:lnTo>
                    <a:lnTo>
                      <a:pt x="8" y="23"/>
                    </a:lnTo>
                    <a:lnTo>
                      <a:pt x="1" y="47"/>
                    </a:lnTo>
                    <a:lnTo>
                      <a:pt x="0" y="97"/>
                    </a:lnTo>
                    <a:lnTo>
                      <a:pt x="9" y="125"/>
                    </a:lnTo>
                    <a:lnTo>
                      <a:pt x="26" y="140"/>
                    </a:lnTo>
                    <a:lnTo>
                      <a:pt x="58" y="145"/>
                    </a:lnTo>
                    <a:lnTo>
                      <a:pt x="72" y="143"/>
                    </a:lnTo>
                    <a:lnTo>
                      <a:pt x="93" y="127"/>
                    </a:lnTo>
                    <a:lnTo>
                      <a:pt x="101" y="107"/>
                    </a:lnTo>
                    <a:lnTo>
                      <a:pt x="102" y="96"/>
                    </a:lnTo>
                    <a:lnTo>
                      <a:pt x="96" y="91"/>
                    </a:lnTo>
                    <a:lnTo>
                      <a:pt x="74" y="91"/>
                    </a:lnTo>
                    <a:lnTo>
                      <a:pt x="80" y="96"/>
                    </a:lnTo>
                    <a:lnTo>
                      <a:pt x="78" y="111"/>
                    </a:lnTo>
                    <a:lnTo>
                      <a:pt x="64" y="125"/>
                    </a:lnTo>
                    <a:lnTo>
                      <a:pt x="49" y="125"/>
                    </a:lnTo>
                    <a:lnTo>
                      <a:pt x="31" y="113"/>
                    </a:lnTo>
                    <a:lnTo>
                      <a:pt x="26" y="81"/>
                    </a:lnTo>
                    <a:lnTo>
                      <a:pt x="26" y="53"/>
                    </a:lnTo>
                    <a:lnTo>
                      <a:pt x="34" y="30"/>
                    </a:lnTo>
                    <a:lnTo>
                      <a:pt x="44" y="23"/>
                    </a:lnTo>
                    <a:lnTo>
                      <a:pt x="64" y="22"/>
                    </a:lnTo>
                    <a:lnTo>
                      <a:pt x="75" y="36"/>
                    </a:lnTo>
                    <a:lnTo>
                      <a:pt x="74" y="51"/>
                    </a:lnTo>
                    <a:lnTo>
                      <a:pt x="74" y="45"/>
                    </a:lnTo>
                    <a:lnTo>
                      <a:pt x="96" y="45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1" name="Freeform 277"/>
              <p:cNvSpPr>
                <a:spLocks/>
              </p:cNvSpPr>
              <p:nvPr/>
            </p:nvSpPr>
            <p:spPr bwMode="auto">
              <a:xfrm>
                <a:off x="2805" y="1626"/>
                <a:ext cx="39" cy="65"/>
              </a:xfrm>
              <a:custGeom>
                <a:avLst/>
                <a:gdLst>
                  <a:gd name="T0" fmla="*/ 0 w 116"/>
                  <a:gd name="T1" fmla="*/ 0 h 195"/>
                  <a:gd name="T2" fmla="*/ 0 w 116"/>
                  <a:gd name="T3" fmla="*/ 0 h 195"/>
                  <a:gd name="T4" fmla="*/ 1 w 116"/>
                  <a:gd name="T5" fmla="*/ 2 h 195"/>
                  <a:gd name="T6" fmla="*/ 0 w 116"/>
                  <a:gd name="T7" fmla="*/ 2 h 195"/>
                  <a:gd name="T8" fmla="*/ 1 w 116"/>
                  <a:gd name="T9" fmla="*/ 2 h 195"/>
                  <a:gd name="T10" fmla="*/ 1 w 116"/>
                  <a:gd name="T11" fmla="*/ 0 h 195"/>
                  <a:gd name="T12" fmla="*/ 1 w 116"/>
                  <a:gd name="T13" fmla="*/ 0 h 195"/>
                  <a:gd name="T14" fmla="*/ 1 w 116"/>
                  <a:gd name="T15" fmla="*/ 1 h 195"/>
                  <a:gd name="T16" fmla="*/ 0 w 116"/>
                  <a:gd name="T17" fmla="*/ 0 h 1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195"/>
                  <a:gd name="T29" fmla="*/ 116 w 116"/>
                  <a:gd name="T30" fmla="*/ 195 h 1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195">
                    <a:moveTo>
                      <a:pt x="25" y="0"/>
                    </a:moveTo>
                    <a:lnTo>
                      <a:pt x="0" y="0"/>
                    </a:lnTo>
                    <a:lnTo>
                      <a:pt x="46" y="138"/>
                    </a:lnTo>
                    <a:lnTo>
                      <a:pt x="31" y="195"/>
                    </a:lnTo>
                    <a:lnTo>
                      <a:pt x="56" y="195"/>
                    </a:lnTo>
                    <a:lnTo>
                      <a:pt x="116" y="0"/>
                    </a:lnTo>
                    <a:lnTo>
                      <a:pt x="91" y="0"/>
                    </a:lnTo>
                    <a:lnTo>
                      <a:pt x="61" y="1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2" name="Freeform 278"/>
              <p:cNvSpPr>
                <a:spLocks/>
              </p:cNvSpPr>
              <p:nvPr/>
            </p:nvSpPr>
            <p:spPr bwMode="auto">
              <a:xfrm>
                <a:off x="2872" y="1603"/>
                <a:ext cx="16" cy="81"/>
              </a:xfrm>
              <a:custGeom>
                <a:avLst/>
                <a:gdLst>
                  <a:gd name="T0" fmla="*/ 1 w 48"/>
                  <a:gd name="T1" fmla="*/ 3 h 243"/>
                  <a:gd name="T2" fmla="*/ 1 w 48"/>
                  <a:gd name="T3" fmla="*/ 3 h 243"/>
                  <a:gd name="T4" fmla="*/ 0 w 48"/>
                  <a:gd name="T5" fmla="*/ 3 h 243"/>
                  <a:gd name="T6" fmla="*/ 0 w 48"/>
                  <a:gd name="T7" fmla="*/ 0 h 243"/>
                  <a:gd name="T8" fmla="*/ 1 w 48"/>
                  <a:gd name="T9" fmla="*/ 0 h 243"/>
                  <a:gd name="T10" fmla="*/ 1 w 48"/>
                  <a:gd name="T11" fmla="*/ 0 h 243"/>
                  <a:gd name="T12" fmla="*/ 0 w 48"/>
                  <a:gd name="T13" fmla="*/ 0 h 243"/>
                  <a:gd name="T14" fmla="*/ 0 w 48"/>
                  <a:gd name="T15" fmla="*/ 3 h 243"/>
                  <a:gd name="T16" fmla="*/ 1 w 48"/>
                  <a:gd name="T17" fmla="*/ 3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243"/>
                  <a:gd name="T29" fmla="*/ 48 w 48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243">
                    <a:moveTo>
                      <a:pt x="48" y="243"/>
                    </a:moveTo>
                    <a:lnTo>
                      <a:pt x="48" y="227"/>
                    </a:lnTo>
                    <a:lnTo>
                      <a:pt x="22" y="227"/>
                    </a:lnTo>
                    <a:lnTo>
                      <a:pt x="22" y="16"/>
                    </a:lnTo>
                    <a:lnTo>
                      <a:pt x="48" y="16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243"/>
                    </a:lnTo>
                    <a:lnTo>
                      <a:pt x="48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3" name="Freeform 279"/>
              <p:cNvSpPr>
                <a:spLocks/>
              </p:cNvSpPr>
              <p:nvPr/>
            </p:nvSpPr>
            <p:spPr bwMode="auto">
              <a:xfrm>
                <a:off x="2899" y="1606"/>
                <a:ext cx="39" cy="65"/>
              </a:xfrm>
              <a:custGeom>
                <a:avLst/>
                <a:gdLst>
                  <a:gd name="T0" fmla="*/ 0 w 117"/>
                  <a:gd name="T1" fmla="*/ 2 h 194"/>
                  <a:gd name="T2" fmla="*/ 0 w 117"/>
                  <a:gd name="T3" fmla="*/ 1 h 194"/>
                  <a:gd name="T4" fmla="*/ 1 w 117"/>
                  <a:gd name="T5" fmla="*/ 1 h 194"/>
                  <a:gd name="T6" fmla="*/ 1 w 117"/>
                  <a:gd name="T7" fmla="*/ 2 h 194"/>
                  <a:gd name="T8" fmla="*/ 1 w 117"/>
                  <a:gd name="T9" fmla="*/ 2 h 194"/>
                  <a:gd name="T10" fmla="*/ 1 w 117"/>
                  <a:gd name="T11" fmla="*/ 0 h 194"/>
                  <a:gd name="T12" fmla="*/ 1 w 117"/>
                  <a:gd name="T13" fmla="*/ 0 h 194"/>
                  <a:gd name="T14" fmla="*/ 1 w 117"/>
                  <a:gd name="T15" fmla="*/ 1 h 194"/>
                  <a:gd name="T16" fmla="*/ 0 w 117"/>
                  <a:gd name="T17" fmla="*/ 1 h 194"/>
                  <a:gd name="T18" fmla="*/ 0 w 117"/>
                  <a:gd name="T19" fmla="*/ 0 h 194"/>
                  <a:gd name="T20" fmla="*/ 0 w 117"/>
                  <a:gd name="T21" fmla="*/ 0 h 194"/>
                  <a:gd name="T22" fmla="*/ 0 w 117"/>
                  <a:gd name="T23" fmla="*/ 2 h 194"/>
                  <a:gd name="T24" fmla="*/ 0 w 117"/>
                  <a:gd name="T25" fmla="*/ 2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7"/>
                  <a:gd name="T40" fmla="*/ 0 h 194"/>
                  <a:gd name="T41" fmla="*/ 117 w 117"/>
                  <a:gd name="T42" fmla="*/ 194 h 1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7" h="194">
                    <a:moveTo>
                      <a:pt x="25" y="194"/>
                    </a:moveTo>
                    <a:lnTo>
                      <a:pt x="25" y="108"/>
                    </a:lnTo>
                    <a:lnTo>
                      <a:pt x="92" y="108"/>
                    </a:lnTo>
                    <a:lnTo>
                      <a:pt x="92" y="194"/>
                    </a:lnTo>
                    <a:lnTo>
                      <a:pt x="117" y="194"/>
                    </a:lnTo>
                    <a:lnTo>
                      <a:pt x="117" y="0"/>
                    </a:lnTo>
                    <a:lnTo>
                      <a:pt x="92" y="0"/>
                    </a:lnTo>
                    <a:lnTo>
                      <a:pt x="92" y="82"/>
                    </a:lnTo>
                    <a:lnTo>
                      <a:pt x="25" y="8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25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4" name="Freeform 280"/>
              <p:cNvSpPr>
                <a:spLocks/>
              </p:cNvSpPr>
              <p:nvPr/>
            </p:nvSpPr>
            <p:spPr bwMode="auto">
              <a:xfrm>
                <a:off x="2951" y="1626"/>
                <a:ext cx="30" cy="45"/>
              </a:xfrm>
              <a:custGeom>
                <a:avLst/>
                <a:gdLst>
                  <a:gd name="T0" fmla="*/ 1 w 88"/>
                  <a:gd name="T1" fmla="*/ 0 h 136"/>
                  <a:gd name="T2" fmla="*/ 0 w 88"/>
                  <a:gd name="T3" fmla="*/ 0 h 136"/>
                  <a:gd name="T4" fmla="*/ 0 w 88"/>
                  <a:gd name="T5" fmla="*/ 0 h 136"/>
                  <a:gd name="T6" fmla="*/ 1 w 88"/>
                  <a:gd name="T7" fmla="*/ 0 h 136"/>
                  <a:gd name="T8" fmla="*/ 0 w 88"/>
                  <a:gd name="T9" fmla="*/ 1 h 136"/>
                  <a:gd name="T10" fmla="*/ 0 w 88"/>
                  <a:gd name="T11" fmla="*/ 2 h 136"/>
                  <a:gd name="T12" fmla="*/ 1 w 88"/>
                  <a:gd name="T13" fmla="*/ 2 h 136"/>
                  <a:gd name="T14" fmla="*/ 1 w 88"/>
                  <a:gd name="T15" fmla="*/ 1 h 136"/>
                  <a:gd name="T16" fmla="*/ 0 w 88"/>
                  <a:gd name="T17" fmla="*/ 1 h 136"/>
                  <a:gd name="T18" fmla="*/ 1 w 88"/>
                  <a:gd name="T19" fmla="*/ 0 h 136"/>
                  <a:gd name="T20" fmla="*/ 1 w 88"/>
                  <a:gd name="T21" fmla="*/ 0 h 1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136"/>
                  <a:gd name="T35" fmla="*/ 88 w 88"/>
                  <a:gd name="T36" fmla="*/ 136 h 1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136">
                    <a:moveTo>
                      <a:pt x="88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57" y="21"/>
                    </a:lnTo>
                    <a:lnTo>
                      <a:pt x="0" y="117"/>
                    </a:lnTo>
                    <a:lnTo>
                      <a:pt x="0" y="136"/>
                    </a:lnTo>
                    <a:lnTo>
                      <a:pt x="88" y="136"/>
                    </a:lnTo>
                    <a:lnTo>
                      <a:pt x="88" y="121"/>
                    </a:lnTo>
                    <a:lnTo>
                      <a:pt x="26" y="121"/>
                    </a:lnTo>
                    <a:lnTo>
                      <a:pt x="88" y="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5" name="Freeform 281"/>
              <p:cNvSpPr>
                <a:spLocks/>
              </p:cNvSpPr>
              <p:nvPr/>
            </p:nvSpPr>
            <p:spPr bwMode="auto">
              <a:xfrm>
                <a:off x="2986" y="1603"/>
                <a:ext cx="16" cy="81"/>
              </a:xfrm>
              <a:custGeom>
                <a:avLst/>
                <a:gdLst>
                  <a:gd name="T0" fmla="*/ 1 w 49"/>
                  <a:gd name="T1" fmla="*/ 3 h 243"/>
                  <a:gd name="T2" fmla="*/ 1 w 49"/>
                  <a:gd name="T3" fmla="*/ 0 h 243"/>
                  <a:gd name="T4" fmla="*/ 0 w 49"/>
                  <a:gd name="T5" fmla="*/ 0 h 243"/>
                  <a:gd name="T6" fmla="*/ 0 w 49"/>
                  <a:gd name="T7" fmla="*/ 0 h 243"/>
                  <a:gd name="T8" fmla="*/ 0 w 49"/>
                  <a:gd name="T9" fmla="*/ 0 h 243"/>
                  <a:gd name="T10" fmla="*/ 0 w 49"/>
                  <a:gd name="T11" fmla="*/ 3 h 243"/>
                  <a:gd name="T12" fmla="*/ 0 w 49"/>
                  <a:gd name="T13" fmla="*/ 3 h 243"/>
                  <a:gd name="T14" fmla="*/ 0 w 49"/>
                  <a:gd name="T15" fmla="*/ 3 h 243"/>
                  <a:gd name="T16" fmla="*/ 1 w 49"/>
                  <a:gd name="T17" fmla="*/ 3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243"/>
                  <a:gd name="T29" fmla="*/ 49 w 49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243">
                    <a:moveTo>
                      <a:pt x="49" y="243"/>
                    </a:moveTo>
                    <a:lnTo>
                      <a:pt x="49" y="0"/>
                    </a:lnTo>
                    <a:lnTo>
                      <a:pt x="5" y="0"/>
                    </a:lnTo>
                    <a:lnTo>
                      <a:pt x="5" y="16"/>
                    </a:lnTo>
                    <a:lnTo>
                      <a:pt x="24" y="16"/>
                    </a:lnTo>
                    <a:lnTo>
                      <a:pt x="24" y="227"/>
                    </a:lnTo>
                    <a:lnTo>
                      <a:pt x="0" y="227"/>
                    </a:lnTo>
                    <a:lnTo>
                      <a:pt x="0" y="243"/>
                    </a:lnTo>
                    <a:lnTo>
                      <a:pt x="4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6" name="Rectangle 282"/>
              <p:cNvSpPr>
                <a:spLocks noChangeArrowheads="1"/>
              </p:cNvSpPr>
              <p:nvPr/>
            </p:nvSpPr>
            <p:spPr bwMode="auto">
              <a:xfrm>
                <a:off x="2063" y="2748"/>
                <a:ext cx="67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7" name="Freeform 283"/>
              <p:cNvSpPr>
                <a:spLocks/>
              </p:cNvSpPr>
              <p:nvPr/>
            </p:nvSpPr>
            <p:spPr bwMode="auto">
              <a:xfrm>
                <a:off x="2083" y="2701"/>
                <a:ext cx="47" cy="36"/>
              </a:xfrm>
              <a:custGeom>
                <a:avLst/>
                <a:gdLst>
                  <a:gd name="T0" fmla="*/ 0 w 142"/>
                  <a:gd name="T1" fmla="*/ 1 h 107"/>
                  <a:gd name="T2" fmla="*/ 0 w 142"/>
                  <a:gd name="T3" fmla="*/ 1 h 107"/>
                  <a:gd name="T4" fmla="*/ 2 w 142"/>
                  <a:gd name="T5" fmla="*/ 1 h 107"/>
                  <a:gd name="T6" fmla="*/ 2 w 142"/>
                  <a:gd name="T7" fmla="*/ 1 h 107"/>
                  <a:gd name="T8" fmla="*/ 1 w 142"/>
                  <a:gd name="T9" fmla="*/ 1 h 107"/>
                  <a:gd name="T10" fmla="*/ 1 w 142"/>
                  <a:gd name="T11" fmla="*/ 1 h 107"/>
                  <a:gd name="T12" fmla="*/ 0 w 142"/>
                  <a:gd name="T13" fmla="*/ 1 h 107"/>
                  <a:gd name="T14" fmla="*/ 0 w 142"/>
                  <a:gd name="T15" fmla="*/ 1 h 107"/>
                  <a:gd name="T16" fmla="*/ 0 w 142"/>
                  <a:gd name="T17" fmla="*/ 1 h 107"/>
                  <a:gd name="T18" fmla="*/ 0 w 142"/>
                  <a:gd name="T19" fmla="*/ 1 h 107"/>
                  <a:gd name="T20" fmla="*/ 0 w 142"/>
                  <a:gd name="T21" fmla="*/ 1 h 107"/>
                  <a:gd name="T22" fmla="*/ 0 w 142"/>
                  <a:gd name="T23" fmla="*/ 1 h 107"/>
                  <a:gd name="T24" fmla="*/ 0 w 142"/>
                  <a:gd name="T25" fmla="*/ 0 h 107"/>
                  <a:gd name="T26" fmla="*/ 1 w 142"/>
                  <a:gd name="T27" fmla="*/ 0 h 107"/>
                  <a:gd name="T28" fmla="*/ 1 w 142"/>
                  <a:gd name="T29" fmla="*/ 0 h 107"/>
                  <a:gd name="T30" fmla="*/ 2 w 142"/>
                  <a:gd name="T31" fmla="*/ 0 h 107"/>
                  <a:gd name="T32" fmla="*/ 2 w 142"/>
                  <a:gd name="T33" fmla="*/ 0 h 107"/>
                  <a:gd name="T34" fmla="*/ 0 w 142"/>
                  <a:gd name="T35" fmla="*/ 0 h 107"/>
                  <a:gd name="T36" fmla="*/ 0 w 142"/>
                  <a:gd name="T37" fmla="*/ 0 h 107"/>
                  <a:gd name="T38" fmla="*/ 0 w 142"/>
                  <a:gd name="T39" fmla="*/ 0 h 107"/>
                  <a:gd name="T40" fmla="*/ 0 w 142"/>
                  <a:gd name="T41" fmla="*/ 0 h 107"/>
                  <a:gd name="T42" fmla="*/ 0 w 142"/>
                  <a:gd name="T43" fmla="*/ 0 h 107"/>
                  <a:gd name="T44" fmla="*/ 0 w 142"/>
                  <a:gd name="T45" fmla="*/ 0 h 107"/>
                  <a:gd name="T46" fmla="*/ 0 w 142"/>
                  <a:gd name="T47" fmla="*/ 1 h 107"/>
                  <a:gd name="T48" fmla="*/ 0 w 142"/>
                  <a:gd name="T49" fmla="*/ 1 h 107"/>
                  <a:gd name="T50" fmla="*/ 0 w 142"/>
                  <a:gd name="T51" fmla="*/ 1 h 107"/>
                  <a:gd name="T52" fmla="*/ 0 w 142"/>
                  <a:gd name="T53" fmla="*/ 1 h 107"/>
                  <a:gd name="T54" fmla="*/ 0 w 142"/>
                  <a:gd name="T55" fmla="*/ 1 h 107"/>
                  <a:gd name="T56" fmla="*/ 0 w 142"/>
                  <a:gd name="T57" fmla="*/ 1 h 10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2"/>
                  <a:gd name="T88" fmla="*/ 0 h 107"/>
                  <a:gd name="T89" fmla="*/ 142 w 142"/>
                  <a:gd name="T90" fmla="*/ 107 h 10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2" h="107">
                    <a:moveTo>
                      <a:pt x="0" y="66"/>
                    </a:moveTo>
                    <a:lnTo>
                      <a:pt x="0" y="107"/>
                    </a:lnTo>
                    <a:lnTo>
                      <a:pt x="142" y="107"/>
                    </a:lnTo>
                    <a:lnTo>
                      <a:pt x="142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34" y="70"/>
                    </a:lnTo>
                    <a:lnTo>
                      <a:pt x="28" y="67"/>
                    </a:lnTo>
                    <a:lnTo>
                      <a:pt x="24" y="62"/>
                    </a:lnTo>
                    <a:lnTo>
                      <a:pt x="21" y="55"/>
                    </a:lnTo>
                    <a:lnTo>
                      <a:pt x="24" y="46"/>
                    </a:lnTo>
                    <a:lnTo>
                      <a:pt x="28" y="43"/>
                    </a:lnTo>
                    <a:lnTo>
                      <a:pt x="34" y="40"/>
                    </a:lnTo>
                    <a:lnTo>
                      <a:pt x="42" y="40"/>
                    </a:lnTo>
                    <a:lnTo>
                      <a:pt x="42" y="36"/>
                    </a:lnTo>
                    <a:lnTo>
                      <a:pt x="142" y="36"/>
                    </a:lnTo>
                    <a:lnTo>
                      <a:pt x="142" y="0"/>
                    </a:lnTo>
                    <a:lnTo>
                      <a:pt x="26" y="0"/>
                    </a:lnTo>
                    <a:lnTo>
                      <a:pt x="32" y="5"/>
                    </a:lnTo>
                    <a:lnTo>
                      <a:pt x="18" y="7"/>
                    </a:lnTo>
                    <a:lnTo>
                      <a:pt x="8" y="15"/>
                    </a:lnTo>
                    <a:lnTo>
                      <a:pt x="3" y="24"/>
                    </a:lnTo>
                    <a:lnTo>
                      <a:pt x="0" y="36"/>
                    </a:lnTo>
                    <a:lnTo>
                      <a:pt x="2" y="46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5" y="72"/>
                    </a:lnTo>
                    <a:lnTo>
                      <a:pt x="15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8" name="Freeform 284"/>
              <p:cNvSpPr>
                <a:spLocks/>
              </p:cNvSpPr>
              <p:nvPr/>
            </p:nvSpPr>
            <p:spPr bwMode="auto">
              <a:xfrm>
                <a:off x="2063" y="2670"/>
                <a:ext cx="67" cy="26"/>
              </a:xfrm>
              <a:custGeom>
                <a:avLst/>
                <a:gdLst>
                  <a:gd name="T0" fmla="*/ 0 w 201"/>
                  <a:gd name="T1" fmla="*/ 0 h 77"/>
                  <a:gd name="T2" fmla="*/ 0 w 201"/>
                  <a:gd name="T3" fmla="*/ 0 h 77"/>
                  <a:gd name="T4" fmla="*/ 0 w 201"/>
                  <a:gd name="T5" fmla="*/ 0 h 77"/>
                  <a:gd name="T6" fmla="*/ 0 w 201"/>
                  <a:gd name="T7" fmla="*/ 0 h 77"/>
                  <a:gd name="T8" fmla="*/ 0 w 201"/>
                  <a:gd name="T9" fmla="*/ 0 h 77"/>
                  <a:gd name="T10" fmla="*/ 0 w 201"/>
                  <a:gd name="T11" fmla="*/ 1 h 77"/>
                  <a:gd name="T12" fmla="*/ 0 w 201"/>
                  <a:gd name="T13" fmla="*/ 1 h 77"/>
                  <a:gd name="T14" fmla="*/ 0 w 201"/>
                  <a:gd name="T15" fmla="*/ 1 h 77"/>
                  <a:gd name="T16" fmla="*/ 0 w 201"/>
                  <a:gd name="T17" fmla="*/ 1 h 77"/>
                  <a:gd name="T18" fmla="*/ 0 w 201"/>
                  <a:gd name="T19" fmla="*/ 1 h 77"/>
                  <a:gd name="T20" fmla="*/ 1 w 201"/>
                  <a:gd name="T21" fmla="*/ 1 h 77"/>
                  <a:gd name="T22" fmla="*/ 1 w 201"/>
                  <a:gd name="T23" fmla="*/ 1 h 77"/>
                  <a:gd name="T24" fmla="*/ 1 w 201"/>
                  <a:gd name="T25" fmla="*/ 1 h 77"/>
                  <a:gd name="T26" fmla="*/ 1 w 201"/>
                  <a:gd name="T27" fmla="*/ 1 h 77"/>
                  <a:gd name="T28" fmla="*/ 2 w 201"/>
                  <a:gd name="T29" fmla="*/ 1 h 77"/>
                  <a:gd name="T30" fmla="*/ 2 w 201"/>
                  <a:gd name="T31" fmla="*/ 0 h 77"/>
                  <a:gd name="T32" fmla="*/ 1 w 201"/>
                  <a:gd name="T33" fmla="*/ 0 h 77"/>
                  <a:gd name="T34" fmla="*/ 1 w 201"/>
                  <a:gd name="T35" fmla="*/ 0 h 77"/>
                  <a:gd name="T36" fmla="*/ 1 w 201"/>
                  <a:gd name="T37" fmla="*/ 0 h 77"/>
                  <a:gd name="T38" fmla="*/ 1 w 201"/>
                  <a:gd name="T39" fmla="*/ 0 h 77"/>
                  <a:gd name="T40" fmla="*/ 1 w 201"/>
                  <a:gd name="T41" fmla="*/ 0 h 77"/>
                  <a:gd name="T42" fmla="*/ 1 w 201"/>
                  <a:gd name="T43" fmla="*/ 0 h 77"/>
                  <a:gd name="T44" fmla="*/ 0 w 201"/>
                  <a:gd name="T45" fmla="*/ 0 h 77"/>
                  <a:gd name="T46" fmla="*/ 0 w 201"/>
                  <a:gd name="T47" fmla="*/ 0 h 77"/>
                  <a:gd name="T48" fmla="*/ 0 w 201"/>
                  <a:gd name="T49" fmla="*/ 0 h 77"/>
                  <a:gd name="T50" fmla="*/ 0 w 201"/>
                  <a:gd name="T51" fmla="*/ 0 h 77"/>
                  <a:gd name="T52" fmla="*/ 0 w 201"/>
                  <a:gd name="T53" fmla="*/ 0 h 77"/>
                  <a:gd name="T54" fmla="*/ 0 w 201"/>
                  <a:gd name="T55" fmla="*/ 0 h 77"/>
                  <a:gd name="T56" fmla="*/ 0 w 201"/>
                  <a:gd name="T57" fmla="*/ 0 h 77"/>
                  <a:gd name="T58" fmla="*/ 0 w 201"/>
                  <a:gd name="T59" fmla="*/ 0 h 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1"/>
                  <a:gd name="T91" fmla="*/ 0 h 77"/>
                  <a:gd name="T92" fmla="*/ 201 w 201"/>
                  <a:gd name="T93" fmla="*/ 77 h 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1" h="77">
                    <a:moveTo>
                      <a:pt x="5" y="5"/>
                    </a:moveTo>
                    <a:lnTo>
                      <a:pt x="3" y="8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32"/>
                    </a:lnTo>
                    <a:lnTo>
                      <a:pt x="5" y="44"/>
                    </a:lnTo>
                    <a:lnTo>
                      <a:pt x="11" y="53"/>
                    </a:lnTo>
                    <a:lnTo>
                      <a:pt x="18" y="58"/>
                    </a:lnTo>
                    <a:lnTo>
                      <a:pt x="27" y="61"/>
                    </a:lnTo>
                    <a:lnTo>
                      <a:pt x="37" y="62"/>
                    </a:lnTo>
                    <a:lnTo>
                      <a:pt x="62" y="62"/>
                    </a:lnTo>
                    <a:lnTo>
                      <a:pt x="62" y="77"/>
                    </a:lnTo>
                    <a:lnTo>
                      <a:pt x="87" y="77"/>
                    </a:lnTo>
                    <a:lnTo>
                      <a:pt x="87" y="62"/>
                    </a:lnTo>
                    <a:lnTo>
                      <a:pt x="201" y="62"/>
                    </a:lnTo>
                    <a:lnTo>
                      <a:pt x="201" y="21"/>
                    </a:lnTo>
                    <a:lnTo>
                      <a:pt x="87" y="21"/>
                    </a:lnTo>
                    <a:lnTo>
                      <a:pt x="87" y="0"/>
                    </a:lnTo>
                    <a:lnTo>
                      <a:pt x="62" y="0"/>
                    </a:lnTo>
                    <a:lnTo>
                      <a:pt x="62" y="21"/>
                    </a:lnTo>
                    <a:lnTo>
                      <a:pt x="41" y="21"/>
                    </a:lnTo>
                    <a:lnTo>
                      <a:pt x="47" y="21"/>
                    </a:lnTo>
                    <a:lnTo>
                      <a:pt x="39" y="21"/>
                    </a:lnTo>
                    <a:lnTo>
                      <a:pt x="33" y="18"/>
                    </a:lnTo>
                    <a:lnTo>
                      <a:pt x="30" y="14"/>
                    </a:lnTo>
                    <a:lnTo>
                      <a:pt x="30" y="10"/>
                    </a:lnTo>
                    <a:lnTo>
                      <a:pt x="32" y="5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79" name="Freeform 285"/>
              <p:cNvSpPr>
                <a:spLocks/>
              </p:cNvSpPr>
              <p:nvPr/>
            </p:nvSpPr>
            <p:spPr bwMode="auto">
              <a:xfrm>
                <a:off x="2081" y="2641"/>
                <a:ext cx="49" cy="24"/>
              </a:xfrm>
              <a:custGeom>
                <a:avLst/>
                <a:gdLst>
                  <a:gd name="T0" fmla="*/ 0 w 147"/>
                  <a:gd name="T1" fmla="*/ 1 h 73"/>
                  <a:gd name="T2" fmla="*/ 2 w 147"/>
                  <a:gd name="T3" fmla="*/ 1 h 73"/>
                  <a:gd name="T4" fmla="*/ 2 w 147"/>
                  <a:gd name="T5" fmla="*/ 0 h 73"/>
                  <a:gd name="T6" fmla="*/ 1 w 147"/>
                  <a:gd name="T7" fmla="*/ 0 h 73"/>
                  <a:gd name="T8" fmla="*/ 1 w 147"/>
                  <a:gd name="T9" fmla="*/ 0 h 73"/>
                  <a:gd name="T10" fmla="*/ 1 w 147"/>
                  <a:gd name="T11" fmla="*/ 0 h 73"/>
                  <a:gd name="T12" fmla="*/ 1 w 147"/>
                  <a:gd name="T13" fmla="*/ 0 h 73"/>
                  <a:gd name="T14" fmla="*/ 1 w 147"/>
                  <a:gd name="T15" fmla="*/ 0 h 73"/>
                  <a:gd name="T16" fmla="*/ 1 w 147"/>
                  <a:gd name="T17" fmla="*/ 0 h 73"/>
                  <a:gd name="T18" fmla="*/ 0 w 147"/>
                  <a:gd name="T19" fmla="*/ 0 h 73"/>
                  <a:gd name="T20" fmla="*/ 1 w 147"/>
                  <a:gd name="T21" fmla="*/ 0 h 73"/>
                  <a:gd name="T22" fmla="*/ 0 w 147"/>
                  <a:gd name="T23" fmla="*/ 0 h 73"/>
                  <a:gd name="T24" fmla="*/ 0 w 147"/>
                  <a:gd name="T25" fmla="*/ 0 h 73"/>
                  <a:gd name="T26" fmla="*/ 0 w 147"/>
                  <a:gd name="T27" fmla="*/ 0 h 73"/>
                  <a:gd name="T28" fmla="*/ 0 w 147"/>
                  <a:gd name="T29" fmla="*/ 0 h 73"/>
                  <a:gd name="T30" fmla="*/ 0 w 147"/>
                  <a:gd name="T31" fmla="*/ 0 h 73"/>
                  <a:gd name="T32" fmla="*/ 0 w 147"/>
                  <a:gd name="T33" fmla="*/ 0 h 73"/>
                  <a:gd name="T34" fmla="*/ 0 w 147"/>
                  <a:gd name="T35" fmla="*/ 0 h 73"/>
                  <a:gd name="T36" fmla="*/ 0 w 147"/>
                  <a:gd name="T37" fmla="*/ 0 h 73"/>
                  <a:gd name="T38" fmla="*/ 0 w 147"/>
                  <a:gd name="T39" fmla="*/ 0 h 73"/>
                  <a:gd name="T40" fmla="*/ 0 w 147"/>
                  <a:gd name="T41" fmla="*/ 1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7"/>
                  <a:gd name="T64" fmla="*/ 0 h 73"/>
                  <a:gd name="T65" fmla="*/ 147 w 147"/>
                  <a:gd name="T66" fmla="*/ 73 h 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7" h="73">
                    <a:moveTo>
                      <a:pt x="5" y="73"/>
                    </a:moveTo>
                    <a:lnTo>
                      <a:pt x="147" y="73"/>
                    </a:lnTo>
                    <a:lnTo>
                      <a:pt x="147" y="31"/>
                    </a:lnTo>
                    <a:lnTo>
                      <a:pt x="68" y="31"/>
                    </a:lnTo>
                    <a:lnTo>
                      <a:pt x="68" y="37"/>
                    </a:lnTo>
                    <a:lnTo>
                      <a:pt x="59" y="37"/>
                    </a:lnTo>
                    <a:lnTo>
                      <a:pt x="49" y="33"/>
                    </a:lnTo>
                    <a:lnTo>
                      <a:pt x="45" y="28"/>
                    </a:lnTo>
                    <a:lnTo>
                      <a:pt x="42" y="22"/>
                    </a:lnTo>
                    <a:lnTo>
                      <a:pt x="40" y="13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12"/>
                    </a:lnTo>
                    <a:lnTo>
                      <a:pt x="10" y="22"/>
                    </a:lnTo>
                    <a:lnTo>
                      <a:pt x="16" y="31"/>
                    </a:lnTo>
                    <a:lnTo>
                      <a:pt x="26" y="37"/>
                    </a:lnTo>
                    <a:lnTo>
                      <a:pt x="20" y="37"/>
                    </a:lnTo>
                    <a:lnTo>
                      <a:pt x="5" y="37"/>
                    </a:lnTo>
                    <a:lnTo>
                      <a:pt x="5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0" name="Freeform 286"/>
              <p:cNvSpPr>
                <a:spLocks/>
              </p:cNvSpPr>
              <p:nvPr/>
            </p:nvSpPr>
            <p:spPr bwMode="auto">
              <a:xfrm>
                <a:off x="2114" y="2599"/>
                <a:ext cx="18" cy="38"/>
              </a:xfrm>
              <a:custGeom>
                <a:avLst/>
                <a:gdLst>
                  <a:gd name="T0" fmla="*/ 0 w 52"/>
                  <a:gd name="T1" fmla="*/ 1 h 112"/>
                  <a:gd name="T2" fmla="*/ 0 w 52"/>
                  <a:gd name="T3" fmla="*/ 1 h 112"/>
                  <a:gd name="T4" fmla="*/ 0 w 52"/>
                  <a:gd name="T5" fmla="*/ 1 h 112"/>
                  <a:gd name="T6" fmla="*/ 0 w 52"/>
                  <a:gd name="T7" fmla="*/ 1 h 112"/>
                  <a:gd name="T8" fmla="*/ 1 w 52"/>
                  <a:gd name="T9" fmla="*/ 1 h 112"/>
                  <a:gd name="T10" fmla="*/ 1 w 52"/>
                  <a:gd name="T11" fmla="*/ 1 h 112"/>
                  <a:gd name="T12" fmla="*/ 1 w 52"/>
                  <a:gd name="T13" fmla="*/ 1 h 112"/>
                  <a:gd name="T14" fmla="*/ 1 w 52"/>
                  <a:gd name="T15" fmla="*/ 1 h 112"/>
                  <a:gd name="T16" fmla="*/ 1 w 52"/>
                  <a:gd name="T17" fmla="*/ 1 h 112"/>
                  <a:gd name="T18" fmla="*/ 1 w 52"/>
                  <a:gd name="T19" fmla="*/ 1 h 112"/>
                  <a:gd name="T20" fmla="*/ 1 w 52"/>
                  <a:gd name="T21" fmla="*/ 1 h 112"/>
                  <a:gd name="T22" fmla="*/ 0 w 52"/>
                  <a:gd name="T23" fmla="*/ 1 h 112"/>
                  <a:gd name="T24" fmla="*/ 0 w 52"/>
                  <a:gd name="T25" fmla="*/ 1 h 112"/>
                  <a:gd name="T26" fmla="*/ 1 w 52"/>
                  <a:gd name="T27" fmla="*/ 0 h 112"/>
                  <a:gd name="T28" fmla="*/ 1 w 52"/>
                  <a:gd name="T29" fmla="*/ 0 h 112"/>
                  <a:gd name="T30" fmla="*/ 1 w 52"/>
                  <a:gd name="T31" fmla="*/ 0 h 112"/>
                  <a:gd name="T32" fmla="*/ 0 w 52"/>
                  <a:gd name="T33" fmla="*/ 0 h 112"/>
                  <a:gd name="T34" fmla="*/ 0 w 52"/>
                  <a:gd name="T35" fmla="*/ 0 h 112"/>
                  <a:gd name="T36" fmla="*/ 0 w 52"/>
                  <a:gd name="T37" fmla="*/ 1 h 112"/>
                  <a:gd name="T38" fmla="*/ 0 w 52"/>
                  <a:gd name="T39" fmla="*/ 1 h 112"/>
                  <a:gd name="T40" fmla="*/ 0 w 52"/>
                  <a:gd name="T41" fmla="*/ 1 h 112"/>
                  <a:gd name="T42" fmla="*/ 0 w 52"/>
                  <a:gd name="T43" fmla="*/ 1 h 112"/>
                  <a:gd name="T44" fmla="*/ 0 w 52"/>
                  <a:gd name="T45" fmla="*/ 1 h 112"/>
                  <a:gd name="T46" fmla="*/ 0 w 52"/>
                  <a:gd name="T47" fmla="*/ 1 h 112"/>
                  <a:gd name="T48" fmla="*/ 0 w 52"/>
                  <a:gd name="T49" fmla="*/ 1 h 112"/>
                  <a:gd name="T50" fmla="*/ 0 w 52"/>
                  <a:gd name="T51" fmla="*/ 1 h 112"/>
                  <a:gd name="T52" fmla="*/ 0 w 52"/>
                  <a:gd name="T53" fmla="*/ 1 h 112"/>
                  <a:gd name="T54" fmla="*/ 0 w 52"/>
                  <a:gd name="T55" fmla="*/ 1 h 112"/>
                  <a:gd name="T56" fmla="*/ 0 w 52"/>
                  <a:gd name="T57" fmla="*/ 1 h 1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2"/>
                  <a:gd name="T88" fmla="*/ 0 h 112"/>
                  <a:gd name="T89" fmla="*/ 52 w 52"/>
                  <a:gd name="T90" fmla="*/ 112 h 1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2" h="112">
                    <a:moveTo>
                      <a:pt x="0" y="76"/>
                    </a:moveTo>
                    <a:lnTo>
                      <a:pt x="0" y="112"/>
                    </a:lnTo>
                    <a:lnTo>
                      <a:pt x="5" y="112"/>
                    </a:lnTo>
                    <a:lnTo>
                      <a:pt x="23" y="109"/>
                    </a:lnTo>
                    <a:lnTo>
                      <a:pt x="38" y="103"/>
                    </a:lnTo>
                    <a:lnTo>
                      <a:pt x="44" y="99"/>
                    </a:lnTo>
                    <a:lnTo>
                      <a:pt x="49" y="94"/>
                    </a:lnTo>
                    <a:lnTo>
                      <a:pt x="51" y="87"/>
                    </a:lnTo>
                    <a:lnTo>
                      <a:pt x="52" y="80"/>
                    </a:lnTo>
                    <a:lnTo>
                      <a:pt x="50" y="68"/>
                    </a:lnTo>
                    <a:lnTo>
                      <a:pt x="45" y="57"/>
                    </a:lnTo>
                    <a:lnTo>
                      <a:pt x="31" y="40"/>
                    </a:lnTo>
                    <a:lnTo>
                      <a:pt x="26" y="40"/>
                    </a:lnTo>
                    <a:lnTo>
                      <a:pt x="46" y="35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21" y="4"/>
                    </a:lnTo>
                    <a:lnTo>
                      <a:pt x="0" y="4"/>
                    </a:lnTo>
                    <a:lnTo>
                      <a:pt x="0" y="40"/>
                    </a:lnTo>
                    <a:lnTo>
                      <a:pt x="5" y="45"/>
                    </a:lnTo>
                    <a:lnTo>
                      <a:pt x="13" y="46"/>
                    </a:lnTo>
                    <a:lnTo>
                      <a:pt x="19" y="49"/>
                    </a:lnTo>
                    <a:lnTo>
                      <a:pt x="23" y="54"/>
                    </a:lnTo>
                    <a:lnTo>
                      <a:pt x="26" y="61"/>
                    </a:lnTo>
                    <a:lnTo>
                      <a:pt x="23" y="70"/>
                    </a:lnTo>
                    <a:lnTo>
                      <a:pt x="19" y="73"/>
                    </a:lnTo>
                    <a:lnTo>
                      <a:pt x="13" y="76"/>
                    </a:lnTo>
                    <a:lnTo>
                      <a:pt x="5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1" name="Freeform 287"/>
              <p:cNvSpPr>
                <a:spLocks/>
              </p:cNvSpPr>
              <p:nvPr/>
            </p:nvSpPr>
            <p:spPr bwMode="auto">
              <a:xfrm>
                <a:off x="2083" y="2601"/>
                <a:ext cx="33" cy="36"/>
              </a:xfrm>
              <a:custGeom>
                <a:avLst/>
                <a:gdLst>
                  <a:gd name="T0" fmla="*/ 1 w 99"/>
                  <a:gd name="T1" fmla="*/ 0 h 108"/>
                  <a:gd name="T2" fmla="*/ 1 w 99"/>
                  <a:gd name="T3" fmla="*/ 0 h 108"/>
                  <a:gd name="T4" fmla="*/ 1 w 99"/>
                  <a:gd name="T5" fmla="*/ 0 h 108"/>
                  <a:gd name="T6" fmla="*/ 1 w 99"/>
                  <a:gd name="T7" fmla="*/ 0 h 108"/>
                  <a:gd name="T8" fmla="*/ 0 w 99"/>
                  <a:gd name="T9" fmla="*/ 0 h 108"/>
                  <a:gd name="T10" fmla="*/ 0 w 99"/>
                  <a:gd name="T11" fmla="*/ 0 h 108"/>
                  <a:gd name="T12" fmla="*/ 0 w 99"/>
                  <a:gd name="T13" fmla="*/ 1 h 108"/>
                  <a:gd name="T14" fmla="*/ 0 w 99"/>
                  <a:gd name="T15" fmla="*/ 1 h 108"/>
                  <a:gd name="T16" fmla="*/ 0 w 99"/>
                  <a:gd name="T17" fmla="*/ 1 h 108"/>
                  <a:gd name="T18" fmla="*/ 1 w 99"/>
                  <a:gd name="T19" fmla="*/ 1 h 108"/>
                  <a:gd name="T20" fmla="*/ 0 w 99"/>
                  <a:gd name="T21" fmla="*/ 1 h 108"/>
                  <a:gd name="T22" fmla="*/ 0 w 99"/>
                  <a:gd name="T23" fmla="*/ 1 h 108"/>
                  <a:gd name="T24" fmla="*/ 1 w 99"/>
                  <a:gd name="T25" fmla="*/ 1 h 108"/>
                  <a:gd name="T26" fmla="*/ 0 w 99"/>
                  <a:gd name="T27" fmla="*/ 1 h 108"/>
                  <a:gd name="T28" fmla="*/ 0 w 99"/>
                  <a:gd name="T29" fmla="*/ 1 h 108"/>
                  <a:gd name="T30" fmla="*/ 0 w 99"/>
                  <a:gd name="T31" fmla="*/ 1 h 108"/>
                  <a:gd name="T32" fmla="*/ 1 w 99"/>
                  <a:gd name="T33" fmla="*/ 1 h 108"/>
                  <a:gd name="T34" fmla="*/ 0 w 99"/>
                  <a:gd name="T35" fmla="*/ 0 h 108"/>
                  <a:gd name="T36" fmla="*/ 1 w 99"/>
                  <a:gd name="T37" fmla="*/ 0 h 108"/>
                  <a:gd name="T38" fmla="*/ 1 w 99"/>
                  <a:gd name="T39" fmla="*/ 1 h 108"/>
                  <a:gd name="T40" fmla="*/ 1 w 99"/>
                  <a:gd name="T41" fmla="*/ 1 h 108"/>
                  <a:gd name="T42" fmla="*/ 1 w 99"/>
                  <a:gd name="T43" fmla="*/ 1 h 108"/>
                  <a:gd name="T44" fmla="*/ 1 w 99"/>
                  <a:gd name="T45" fmla="*/ 1 h 108"/>
                  <a:gd name="T46" fmla="*/ 1 w 99"/>
                  <a:gd name="T47" fmla="*/ 1 h 108"/>
                  <a:gd name="T48" fmla="*/ 1 w 99"/>
                  <a:gd name="T49" fmla="*/ 1 h 108"/>
                  <a:gd name="T50" fmla="*/ 1 w 99"/>
                  <a:gd name="T51" fmla="*/ 1 h 108"/>
                  <a:gd name="T52" fmla="*/ 1 w 99"/>
                  <a:gd name="T53" fmla="*/ 1 h 108"/>
                  <a:gd name="T54" fmla="*/ 1 w 99"/>
                  <a:gd name="T55" fmla="*/ 1 h 108"/>
                  <a:gd name="T56" fmla="*/ 1 w 99"/>
                  <a:gd name="T57" fmla="*/ 1 h 108"/>
                  <a:gd name="T58" fmla="*/ 1 w 99"/>
                  <a:gd name="T59" fmla="*/ 1 h 108"/>
                  <a:gd name="T60" fmla="*/ 1 w 99"/>
                  <a:gd name="T61" fmla="*/ 1 h 108"/>
                  <a:gd name="T62" fmla="*/ 1 w 99"/>
                  <a:gd name="T63" fmla="*/ 0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9"/>
                  <a:gd name="T97" fmla="*/ 0 h 108"/>
                  <a:gd name="T98" fmla="*/ 99 w 99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9" h="108">
                    <a:moveTo>
                      <a:pt x="94" y="36"/>
                    </a:moveTo>
                    <a:lnTo>
                      <a:pt x="94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21" y="6"/>
                    </a:lnTo>
                    <a:lnTo>
                      <a:pt x="4" y="28"/>
                    </a:lnTo>
                    <a:lnTo>
                      <a:pt x="0" y="57"/>
                    </a:lnTo>
                    <a:lnTo>
                      <a:pt x="2" y="78"/>
                    </a:lnTo>
                    <a:lnTo>
                      <a:pt x="22" y="103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36" y="66"/>
                    </a:lnTo>
                    <a:lnTo>
                      <a:pt x="42" y="72"/>
                    </a:lnTo>
                    <a:lnTo>
                      <a:pt x="28" y="68"/>
                    </a:lnTo>
                    <a:lnTo>
                      <a:pt x="21" y="57"/>
                    </a:lnTo>
                    <a:lnTo>
                      <a:pt x="28" y="43"/>
                    </a:lnTo>
                    <a:lnTo>
                      <a:pt x="42" y="41"/>
                    </a:lnTo>
                    <a:lnTo>
                      <a:pt x="36" y="36"/>
                    </a:lnTo>
                    <a:lnTo>
                      <a:pt x="47" y="36"/>
                    </a:lnTo>
                    <a:lnTo>
                      <a:pt x="52" y="41"/>
                    </a:lnTo>
                    <a:lnTo>
                      <a:pt x="55" y="78"/>
                    </a:lnTo>
                    <a:lnTo>
                      <a:pt x="64" y="96"/>
                    </a:lnTo>
                    <a:lnTo>
                      <a:pt x="84" y="106"/>
                    </a:lnTo>
                    <a:lnTo>
                      <a:pt x="99" y="108"/>
                    </a:lnTo>
                    <a:lnTo>
                      <a:pt x="94" y="108"/>
                    </a:lnTo>
                    <a:lnTo>
                      <a:pt x="94" y="72"/>
                    </a:lnTo>
                    <a:lnTo>
                      <a:pt x="99" y="72"/>
                    </a:lnTo>
                    <a:lnTo>
                      <a:pt x="79" y="66"/>
                    </a:lnTo>
                    <a:lnTo>
                      <a:pt x="73" y="52"/>
                    </a:lnTo>
                    <a:lnTo>
                      <a:pt x="73" y="41"/>
                    </a:lnTo>
                    <a:lnTo>
                      <a:pt x="99" y="41"/>
                    </a:lnTo>
                    <a:lnTo>
                      <a:pt x="9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2" name="Freeform 288"/>
              <p:cNvSpPr>
                <a:spLocks/>
              </p:cNvSpPr>
              <p:nvPr/>
            </p:nvSpPr>
            <p:spPr bwMode="auto">
              <a:xfrm>
                <a:off x="2081" y="2565"/>
                <a:ext cx="49" cy="23"/>
              </a:xfrm>
              <a:custGeom>
                <a:avLst/>
                <a:gdLst>
                  <a:gd name="T0" fmla="*/ 0 w 147"/>
                  <a:gd name="T1" fmla="*/ 1 h 68"/>
                  <a:gd name="T2" fmla="*/ 2 w 147"/>
                  <a:gd name="T3" fmla="*/ 1 h 68"/>
                  <a:gd name="T4" fmla="*/ 2 w 147"/>
                  <a:gd name="T5" fmla="*/ 0 h 68"/>
                  <a:gd name="T6" fmla="*/ 1 w 147"/>
                  <a:gd name="T7" fmla="*/ 0 h 68"/>
                  <a:gd name="T8" fmla="*/ 1 w 147"/>
                  <a:gd name="T9" fmla="*/ 0 h 68"/>
                  <a:gd name="T10" fmla="*/ 1 w 147"/>
                  <a:gd name="T11" fmla="*/ 0 h 68"/>
                  <a:gd name="T12" fmla="*/ 1 w 147"/>
                  <a:gd name="T13" fmla="*/ 0 h 68"/>
                  <a:gd name="T14" fmla="*/ 1 w 147"/>
                  <a:gd name="T15" fmla="*/ 0 h 68"/>
                  <a:gd name="T16" fmla="*/ 0 w 147"/>
                  <a:gd name="T17" fmla="*/ 0 h 68"/>
                  <a:gd name="T18" fmla="*/ 1 w 147"/>
                  <a:gd name="T19" fmla="*/ 0 h 68"/>
                  <a:gd name="T20" fmla="*/ 0 w 147"/>
                  <a:gd name="T21" fmla="*/ 0 h 68"/>
                  <a:gd name="T22" fmla="*/ 0 w 147"/>
                  <a:gd name="T23" fmla="*/ 0 h 68"/>
                  <a:gd name="T24" fmla="*/ 0 w 147"/>
                  <a:gd name="T25" fmla="*/ 0 h 68"/>
                  <a:gd name="T26" fmla="*/ 0 w 147"/>
                  <a:gd name="T27" fmla="*/ 0 h 68"/>
                  <a:gd name="T28" fmla="*/ 0 w 147"/>
                  <a:gd name="T29" fmla="*/ 0 h 68"/>
                  <a:gd name="T30" fmla="*/ 0 w 147"/>
                  <a:gd name="T31" fmla="*/ 0 h 68"/>
                  <a:gd name="T32" fmla="*/ 0 w 147"/>
                  <a:gd name="T33" fmla="*/ 0 h 68"/>
                  <a:gd name="T34" fmla="*/ 0 w 147"/>
                  <a:gd name="T35" fmla="*/ 0 h 68"/>
                  <a:gd name="T36" fmla="*/ 0 w 147"/>
                  <a:gd name="T37" fmla="*/ 0 h 68"/>
                  <a:gd name="T38" fmla="*/ 0 w 147"/>
                  <a:gd name="T39" fmla="*/ 1 h 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7"/>
                  <a:gd name="T61" fmla="*/ 0 h 68"/>
                  <a:gd name="T62" fmla="*/ 147 w 147"/>
                  <a:gd name="T63" fmla="*/ 68 h 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7" h="68">
                    <a:moveTo>
                      <a:pt x="5" y="68"/>
                    </a:moveTo>
                    <a:lnTo>
                      <a:pt x="147" y="68"/>
                    </a:lnTo>
                    <a:lnTo>
                      <a:pt x="147" y="35"/>
                    </a:lnTo>
                    <a:lnTo>
                      <a:pt x="68" y="35"/>
                    </a:lnTo>
                    <a:lnTo>
                      <a:pt x="59" y="35"/>
                    </a:lnTo>
                    <a:lnTo>
                      <a:pt x="49" y="31"/>
                    </a:lnTo>
                    <a:lnTo>
                      <a:pt x="45" y="28"/>
                    </a:lnTo>
                    <a:lnTo>
                      <a:pt x="42" y="22"/>
                    </a:lnTo>
                    <a:lnTo>
                      <a:pt x="40" y="15"/>
                    </a:lnTo>
                    <a:lnTo>
                      <a:pt x="41" y="6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7" y="14"/>
                    </a:lnTo>
                    <a:lnTo>
                      <a:pt x="10" y="23"/>
                    </a:lnTo>
                    <a:lnTo>
                      <a:pt x="16" y="31"/>
                    </a:lnTo>
                    <a:lnTo>
                      <a:pt x="26" y="39"/>
                    </a:lnTo>
                    <a:lnTo>
                      <a:pt x="20" y="35"/>
                    </a:lnTo>
                    <a:lnTo>
                      <a:pt x="5" y="35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3" name="Freeform 289"/>
              <p:cNvSpPr>
                <a:spLocks/>
              </p:cNvSpPr>
              <p:nvPr/>
            </p:nvSpPr>
            <p:spPr bwMode="auto">
              <a:xfrm>
                <a:off x="2095" y="2522"/>
                <a:ext cx="37" cy="38"/>
              </a:xfrm>
              <a:custGeom>
                <a:avLst/>
                <a:gdLst>
                  <a:gd name="T0" fmla="*/ 0 w 110"/>
                  <a:gd name="T1" fmla="*/ 1 h 116"/>
                  <a:gd name="T2" fmla="*/ 0 w 110"/>
                  <a:gd name="T3" fmla="*/ 1 h 116"/>
                  <a:gd name="T4" fmla="*/ 0 w 110"/>
                  <a:gd name="T5" fmla="*/ 1 h 116"/>
                  <a:gd name="T6" fmla="*/ 1 w 110"/>
                  <a:gd name="T7" fmla="*/ 1 h 116"/>
                  <a:gd name="T8" fmla="*/ 1 w 110"/>
                  <a:gd name="T9" fmla="*/ 1 h 116"/>
                  <a:gd name="T10" fmla="*/ 1 w 110"/>
                  <a:gd name="T11" fmla="*/ 1 h 116"/>
                  <a:gd name="T12" fmla="*/ 1 w 110"/>
                  <a:gd name="T13" fmla="*/ 1 h 116"/>
                  <a:gd name="T14" fmla="*/ 1 w 110"/>
                  <a:gd name="T15" fmla="*/ 0 h 116"/>
                  <a:gd name="T16" fmla="*/ 1 w 110"/>
                  <a:gd name="T17" fmla="*/ 0 h 116"/>
                  <a:gd name="T18" fmla="*/ 1 w 110"/>
                  <a:gd name="T19" fmla="*/ 0 h 116"/>
                  <a:gd name="T20" fmla="*/ 1 w 110"/>
                  <a:gd name="T21" fmla="*/ 0 h 116"/>
                  <a:gd name="T22" fmla="*/ 1 w 110"/>
                  <a:gd name="T23" fmla="*/ 1 h 116"/>
                  <a:gd name="T24" fmla="*/ 1 w 110"/>
                  <a:gd name="T25" fmla="*/ 1 h 116"/>
                  <a:gd name="T26" fmla="*/ 1 w 110"/>
                  <a:gd name="T27" fmla="*/ 1 h 116"/>
                  <a:gd name="T28" fmla="*/ 1 w 110"/>
                  <a:gd name="T29" fmla="*/ 1 h 116"/>
                  <a:gd name="T30" fmla="*/ 0 w 110"/>
                  <a:gd name="T31" fmla="*/ 1 h 116"/>
                  <a:gd name="T32" fmla="*/ 0 w 110"/>
                  <a:gd name="T33" fmla="*/ 0 h 116"/>
                  <a:gd name="T34" fmla="*/ 1 w 110"/>
                  <a:gd name="T35" fmla="*/ 0 h 116"/>
                  <a:gd name="T36" fmla="*/ 0 w 110"/>
                  <a:gd name="T37" fmla="*/ 0 h 116"/>
                  <a:gd name="T38" fmla="*/ 0 w 110"/>
                  <a:gd name="T39" fmla="*/ 0 h 116"/>
                  <a:gd name="T40" fmla="*/ 0 w 110"/>
                  <a:gd name="T41" fmla="*/ 1 h 116"/>
                  <a:gd name="T42" fmla="*/ 0 w 110"/>
                  <a:gd name="T43" fmla="*/ 0 h 116"/>
                  <a:gd name="T44" fmla="*/ 0 w 110"/>
                  <a:gd name="T45" fmla="*/ 0 h 116"/>
                  <a:gd name="T46" fmla="*/ 0 w 110"/>
                  <a:gd name="T47" fmla="*/ 1 h 116"/>
                  <a:gd name="T48" fmla="*/ 0 w 110"/>
                  <a:gd name="T49" fmla="*/ 1 h 116"/>
                  <a:gd name="T50" fmla="*/ 0 w 110"/>
                  <a:gd name="T51" fmla="*/ 1 h 116"/>
                  <a:gd name="T52" fmla="*/ 0 w 110"/>
                  <a:gd name="T53" fmla="*/ 1 h 1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0"/>
                  <a:gd name="T82" fmla="*/ 0 h 116"/>
                  <a:gd name="T83" fmla="*/ 110 w 110"/>
                  <a:gd name="T84" fmla="*/ 116 h 1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0" h="116">
                    <a:moveTo>
                      <a:pt x="0" y="76"/>
                    </a:moveTo>
                    <a:lnTo>
                      <a:pt x="0" y="111"/>
                    </a:lnTo>
                    <a:lnTo>
                      <a:pt x="6" y="116"/>
                    </a:lnTo>
                    <a:lnTo>
                      <a:pt x="64" y="114"/>
                    </a:lnTo>
                    <a:lnTo>
                      <a:pt x="88" y="106"/>
                    </a:lnTo>
                    <a:lnTo>
                      <a:pt x="104" y="89"/>
                    </a:lnTo>
                    <a:lnTo>
                      <a:pt x="110" y="60"/>
                    </a:lnTo>
                    <a:lnTo>
                      <a:pt x="106" y="34"/>
                    </a:lnTo>
                    <a:lnTo>
                      <a:pt x="94" y="19"/>
                    </a:lnTo>
                    <a:lnTo>
                      <a:pt x="69" y="6"/>
                    </a:lnTo>
                    <a:lnTo>
                      <a:pt x="58" y="5"/>
                    </a:lnTo>
                    <a:lnTo>
                      <a:pt x="58" y="45"/>
                    </a:lnTo>
                    <a:lnTo>
                      <a:pt x="81" y="51"/>
                    </a:lnTo>
                    <a:lnTo>
                      <a:pt x="82" y="66"/>
                    </a:lnTo>
                    <a:lnTo>
                      <a:pt x="69" y="74"/>
                    </a:lnTo>
                    <a:lnTo>
                      <a:pt x="37" y="76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0" y="5"/>
                    </a:lnTo>
                    <a:lnTo>
                      <a:pt x="0" y="40"/>
                    </a:lnTo>
                    <a:lnTo>
                      <a:pt x="6" y="45"/>
                    </a:lnTo>
                    <a:lnTo>
                      <a:pt x="21" y="40"/>
                    </a:lnTo>
                    <a:lnTo>
                      <a:pt x="16" y="40"/>
                    </a:lnTo>
                    <a:lnTo>
                      <a:pt x="16" y="76"/>
                    </a:lnTo>
                    <a:lnTo>
                      <a:pt x="21" y="76"/>
                    </a:lnTo>
                    <a:lnTo>
                      <a:pt x="10" y="78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4" name="Freeform 290"/>
              <p:cNvSpPr>
                <a:spLocks/>
              </p:cNvSpPr>
              <p:nvPr/>
            </p:nvSpPr>
            <p:spPr bwMode="auto">
              <a:xfrm>
                <a:off x="2083" y="2523"/>
                <a:ext cx="14" cy="37"/>
              </a:xfrm>
              <a:custGeom>
                <a:avLst/>
                <a:gdLst>
                  <a:gd name="T0" fmla="*/ 0 w 42"/>
                  <a:gd name="T1" fmla="*/ 0 h 111"/>
                  <a:gd name="T2" fmla="*/ 0 w 42"/>
                  <a:gd name="T3" fmla="*/ 0 h 111"/>
                  <a:gd name="T4" fmla="*/ 1 w 42"/>
                  <a:gd name="T5" fmla="*/ 0 h 111"/>
                  <a:gd name="T6" fmla="*/ 0 w 42"/>
                  <a:gd name="T7" fmla="*/ 0 h 111"/>
                  <a:gd name="T8" fmla="*/ 0 w 42"/>
                  <a:gd name="T9" fmla="*/ 0 h 111"/>
                  <a:gd name="T10" fmla="*/ 0 w 42"/>
                  <a:gd name="T11" fmla="*/ 0 h 111"/>
                  <a:gd name="T12" fmla="*/ 0 w 42"/>
                  <a:gd name="T13" fmla="*/ 0 h 111"/>
                  <a:gd name="T14" fmla="*/ 0 w 42"/>
                  <a:gd name="T15" fmla="*/ 0 h 111"/>
                  <a:gd name="T16" fmla="*/ 0 w 42"/>
                  <a:gd name="T17" fmla="*/ 1 h 111"/>
                  <a:gd name="T18" fmla="*/ 0 w 42"/>
                  <a:gd name="T19" fmla="*/ 1 h 111"/>
                  <a:gd name="T20" fmla="*/ 0 w 42"/>
                  <a:gd name="T21" fmla="*/ 1 h 111"/>
                  <a:gd name="T22" fmla="*/ 0 w 42"/>
                  <a:gd name="T23" fmla="*/ 1 h 111"/>
                  <a:gd name="T24" fmla="*/ 0 w 42"/>
                  <a:gd name="T25" fmla="*/ 1 h 111"/>
                  <a:gd name="T26" fmla="*/ 0 w 42"/>
                  <a:gd name="T27" fmla="*/ 1 h 111"/>
                  <a:gd name="T28" fmla="*/ 0 w 42"/>
                  <a:gd name="T29" fmla="*/ 1 h 111"/>
                  <a:gd name="T30" fmla="*/ 0 w 42"/>
                  <a:gd name="T31" fmla="*/ 1 h 111"/>
                  <a:gd name="T32" fmla="*/ 1 w 42"/>
                  <a:gd name="T33" fmla="*/ 1 h 111"/>
                  <a:gd name="T34" fmla="*/ 0 w 42"/>
                  <a:gd name="T35" fmla="*/ 1 h 111"/>
                  <a:gd name="T36" fmla="*/ 0 w 42"/>
                  <a:gd name="T37" fmla="*/ 1 h 111"/>
                  <a:gd name="T38" fmla="*/ 1 w 42"/>
                  <a:gd name="T39" fmla="*/ 1 h 111"/>
                  <a:gd name="T40" fmla="*/ 0 w 42"/>
                  <a:gd name="T41" fmla="*/ 1 h 111"/>
                  <a:gd name="T42" fmla="*/ 0 w 42"/>
                  <a:gd name="T43" fmla="*/ 1 h 111"/>
                  <a:gd name="T44" fmla="*/ 0 w 42"/>
                  <a:gd name="T45" fmla="*/ 1 h 111"/>
                  <a:gd name="T46" fmla="*/ 0 w 42"/>
                  <a:gd name="T47" fmla="*/ 1 h 111"/>
                  <a:gd name="T48" fmla="*/ 0 w 42"/>
                  <a:gd name="T49" fmla="*/ 1 h 111"/>
                  <a:gd name="T50" fmla="*/ 0 w 42"/>
                  <a:gd name="T51" fmla="*/ 1 h 111"/>
                  <a:gd name="T52" fmla="*/ 0 w 42"/>
                  <a:gd name="T53" fmla="*/ 0 h 111"/>
                  <a:gd name="T54" fmla="*/ 1 w 42"/>
                  <a:gd name="T55" fmla="*/ 0 h 111"/>
                  <a:gd name="T56" fmla="*/ 0 w 42"/>
                  <a:gd name="T57" fmla="*/ 0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1"/>
                  <a:gd name="T89" fmla="*/ 42 w 42"/>
                  <a:gd name="T90" fmla="*/ 111 h 1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1">
                    <a:moveTo>
                      <a:pt x="36" y="35"/>
                    </a:moveTo>
                    <a:lnTo>
                      <a:pt x="36" y="0"/>
                    </a:lnTo>
                    <a:lnTo>
                      <a:pt x="42" y="0"/>
                    </a:lnTo>
                    <a:lnTo>
                      <a:pt x="25" y="5"/>
                    </a:lnTo>
                    <a:lnTo>
                      <a:pt x="18" y="9"/>
                    </a:lnTo>
                    <a:lnTo>
                      <a:pt x="11" y="14"/>
                    </a:lnTo>
                    <a:lnTo>
                      <a:pt x="6" y="21"/>
                    </a:lnTo>
                    <a:lnTo>
                      <a:pt x="3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3" y="80"/>
                    </a:lnTo>
                    <a:lnTo>
                      <a:pt x="6" y="89"/>
                    </a:lnTo>
                    <a:lnTo>
                      <a:pt x="11" y="96"/>
                    </a:lnTo>
                    <a:lnTo>
                      <a:pt x="18" y="102"/>
                    </a:lnTo>
                    <a:lnTo>
                      <a:pt x="25" y="106"/>
                    </a:lnTo>
                    <a:lnTo>
                      <a:pt x="42" y="111"/>
                    </a:lnTo>
                    <a:lnTo>
                      <a:pt x="36" y="106"/>
                    </a:lnTo>
                    <a:lnTo>
                      <a:pt x="36" y="71"/>
                    </a:lnTo>
                    <a:lnTo>
                      <a:pt x="42" y="71"/>
                    </a:lnTo>
                    <a:lnTo>
                      <a:pt x="34" y="70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1" y="55"/>
                    </a:lnTo>
                    <a:lnTo>
                      <a:pt x="24" y="46"/>
                    </a:lnTo>
                    <a:lnTo>
                      <a:pt x="28" y="42"/>
                    </a:lnTo>
                    <a:lnTo>
                      <a:pt x="34" y="40"/>
                    </a:lnTo>
                    <a:lnTo>
                      <a:pt x="42" y="40"/>
                    </a:ln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5" name="Freeform 291"/>
              <p:cNvSpPr>
                <a:spLocks/>
              </p:cNvSpPr>
              <p:nvPr/>
            </p:nvSpPr>
            <p:spPr bwMode="auto">
              <a:xfrm>
                <a:off x="2106" y="2478"/>
                <a:ext cx="26" cy="37"/>
              </a:xfrm>
              <a:custGeom>
                <a:avLst/>
                <a:gdLst>
                  <a:gd name="T0" fmla="*/ 0 w 76"/>
                  <a:gd name="T1" fmla="*/ 1 h 111"/>
                  <a:gd name="T2" fmla="*/ 0 w 76"/>
                  <a:gd name="T3" fmla="*/ 1 h 111"/>
                  <a:gd name="T4" fmla="*/ 0 w 76"/>
                  <a:gd name="T5" fmla="*/ 1 h 111"/>
                  <a:gd name="T6" fmla="*/ 0 w 76"/>
                  <a:gd name="T7" fmla="*/ 1 h 111"/>
                  <a:gd name="T8" fmla="*/ 1 w 76"/>
                  <a:gd name="T9" fmla="*/ 1 h 111"/>
                  <a:gd name="T10" fmla="*/ 1 w 76"/>
                  <a:gd name="T11" fmla="*/ 1 h 111"/>
                  <a:gd name="T12" fmla="*/ 1 w 76"/>
                  <a:gd name="T13" fmla="*/ 1 h 111"/>
                  <a:gd name="T14" fmla="*/ 1 w 76"/>
                  <a:gd name="T15" fmla="*/ 1 h 111"/>
                  <a:gd name="T16" fmla="*/ 1 w 76"/>
                  <a:gd name="T17" fmla="*/ 1 h 111"/>
                  <a:gd name="T18" fmla="*/ 1 w 76"/>
                  <a:gd name="T19" fmla="*/ 1 h 111"/>
                  <a:gd name="T20" fmla="*/ 1 w 76"/>
                  <a:gd name="T21" fmla="*/ 1 h 111"/>
                  <a:gd name="T22" fmla="*/ 1 w 76"/>
                  <a:gd name="T23" fmla="*/ 1 h 111"/>
                  <a:gd name="T24" fmla="*/ 1 w 76"/>
                  <a:gd name="T25" fmla="*/ 0 h 111"/>
                  <a:gd name="T26" fmla="*/ 1 w 76"/>
                  <a:gd name="T27" fmla="*/ 0 h 111"/>
                  <a:gd name="T28" fmla="*/ 1 w 76"/>
                  <a:gd name="T29" fmla="*/ 0 h 111"/>
                  <a:gd name="T30" fmla="*/ 1 w 76"/>
                  <a:gd name="T31" fmla="*/ 0 h 111"/>
                  <a:gd name="T32" fmla="*/ 0 w 76"/>
                  <a:gd name="T33" fmla="*/ 0 h 111"/>
                  <a:gd name="T34" fmla="*/ 0 w 76"/>
                  <a:gd name="T35" fmla="*/ 0 h 111"/>
                  <a:gd name="T36" fmla="*/ 0 w 76"/>
                  <a:gd name="T37" fmla="*/ 1 h 111"/>
                  <a:gd name="T38" fmla="*/ 0 w 76"/>
                  <a:gd name="T39" fmla="*/ 1 h 111"/>
                  <a:gd name="T40" fmla="*/ 0 w 76"/>
                  <a:gd name="T41" fmla="*/ 1 h 111"/>
                  <a:gd name="T42" fmla="*/ 1 w 76"/>
                  <a:gd name="T43" fmla="*/ 1 h 111"/>
                  <a:gd name="T44" fmla="*/ 1 w 76"/>
                  <a:gd name="T45" fmla="*/ 1 h 111"/>
                  <a:gd name="T46" fmla="*/ 1 w 76"/>
                  <a:gd name="T47" fmla="*/ 1 h 111"/>
                  <a:gd name="T48" fmla="*/ 1 w 76"/>
                  <a:gd name="T49" fmla="*/ 1 h 111"/>
                  <a:gd name="T50" fmla="*/ 1 w 76"/>
                  <a:gd name="T51" fmla="*/ 1 h 111"/>
                  <a:gd name="T52" fmla="*/ 1 w 76"/>
                  <a:gd name="T53" fmla="*/ 1 h 111"/>
                  <a:gd name="T54" fmla="*/ 0 w 76"/>
                  <a:gd name="T55" fmla="*/ 1 h 111"/>
                  <a:gd name="T56" fmla="*/ 0 w 76"/>
                  <a:gd name="T57" fmla="*/ 1 h 111"/>
                  <a:gd name="T58" fmla="*/ 0 w 76"/>
                  <a:gd name="T59" fmla="*/ 1 h 111"/>
                  <a:gd name="T60" fmla="*/ 0 w 76"/>
                  <a:gd name="T61" fmla="*/ 1 h 11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6"/>
                  <a:gd name="T94" fmla="*/ 0 h 111"/>
                  <a:gd name="T95" fmla="*/ 76 w 76"/>
                  <a:gd name="T96" fmla="*/ 111 h 11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6" h="111">
                    <a:moveTo>
                      <a:pt x="0" y="71"/>
                    </a:moveTo>
                    <a:lnTo>
                      <a:pt x="0" y="107"/>
                    </a:lnTo>
                    <a:lnTo>
                      <a:pt x="4" y="111"/>
                    </a:lnTo>
                    <a:lnTo>
                      <a:pt x="26" y="110"/>
                    </a:lnTo>
                    <a:lnTo>
                      <a:pt x="50" y="107"/>
                    </a:lnTo>
                    <a:lnTo>
                      <a:pt x="60" y="101"/>
                    </a:lnTo>
                    <a:lnTo>
                      <a:pt x="68" y="94"/>
                    </a:lnTo>
                    <a:lnTo>
                      <a:pt x="74" y="85"/>
                    </a:lnTo>
                    <a:lnTo>
                      <a:pt x="76" y="71"/>
                    </a:lnTo>
                    <a:lnTo>
                      <a:pt x="75" y="61"/>
                    </a:lnTo>
                    <a:lnTo>
                      <a:pt x="72" y="53"/>
                    </a:lnTo>
                    <a:lnTo>
                      <a:pt x="65" y="46"/>
                    </a:lnTo>
                    <a:lnTo>
                      <a:pt x="55" y="40"/>
                    </a:lnTo>
                    <a:lnTo>
                      <a:pt x="55" y="35"/>
                    </a:lnTo>
                    <a:lnTo>
                      <a:pt x="70" y="3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4" y="46"/>
                    </a:lnTo>
                    <a:lnTo>
                      <a:pt x="24" y="46"/>
                    </a:lnTo>
                    <a:lnTo>
                      <a:pt x="39" y="47"/>
                    </a:lnTo>
                    <a:lnTo>
                      <a:pt x="47" y="50"/>
                    </a:lnTo>
                    <a:lnTo>
                      <a:pt x="50" y="53"/>
                    </a:lnTo>
                    <a:lnTo>
                      <a:pt x="51" y="56"/>
                    </a:lnTo>
                    <a:lnTo>
                      <a:pt x="50" y="61"/>
                    </a:lnTo>
                    <a:lnTo>
                      <a:pt x="47" y="65"/>
                    </a:lnTo>
                    <a:lnTo>
                      <a:pt x="44" y="69"/>
                    </a:lnTo>
                    <a:lnTo>
                      <a:pt x="39" y="71"/>
                    </a:lnTo>
                    <a:lnTo>
                      <a:pt x="24" y="74"/>
                    </a:lnTo>
                    <a:lnTo>
                      <a:pt x="4" y="7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6" name="Freeform 292"/>
              <p:cNvSpPr>
                <a:spLocks/>
              </p:cNvSpPr>
              <p:nvPr/>
            </p:nvSpPr>
            <p:spPr bwMode="auto">
              <a:xfrm>
                <a:off x="2063" y="2478"/>
                <a:ext cx="45" cy="37"/>
              </a:xfrm>
              <a:custGeom>
                <a:avLst/>
                <a:gdLst>
                  <a:gd name="T0" fmla="*/ 2 w 133"/>
                  <a:gd name="T1" fmla="*/ 0 h 111"/>
                  <a:gd name="T2" fmla="*/ 2 w 133"/>
                  <a:gd name="T3" fmla="*/ 0 h 111"/>
                  <a:gd name="T4" fmla="*/ 0 w 133"/>
                  <a:gd name="T5" fmla="*/ 0 h 111"/>
                  <a:gd name="T6" fmla="*/ 0 w 133"/>
                  <a:gd name="T7" fmla="*/ 0 h 111"/>
                  <a:gd name="T8" fmla="*/ 1 w 133"/>
                  <a:gd name="T9" fmla="*/ 0 h 111"/>
                  <a:gd name="T10" fmla="*/ 1 w 133"/>
                  <a:gd name="T11" fmla="*/ 0 h 111"/>
                  <a:gd name="T12" fmla="*/ 1 w 133"/>
                  <a:gd name="T13" fmla="*/ 1 h 111"/>
                  <a:gd name="T14" fmla="*/ 1 w 133"/>
                  <a:gd name="T15" fmla="*/ 1 h 111"/>
                  <a:gd name="T16" fmla="*/ 1 w 133"/>
                  <a:gd name="T17" fmla="*/ 1 h 111"/>
                  <a:gd name="T18" fmla="*/ 1 w 133"/>
                  <a:gd name="T19" fmla="*/ 1 h 111"/>
                  <a:gd name="T20" fmla="*/ 1 w 133"/>
                  <a:gd name="T21" fmla="*/ 1 h 111"/>
                  <a:gd name="T22" fmla="*/ 1 w 133"/>
                  <a:gd name="T23" fmla="*/ 1 h 111"/>
                  <a:gd name="T24" fmla="*/ 1 w 133"/>
                  <a:gd name="T25" fmla="*/ 1 h 111"/>
                  <a:gd name="T26" fmla="*/ 1 w 133"/>
                  <a:gd name="T27" fmla="*/ 1 h 111"/>
                  <a:gd name="T28" fmla="*/ 2 w 133"/>
                  <a:gd name="T29" fmla="*/ 1 h 111"/>
                  <a:gd name="T30" fmla="*/ 2 w 133"/>
                  <a:gd name="T31" fmla="*/ 1 h 111"/>
                  <a:gd name="T32" fmla="*/ 2 w 133"/>
                  <a:gd name="T33" fmla="*/ 1 h 111"/>
                  <a:gd name="T34" fmla="*/ 2 w 133"/>
                  <a:gd name="T35" fmla="*/ 1 h 111"/>
                  <a:gd name="T36" fmla="*/ 2 w 133"/>
                  <a:gd name="T37" fmla="*/ 1 h 111"/>
                  <a:gd name="T38" fmla="*/ 1 w 133"/>
                  <a:gd name="T39" fmla="*/ 1 h 111"/>
                  <a:gd name="T40" fmla="*/ 1 w 133"/>
                  <a:gd name="T41" fmla="*/ 1 h 111"/>
                  <a:gd name="T42" fmla="*/ 1 w 133"/>
                  <a:gd name="T43" fmla="*/ 1 h 111"/>
                  <a:gd name="T44" fmla="*/ 1 w 133"/>
                  <a:gd name="T45" fmla="*/ 1 h 111"/>
                  <a:gd name="T46" fmla="*/ 1 w 133"/>
                  <a:gd name="T47" fmla="*/ 1 h 111"/>
                  <a:gd name="T48" fmla="*/ 1 w 133"/>
                  <a:gd name="T49" fmla="*/ 1 h 111"/>
                  <a:gd name="T50" fmla="*/ 1 w 133"/>
                  <a:gd name="T51" fmla="*/ 1 h 111"/>
                  <a:gd name="T52" fmla="*/ 1 w 133"/>
                  <a:gd name="T53" fmla="*/ 1 h 111"/>
                  <a:gd name="T54" fmla="*/ 1 w 133"/>
                  <a:gd name="T55" fmla="*/ 1 h 111"/>
                  <a:gd name="T56" fmla="*/ 1 w 133"/>
                  <a:gd name="T57" fmla="*/ 1 h 111"/>
                  <a:gd name="T58" fmla="*/ 1 w 133"/>
                  <a:gd name="T59" fmla="*/ 0 h 111"/>
                  <a:gd name="T60" fmla="*/ 2 w 133"/>
                  <a:gd name="T61" fmla="*/ 0 h 111"/>
                  <a:gd name="T62" fmla="*/ 2 w 133"/>
                  <a:gd name="T63" fmla="*/ 1 h 111"/>
                  <a:gd name="T64" fmla="*/ 2 w 133"/>
                  <a:gd name="T65" fmla="*/ 0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11"/>
                  <a:gd name="T101" fmla="*/ 133 w 133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11">
                    <a:moveTo>
                      <a:pt x="129" y="40"/>
                    </a:moveTo>
                    <a:lnTo>
                      <a:pt x="129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72" y="40"/>
                    </a:lnTo>
                    <a:lnTo>
                      <a:pt x="77" y="40"/>
                    </a:lnTo>
                    <a:lnTo>
                      <a:pt x="66" y="56"/>
                    </a:lnTo>
                    <a:lnTo>
                      <a:pt x="63" y="65"/>
                    </a:lnTo>
                    <a:lnTo>
                      <a:pt x="62" y="76"/>
                    </a:lnTo>
                    <a:lnTo>
                      <a:pt x="64" y="87"/>
                    </a:lnTo>
                    <a:lnTo>
                      <a:pt x="69" y="96"/>
                    </a:lnTo>
                    <a:lnTo>
                      <a:pt x="76" y="102"/>
                    </a:lnTo>
                    <a:lnTo>
                      <a:pt x="86" y="107"/>
                    </a:lnTo>
                    <a:lnTo>
                      <a:pt x="109" y="111"/>
                    </a:lnTo>
                    <a:lnTo>
                      <a:pt x="133" y="111"/>
                    </a:lnTo>
                    <a:lnTo>
                      <a:pt x="129" y="107"/>
                    </a:lnTo>
                    <a:lnTo>
                      <a:pt x="129" y="71"/>
                    </a:lnTo>
                    <a:lnTo>
                      <a:pt x="133" y="76"/>
                    </a:lnTo>
                    <a:lnTo>
                      <a:pt x="129" y="76"/>
                    </a:lnTo>
                    <a:lnTo>
                      <a:pt x="110" y="76"/>
                    </a:lnTo>
                    <a:lnTo>
                      <a:pt x="95" y="73"/>
                    </a:lnTo>
                    <a:lnTo>
                      <a:pt x="91" y="71"/>
                    </a:lnTo>
                    <a:lnTo>
                      <a:pt x="86" y="68"/>
                    </a:lnTo>
                    <a:lnTo>
                      <a:pt x="84" y="63"/>
                    </a:lnTo>
                    <a:lnTo>
                      <a:pt x="83" y="56"/>
                    </a:lnTo>
                    <a:lnTo>
                      <a:pt x="84" y="50"/>
                    </a:lnTo>
                    <a:lnTo>
                      <a:pt x="86" y="47"/>
                    </a:lnTo>
                    <a:lnTo>
                      <a:pt x="91" y="43"/>
                    </a:lnTo>
                    <a:lnTo>
                      <a:pt x="95" y="42"/>
                    </a:lnTo>
                    <a:lnTo>
                      <a:pt x="110" y="40"/>
                    </a:lnTo>
                    <a:lnTo>
                      <a:pt x="129" y="40"/>
                    </a:lnTo>
                    <a:lnTo>
                      <a:pt x="133" y="46"/>
                    </a:lnTo>
                    <a:lnTo>
                      <a:pt x="12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7" name="Rectangle 293"/>
              <p:cNvSpPr>
                <a:spLocks noChangeArrowheads="1"/>
              </p:cNvSpPr>
              <p:nvPr/>
            </p:nvSpPr>
            <p:spPr bwMode="auto">
              <a:xfrm>
                <a:off x="2617" y="1936"/>
                <a:ext cx="15" cy="6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8" name="Freeform 294"/>
              <p:cNvSpPr>
                <a:spLocks/>
              </p:cNvSpPr>
              <p:nvPr/>
            </p:nvSpPr>
            <p:spPr bwMode="auto">
              <a:xfrm>
                <a:off x="2643" y="1956"/>
                <a:ext cx="37" cy="45"/>
              </a:xfrm>
              <a:custGeom>
                <a:avLst/>
                <a:gdLst>
                  <a:gd name="T0" fmla="*/ 0 w 111"/>
                  <a:gd name="T1" fmla="*/ 0 h 136"/>
                  <a:gd name="T2" fmla="*/ 0 w 111"/>
                  <a:gd name="T3" fmla="*/ 0 h 136"/>
                  <a:gd name="T4" fmla="*/ 0 w 111"/>
                  <a:gd name="T5" fmla="*/ 2 h 136"/>
                  <a:gd name="T6" fmla="*/ 0 w 111"/>
                  <a:gd name="T7" fmla="*/ 2 h 136"/>
                  <a:gd name="T8" fmla="*/ 0 w 111"/>
                  <a:gd name="T9" fmla="*/ 1 h 136"/>
                  <a:gd name="T10" fmla="*/ 1 w 111"/>
                  <a:gd name="T11" fmla="*/ 1 h 136"/>
                  <a:gd name="T12" fmla="*/ 1 w 111"/>
                  <a:gd name="T13" fmla="*/ 0 h 136"/>
                  <a:gd name="T14" fmla="*/ 1 w 111"/>
                  <a:gd name="T15" fmla="*/ 0 h 136"/>
                  <a:gd name="T16" fmla="*/ 1 w 111"/>
                  <a:gd name="T17" fmla="*/ 0 h 136"/>
                  <a:gd name="T18" fmla="*/ 1 w 111"/>
                  <a:gd name="T19" fmla="*/ 0 h 136"/>
                  <a:gd name="T20" fmla="*/ 1 w 111"/>
                  <a:gd name="T21" fmla="*/ 0 h 136"/>
                  <a:gd name="T22" fmla="*/ 1 w 111"/>
                  <a:gd name="T23" fmla="*/ 0 h 136"/>
                  <a:gd name="T24" fmla="*/ 1 w 111"/>
                  <a:gd name="T25" fmla="*/ 0 h 136"/>
                  <a:gd name="T26" fmla="*/ 1 w 111"/>
                  <a:gd name="T27" fmla="*/ 1 h 136"/>
                  <a:gd name="T28" fmla="*/ 1 w 111"/>
                  <a:gd name="T29" fmla="*/ 1 h 136"/>
                  <a:gd name="T30" fmla="*/ 1 w 111"/>
                  <a:gd name="T31" fmla="*/ 2 h 136"/>
                  <a:gd name="T32" fmla="*/ 1 w 111"/>
                  <a:gd name="T33" fmla="*/ 2 h 136"/>
                  <a:gd name="T34" fmla="*/ 1 w 111"/>
                  <a:gd name="T35" fmla="*/ 0 h 136"/>
                  <a:gd name="T36" fmla="*/ 1 w 111"/>
                  <a:gd name="T37" fmla="*/ 0 h 136"/>
                  <a:gd name="T38" fmla="*/ 1 w 111"/>
                  <a:gd name="T39" fmla="*/ 0 h 136"/>
                  <a:gd name="T40" fmla="*/ 1 w 111"/>
                  <a:gd name="T41" fmla="*/ 0 h 136"/>
                  <a:gd name="T42" fmla="*/ 1 w 111"/>
                  <a:gd name="T43" fmla="*/ 0 h 136"/>
                  <a:gd name="T44" fmla="*/ 1 w 111"/>
                  <a:gd name="T45" fmla="*/ 0 h 136"/>
                  <a:gd name="T46" fmla="*/ 1 w 111"/>
                  <a:gd name="T47" fmla="*/ 0 h 136"/>
                  <a:gd name="T48" fmla="*/ 1 w 111"/>
                  <a:gd name="T49" fmla="*/ 0 h 136"/>
                  <a:gd name="T50" fmla="*/ 1 w 111"/>
                  <a:gd name="T51" fmla="*/ 0 h 136"/>
                  <a:gd name="T52" fmla="*/ 1 w 111"/>
                  <a:gd name="T53" fmla="*/ 0 h 136"/>
                  <a:gd name="T54" fmla="*/ 0 w 111"/>
                  <a:gd name="T55" fmla="*/ 0 h 136"/>
                  <a:gd name="T56" fmla="*/ 0 w 111"/>
                  <a:gd name="T57" fmla="*/ 0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1"/>
                  <a:gd name="T88" fmla="*/ 0 h 136"/>
                  <a:gd name="T89" fmla="*/ 111 w 111"/>
                  <a:gd name="T90" fmla="*/ 136 h 1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1" h="136">
                    <a:moveTo>
                      <a:pt x="37" y="0"/>
                    </a:moveTo>
                    <a:lnTo>
                      <a:pt x="0" y="0"/>
                    </a:lnTo>
                    <a:lnTo>
                      <a:pt x="0" y="136"/>
                    </a:lnTo>
                    <a:lnTo>
                      <a:pt x="37" y="136"/>
                    </a:lnTo>
                    <a:lnTo>
                      <a:pt x="37" y="45"/>
                    </a:lnTo>
                    <a:lnTo>
                      <a:pt x="41" y="45"/>
                    </a:lnTo>
                    <a:lnTo>
                      <a:pt x="41" y="38"/>
                    </a:lnTo>
                    <a:lnTo>
                      <a:pt x="44" y="31"/>
                    </a:lnTo>
                    <a:lnTo>
                      <a:pt x="48" y="27"/>
                    </a:lnTo>
                    <a:lnTo>
                      <a:pt x="57" y="26"/>
                    </a:lnTo>
                    <a:lnTo>
                      <a:pt x="64" y="27"/>
                    </a:lnTo>
                    <a:lnTo>
                      <a:pt x="69" y="31"/>
                    </a:lnTo>
                    <a:lnTo>
                      <a:pt x="72" y="38"/>
                    </a:lnTo>
                    <a:lnTo>
                      <a:pt x="74" y="45"/>
                    </a:lnTo>
                    <a:lnTo>
                      <a:pt x="68" y="45"/>
                    </a:lnTo>
                    <a:lnTo>
                      <a:pt x="68" y="136"/>
                    </a:lnTo>
                    <a:lnTo>
                      <a:pt x="106" y="136"/>
                    </a:lnTo>
                    <a:lnTo>
                      <a:pt x="106" y="30"/>
                    </a:lnTo>
                    <a:lnTo>
                      <a:pt x="111" y="30"/>
                    </a:lnTo>
                    <a:lnTo>
                      <a:pt x="108" y="17"/>
                    </a:lnTo>
                    <a:lnTo>
                      <a:pt x="100" y="8"/>
                    </a:lnTo>
                    <a:lnTo>
                      <a:pt x="89" y="2"/>
                    </a:lnTo>
                    <a:lnTo>
                      <a:pt x="74" y="0"/>
                    </a:lnTo>
                    <a:lnTo>
                      <a:pt x="62" y="1"/>
                    </a:lnTo>
                    <a:lnTo>
                      <a:pt x="54" y="5"/>
                    </a:lnTo>
                    <a:lnTo>
                      <a:pt x="47" y="11"/>
                    </a:lnTo>
                    <a:lnTo>
                      <a:pt x="41" y="20"/>
                    </a:lnTo>
                    <a:lnTo>
                      <a:pt x="37" y="1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89" name="Freeform 295"/>
              <p:cNvSpPr>
                <a:spLocks/>
              </p:cNvSpPr>
              <p:nvPr/>
            </p:nvSpPr>
            <p:spPr bwMode="auto">
              <a:xfrm>
                <a:off x="2685" y="1936"/>
                <a:ext cx="26" cy="65"/>
              </a:xfrm>
              <a:custGeom>
                <a:avLst/>
                <a:gdLst>
                  <a:gd name="T0" fmla="*/ 1 w 77"/>
                  <a:gd name="T1" fmla="*/ 0 h 195"/>
                  <a:gd name="T2" fmla="*/ 1 w 77"/>
                  <a:gd name="T3" fmla="*/ 0 h 195"/>
                  <a:gd name="T4" fmla="*/ 1 w 77"/>
                  <a:gd name="T5" fmla="*/ 0 h 195"/>
                  <a:gd name="T6" fmla="*/ 0 w 77"/>
                  <a:gd name="T7" fmla="*/ 0 h 195"/>
                  <a:gd name="T8" fmla="*/ 0 w 77"/>
                  <a:gd name="T9" fmla="*/ 0 h 195"/>
                  <a:gd name="T10" fmla="*/ 0 w 77"/>
                  <a:gd name="T11" fmla="*/ 0 h 195"/>
                  <a:gd name="T12" fmla="*/ 0 w 77"/>
                  <a:gd name="T13" fmla="*/ 0 h 195"/>
                  <a:gd name="T14" fmla="*/ 0 w 77"/>
                  <a:gd name="T15" fmla="*/ 0 h 195"/>
                  <a:gd name="T16" fmla="*/ 0 w 77"/>
                  <a:gd name="T17" fmla="*/ 1 h 195"/>
                  <a:gd name="T18" fmla="*/ 0 w 77"/>
                  <a:gd name="T19" fmla="*/ 1 h 195"/>
                  <a:gd name="T20" fmla="*/ 0 w 77"/>
                  <a:gd name="T21" fmla="*/ 1 h 195"/>
                  <a:gd name="T22" fmla="*/ 0 w 77"/>
                  <a:gd name="T23" fmla="*/ 1 h 195"/>
                  <a:gd name="T24" fmla="*/ 0 w 77"/>
                  <a:gd name="T25" fmla="*/ 1 h 195"/>
                  <a:gd name="T26" fmla="*/ 0 w 77"/>
                  <a:gd name="T27" fmla="*/ 2 h 195"/>
                  <a:gd name="T28" fmla="*/ 1 w 77"/>
                  <a:gd name="T29" fmla="*/ 2 h 195"/>
                  <a:gd name="T30" fmla="*/ 1 w 77"/>
                  <a:gd name="T31" fmla="*/ 1 h 195"/>
                  <a:gd name="T32" fmla="*/ 1 w 77"/>
                  <a:gd name="T33" fmla="*/ 1 h 195"/>
                  <a:gd name="T34" fmla="*/ 1 w 77"/>
                  <a:gd name="T35" fmla="*/ 1 h 195"/>
                  <a:gd name="T36" fmla="*/ 1 w 77"/>
                  <a:gd name="T37" fmla="*/ 1 h 195"/>
                  <a:gd name="T38" fmla="*/ 1 w 77"/>
                  <a:gd name="T39" fmla="*/ 1 h 195"/>
                  <a:gd name="T40" fmla="*/ 1 w 77"/>
                  <a:gd name="T41" fmla="*/ 1 h 195"/>
                  <a:gd name="T42" fmla="*/ 1 w 77"/>
                  <a:gd name="T43" fmla="*/ 0 h 195"/>
                  <a:gd name="T44" fmla="*/ 1 w 77"/>
                  <a:gd name="T45" fmla="*/ 0 h 195"/>
                  <a:gd name="T46" fmla="*/ 1 w 77"/>
                  <a:gd name="T47" fmla="*/ 0 h 195"/>
                  <a:gd name="T48" fmla="*/ 1 w 77"/>
                  <a:gd name="T49" fmla="*/ 0 h 195"/>
                  <a:gd name="T50" fmla="*/ 1 w 77"/>
                  <a:gd name="T51" fmla="*/ 0 h 195"/>
                  <a:gd name="T52" fmla="*/ 1 w 77"/>
                  <a:gd name="T53" fmla="*/ 0 h 195"/>
                  <a:gd name="T54" fmla="*/ 1 w 77"/>
                  <a:gd name="T55" fmla="*/ 0 h 1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7"/>
                  <a:gd name="T85" fmla="*/ 0 h 195"/>
                  <a:gd name="T86" fmla="*/ 77 w 77"/>
                  <a:gd name="T87" fmla="*/ 195 h 1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7" h="195">
                    <a:moveTo>
                      <a:pt x="77" y="0"/>
                    </a:moveTo>
                    <a:lnTo>
                      <a:pt x="62" y="0"/>
                    </a:lnTo>
                    <a:lnTo>
                      <a:pt x="47" y="2"/>
                    </a:lnTo>
                    <a:lnTo>
                      <a:pt x="36" y="4"/>
                    </a:lnTo>
                    <a:lnTo>
                      <a:pt x="29" y="10"/>
                    </a:lnTo>
                    <a:lnTo>
                      <a:pt x="24" y="15"/>
                    </a:lnTo>
                    <a:lnTo>
                      <a:pt x="22" y="25"/>
                    </a:lnTo>
                    <a:lnTo>
                      <a:pt x="20" y="35"/>
                    </a:lnTo>
                    <a:lnTo>
                      <a:pt x="20" y="61"/>
                    </a:lnTo>
                    <a:lnTo>
                      <a:pt x="15" y="57"/>
                    </a:lnTo>
                    <a:lnTo>
                      <a:pt x="0" y="57"/>
                    </a:lnTo>
                    <a:lnTo>
                      <a:pt x="0" y="82"/>
                    </a:lnTo>
                    <a:lnTo>
                      <a:pt x="15" y="82"/>
                    </a:lnTo>
                    <a:lnTo>
                      <a:pt x="15" y="195"/>
                    </a:lnTo>
                    <a:lnTo>
                      <a:pt x="56" y="195"/>
                    </a:lnTo>
                    <a:lnTo>
                      <a:pt x="56" y="82"/>
                    </a:lnTo>
                    <a:lnTo>
                      <a:pt x="73" y="82"/>
                    </a:lnTo>
                    <a:lnTo>
                      <a:pt x="73" y="57"/>
                    </a:lnTo>
                    <a:lnTo>
                      <a:pt x="56" y="57"/>
                    </a:lnTo>
                    <a:lnTo>
                      <a:pt x="56" y="42"/>
                    </a:lnTo>
                    <a:lnTo>
                      <a:pt x="56" y="46"/>
                    </a:lnTo>
                    <a:lnTo>
                      <a:pt x="58" y="37"/>
                    </a:lnTo>
                    <a:lnTo>
                      <a:pt x="61" y="30"/>
                    </a:lnTo>
                    <a:lnTo>
                      <a:pt x="68" y="27"/>
                    </a:lnTo>
                    <a:lnTo>
                      <a:pt x="77" y="26"/>
                    </a:lnTo>
                    <a:lnTo>
                      <a:pt x="73" y="26"/>
                    </a:lnTo>
                    <a:lnTo>
                      <a:pt x="73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0" name="Freeform 296"/>
              <p:cNvSpPr>
                <a:spLocks/>
              </p:cNvSpPr>
              <p:nvPr/>
            </p:nvSpPr>
            <p:spPr bwMode="auto">
              <a:xfrm>
                <a:off x="2715" y="1956"/>
                <a:ext cx="25" cy="45"/>
              </a:xfrm>
              <a:custGeom>
                <a:avLst/>
                <a:gdLst>
                  <a:gd name="T0" fmla="*/ 0 w 77"/>
                  <a:gd name="T1" fmla="*/ 0 h 136"/>
                  <a:gd name="T2" fmla="*/ 0 w 77"/>
                  <a:gd name="T3" fmla="*/ 2 h 136"/>
                  <a:gd name="T4" fmla="*/ 0 w 77"/>
                  <a:gd name="T5" fmla="*/ 2 h 136"/>
                  <a:gd name="T6" fmla="*/ 0 w 77"/>
                  <a:gd name="T7" fmla="*/ 1 h 136"/>
                  <a:gd name="T8" fmla="*/ 1 w 77"/>
                  <a:gd name="T9" fmla="*/ 1 h 136"/>
                  <a:gd name="T10" fmla="*/ 1 w 77"/>
                  <a:gd name="T11" fmla="*/ 1 h 136"/>
                  <a:gd name="T12" fmla="*/ 1 w 77"/>
                  <a:gd name="T13" fmla="*/ 1 h 136"/>
                  <a:gd name="T14" fmla="*/ 1 w 77"/>
                  <a:gd name="T15" fmla="*/ 1 h 136"/>
                  <a:gd name="T16" fmla="*/ 1 w 77"/>
                  <a:gd name="T17" fmla="*/ 0 h 136"/>
                  <a:gd name="T18" fmla="*/ 1 w 77"/>
                  <a:gd name="T19" fmla="*/ 0 h 136"/>
                  <a:gd name="T20" fmla="*/ 1 w 77"/>
                  <a:gd name="T21" fmla="*/ 0 h 136"/>
                  <a:gd name="T22" fmla="*/ 1 w 77"/>
                  <a:gd name="T23" fmla="*/ 0 h 136"/>
                  <a:gd name="T24" fmla="*/ 1 w 77"/>
                  <a:gd name="T25" fmla="*/ 0 h 136"/>
                  <a:gd name="T26" fmla="*/ 1 w 77"/>
                  <a:gd name="T27" fmla="*/ 0 h 136"/>
                  <a:gd name="T28" fmla="*/ 1 w 77"/>
                  <a:gd name="T29" fmla="*/ 0 h 136"/>
                  <a:gd name="T30" fmla="*/ 0 w 77"/>
                  <a:gd name="T31" fmla="*/ 0 h 136"/>
                  <a:gd name="T32" fmla="*/ 0 w 77"/>
                  <a:gd name="T33" fmla="*/ 0 h 136"/>
                  <a:gd name="T34" fmla="*/ 0 w 77"/>
                  <a:gd name="T35" fmla="*/ 0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"/>
                  <a:gd name="T55" fmla="*/ 0 h 136"/>
                  <a:gd name="T56" fmla="*/ 77 w 77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" h="136">
                    <a:moveTo>
                      <a:pt x="0" y="0"/>
                    </a:moveTo>
                    <a:lnTo>
                      <a:pt x="0" y="136"/>
                    </a:lnTo>
                    <a:lnTo>
                      <a:pt x="41" y="136"/>
                    </a:lnTo>
                    <a:lnTo>
                      <a:pt x="41" y="60"/>
                    </a:lnTo>
                    <a:lnTo>
                      <a:pt x="46" y="65"/>
                    </a:lnTo>
                    <a:lnTo>
                      <a:pt x="46" y="57"/>
                    </a:lnTo>
                    <a:lnTo>
                      <a:pt x="49" y="46"/>
                    </a:lnTo>
                    <a:lnTo>
                      <a:pt x="54" y="42"/>
                    </a:lnTo>
                    <a:lnTo>
                      <a:pt x="59" y="38"/>
                    </a:lnTo>
                    <a:lnTo>
                      <a:pt x="67" y="36"/>
                    </a:lnTo>
                    <a:lnTo>
                      <a:pt x="77" y="35"/>
                    </a:lnTo>
                    <a:lnTo>
                      <a:pt x="77" y="0"/>
                    </a:lnTo>
                    <a:lnTo>
                      <a:pt x="67" y="1"/>
                    </a:lnTo>
                    <a:lnTo>
                      <a:pt x="57" y="5"/>
                    </a:lnTo>
                    <a:lnTo>
                      <a:pt x="49" y="11"/>
                    </a:lnTo>
                    <a:lnTo>
                      <a:pt x="41" y="2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1" name="Freeform 297"/>
              <p:cNvSpPr>
                <a:spLocks/>
              </p:cNvSpPr>
              <p:nvPr/>
            </p:nvSpPr>
            <p:spPr bwMode="auto">
              <a:xfrm>
                <a:off x="2762" y="1956"/>
                <a:ext cx="20" cy="47"/>
              </a:xfrm>
              <a:custGeom>
                <a:avLst/>
                <a:gdLst>
                  <a:gd name="T0" fmla="*/ 0 w 60"/>
                  <a:gd name="T1" fmla="*/ 1 h 141"/>
                  <a:gd name="T2" fmla="*/ 0 w 60"/>
                  <a:gd name="T3" fmla="*/ 2 h 141"/>
                  <a:gd name="T4" fmla="*/ 0 w 60"/>
                  <a:gd name="T5" fmla="*/ 2 h 141"/>
                  <a:gd name="T6" fmla="*/ 0 w 60"/>
                  <a:gd name="T7" fmla="*/ 1 h 141"/>
                  <a:gd name="T8" fmla="*/ 0 w 60"/>
                  <a:gd name="T9" fmla="*/ 2 h 141"/>
                  <a:gd name="T10" fmla="*/ 1 w 60"/>
                  <a:gd name="T11" fmla="*/ 2 h 141"/>
                  <a:gd name="T12" fmla="*/ 1 w 60"/>
                  <a:gd name="T13" fmla="*/ 2 h 141"/>
                  <a:gd name="T14" fmla="*/ 1 w 60"/>
                  <a:gd name="T15" fmla="*/ 1 h 141"/>
                  <a:gd name="T16" fmla="*/ 1 w 60"/>
                  <a:gd name="T17" fmla="*/ 1 h 141"/>
                  <a:gd name="T18" fmla="*/ 1 w 60"/>
                  <a:gd name="T19" fmla="*/ 1 h 141"/>
                  <a:gd name="T20" fmla="*/ 1 w 60"/>
                  <a:gd name="T21" fmla="*/ 0 h 141"/>
                  <a:gd name="T22" fmla="*/ 0 w 60"/>
                  <a:gd name="T23" fmla="*/ 0 h 141"/>
                  <a:gd name="T24" fmla="*/ 0 w 60"/>
                  <a:gd name="T25" fmla="*/ 0 h 141"/>
                  <a:gd name="T26" fmla="*/ 0 w 60"/>
                  <a:gd name="T27" fmla="*/ 0 h 141"/>
                  <a:gd name="T28" fmla="*/ 0 w 60"/>
                  <a:gd name="T29" fmla="*/ 0 h 141"/>
                  <a:gd name="T30" fmla="*/ 0 w 60"/>
                  <a:gd name="T31" fmla="*/ 0 h 141"/>
                  <a:gd name="T32" fmla="*/ 0 w 60"/>
                  <a:gd name="T33" fmla="*/ 0 h 141"/>
                  <a:gd name="T34" fmla="*/ 0 w 60"/>
                  <a:gd name="T35" fmla="*/ 1 h 141"/>
                  <a:gd name="T36" fmla="*/ 0 w 60"/>
                  <a:gd name="T37" fmla="*/ 0 h 141"/>
                  <a:gd name="T38" fmla="*/ 0 w 60"/>
                  <a:gd name="T39" fmla="*/ 1 h 141"/>
                  <a:gd name="T40" fmla="*/ 0 w 60"/>
                  <a:gd name="T41" fmla="*/ 1 h 141"/>
                  <a:gd name="T42" fmla="*/ 0 w 60"/>
                  <a:gd name="T43" fmla="*/ 1 h 141"/>
                  <a:gd name="T44" fmla="*/ 0 w 60"/>
                  <a:gd name="T45" fmla="*/ 1 h 141"/>
                  <a:gd name="T46" fmla="*/ 0 w 60"/>
                  <a:gd name="T47" fmla="*/ 1 h 141"/>
                  <a:gd name="T48" fmla="*/ 0 w 60"/>
                  <a:gd name="T49" fmla="*/ 1 h 141"/>
                  <a:gd name="T50" fmla="*/ 0 w 60"/>
                  <a:gd name="T51" fmla="*/ 1 h 141"/>
                  <a:gd name="T52" fmla="*/ 0 w 60"/>
                  <a:gd name="T53" fmla="*/ 1 h 1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0"/>
                  <a:gd name="T82" fmla="*/ 0 h 141"/>
                  <a:gd name="T83" fmla="*/ 60 w 60"/>
                  <a:gd name="T84" fmla="*/ 141 h 14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0" h="141">
                    <a:moveTo>
                      <a:pt x="0" y="115"/>
                    </a:moveTo>
                    <a:lnTo>
                      <a:pt x="0" y="135"/>
                    </a:lnTo>
                    <a:lnTo>
                      <a:pt x="5" y="141"/>
                    </a:lnTo>
                    <a:lnTo>
                      <a:pt x="20" y="120"/>
                    </a:lnTo>
                    <a:lnTo>
                      <a:pt x="20" y="135"/>
                    </a:lnTo>
                    <a:lnTo>
                      <a:pt x="56" y="135"/>
                    </a:lnTo>
                    <a:lnTo>
                      <a:pt x="60" y="141"/>
                    </a:lnTo>
                    <a:lnTo>
                      <a:pt x="56" y="111"/>
                    </a:lnTo>
                    <a:lnTo>
                      <a:pt x="56" y="45"/>
                    </a:lnTo>
                    <a:lnTo>
                      <a:pt x="56" y="50"/>
                    </a:lnTo>
                    <a:lnTo>
                      <a:pt x="52" y="24"/>
                    </a:lnTo>
                    <a:lnTo>
                      <a:pt x="32" y="8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2" y="27"/>
                    </a:lnTo>
                    <a:lnTo>
                      <a:pt x="19" y="38"/>
                    </a:lnTo>
                    <a:lnTo>
                      <a:pt x="20" y="45"/>
                    </a:lnTo>
                    <a:lnTo>
                      <a:pt x="15" y="40"/>
                    </a:lnTo>
                    <a:lnTo>
                      <a:pt x="15" y="50"/>
                    </a:lnTo>
                    <a:lnTo>
                      <a:pt x="20" y="55"/>
                    </a:lnTo>
                    <a:lnTo>
                      <a:pt x="5" y="55"/>
                    </a:lnTo>
                    <a:lnTo>
                      <a:pt x="0" y="50"/>
                    </a:lnTo>
                    <a:lnTo>
                      <a:pt x="0" y="75"/>
                    </a:lnTo>
                    <a:lnTo>
                      <a:pt x="20" y="75"/>
                    </a:lnTo>
                    <a:lnTo>
                      <a:pt x="14" y="111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2" name="Freeform 298"/>
              <p:cNvSpPr>
                <a:spLocks/>
              </p:cNvSpPr>
              <p:nvPr/>
            </p:nvSpPr>
            <p:spPr bwMode="auto">
              <a:xfrm>
                <a:off x="2745" y="1956"/>
                <a:ext cx="19" cy="15"/>
              </a:xfrm>
              <a:custGeom>
                <a:avLst/>
                <a:gdLst>
                  <a:gd name="T0" fmla="*/ 1 w 56"/>
                  <a:gd name="T1" fmla="*/ 0 h 45"/>
                  <a:gd name="T2" fmla="*/ 1 w 56"/>
                  <a:gd name="T3" fmla="*/ 0 h 45"/>
                  <a:gd name="T4" fmla="*/ 1 w 56"/>
                  <a:gd name="T5" fmla="*/ 0 h 45"/>
                  <a:gd name="T6" fmla="*/ 1 w 56"/>
                  <a:gd name="T7" fmla="*/ 0 h 45"/>
                  <a:gd name="T8" fmla="*/ 1 w 56"/>
                  <a:gd name="T9" fmla="*/ 0 h 45"/>
                  <a:gd name="T10" fmla="*/ 0 w 56"/>
                  <a:gd name="T11" fmla="*/ 0 h 45"/>
                  <a:gd name="T12" fmla="*/ 0 w 56"/>
                  <a:gd name="T13" fmla="*/ 0 h 45"/>
                  <a:gd name="T14" fmla="*/ 0 w 56"/>
                  <a:gd name="T15" fmla="*/ 0 h 45"/>
                  <a:gd name="T16" fmla="*/ 0 w 56"/>
                  <a:gd name="T17" fmla="*/ 0 h 45"/>
                  <a:gd name="T18" fmla="*/ 0 w 56"/>
                  <a:gd name="T19" fmla="*/ 0 h 45"/>
                  <a:gd name="T20" fmla="*/ 0 w 56"/>
                  <a:gd name="T21" fmla="*/ 0 h 45"/>
                  <a:gd name="T22" fmla="*/ 0 w 56"/>
                  <a:gd name="T23" fmla="*/ 1 h 45"/>
                  <a:gd name="T24" fmla="*/ 0 w 56"/>
                  <a:gd name="T25" fmla="*/ 0 h 45"/>
                  <a:gd name="T26" fmla="*/ 0 w 56"/>
                  <a:gd name="T27" fmla="*/ 0 h 45"/>
                  <a:gd name="T28" fmla="*/ 1 w 56"/>
                  <a:gd name="T29" fmla="*/ 1 h 45"/>
                  <a:gd name="T30" fmla="*/ 1 w 56"/>
                  <a:gd name="T31" fmla="*/ 0 h 45"/>
                  <a:gd name="T32" fmla="*/ 1 w 56"/>
                  <a:gd name="T33" fmla="*/ 0 h 45"/>
                  <a:gd name="T34" fmla="*/ 1 w 56"/>
                  <a:gd name="T35" fmla="*/ 0 h 45"/>
                  <a:gd name="T36" fmla="*/ 1 w 56"/>
                  <a:gd name="T37" fmla="*/ 0 h 45"/>
                  <a:gd name="T38" fmla="*/ 1 w 56"/>
                  <a:gd name="T39" fmla="*/ 0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"/>
                  <a:gd name="T61" fmla="*/ 0 h 45"/>
                  <a:gd name="T62" fmla="*/ 56 w 56"/>
                  <a:gd name="T63" fmla="*/ 45 h 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" h="45">
                    <a:moveTo>
                      <a:pt x="51" y="26"/>
                    </a:moveTo>
                    <a:lnTo>
                      <a:pt x="51" y="0"/>
                    </a:lnTo>
                    <a:lnTo>
                      <a:pt x="56" y="5"/>
                    </a:lnTo>
                    <a:lnTo>
                      <a:pt x="51" y="0"/>
                    </a:lnTo>
                    <a:lnTo>
                      <a:pt x="41" y="1"/>
                    </a:lnTo>
                    <a:lnTo>
                      <a:pt x="31" y="4"/>
                    </a:lnTo>
                    <a:lnTo>
                      <a:pt x="24" y="6"/>
                    </a:lnTo>
                    <a:lnTo>
                      <a:pt x="20" y="9"/>
                    </a:lnTo>
                    <a:lnTo>
                      <a:pt x="13" y="15"/>
                    </a:lnTo>
                    <a:lnTo>
                      <a:pt x="8" y="22"/>
                    </a:lnTo>
                    <a:lnTo>
                      <a:pt x="6" y="32"/>
                    </a:lnTo>
                    <a:lnTo>
                      <a:pt x="5" y="45"/>
                    </a:lnTo>
                    <a:lnTo>
                      <a:pt x="0" y="40"/>
                    </a:lnTo>
                    <a:lnTo>
                      <a:pt x="35" y="40"/>
                    </a:lnTo>
                    <a:lnTo>
                      <a:pt x="41" y="45"/>
                    </a:lnTo>
                    <a:lnTo>
                      <a:pt x="41" y="38"/>
                    </a:lnTo>
                    <a:lnTo>
                      <a:pt x="43" y="31"/>
                    </a:lnTo>
                    <a:lnTo>
                      <a:pt x="46" y="27"/>
                    </a:lnTo>
                    <a:lnTo>
                      <a:pt x="56" y="26"/>
                    </a:ln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3" name="Freeform 299"/>
              <p:cNvSpPr>
                <a:spLocks/>
              </p:cNvSpPr>
              <p:nvPr/>
            </p:nvSpPr>
            <p:spPr bwMode="auto">
              <a:xfrm>
                <a:off x="2745" y="1972"/>
                <a:ext cx="19" cy="32"/>
              </a:xfrm>
              <a:custGeom>
                <a:avLst/>
                <a:gdLst>
                  <a:gd name="T0" fmla="*/ 1 w 56"/>
                  <a:gd name="T1" fmla="*/ 0 h 95"/>
                  <a:gd name="T2" fmla="*/ 1 w 56"/>
                  <a:gd name="T3" fmla="*/ 0 h 95"/>
                  <a:gd name="T4" fmla="*/ 1 w 56"/>
                  <a:gd name="T5" fmla="*/ 0 h 95"/>
                  <a:gd name="T6" fmla="*/ 0 w 56"/>
                  <a:gd name="T7" fmla="*/ 0 h 95"/>
                  <a:gd name="T8" fmla="*/ 0 w 56"/>
                  <a:gd name="T9" fmla="*/ 0 h 95"/>
                  <a:gd name="T10" fmla="*/ 0 w 56"/>
                  <a:gd name="T11" fmla="*/ 0 h 95"/>
                  <a:gd name="T12" fmla="*/ 0 w 56"/>
                  <a:gd name="T13" fmla="*/ 0 h 95"/>
                  <a:gd name="T14" fmla="*/ 0 w 56"/>
                  <a:gd name="T15" fmla="*/ 0 h 95"/>
                  <a:gd name="T16" fmla="*/ 0 w 56"/>
                  <a:gd name="T17" fmla="*/ 0 h 95"/>
                  <a:gd name="T18" fmla="*/ 0 w 56"/>
                  <a:gd name="T19" fmla="*/ 1 h 95"/>
                  <a:gd name="T20" fmla="*/ 0 w 56"/>
                  <a:gd name="T21" fmla="*/ 1 h 95"/>
                  <a:gd name="T22" fmla="*/ 0 w 56"/>
                  <a:gd name="T23" fmla="*/ 1 h 95"/>
                  <a:gd name="T24" fmla="*/ 0 w 56"/>
                  <a:gd name="T25" fmla="*/ 1 h 95"/>
                  <a:gd name="T26" fmla="*/ 0 w 56"/>
                  <a:gd name="T27" fmla="*/ 1 h 95"/>
                  <a:gd name="T28" fmla="*/ 0 w 56"/>
                  <a:gd name="T29" fmla="*/ 1 h 95"/>
                  <a:gd name="T30" fmla="*/ 0 w 56"/>
                  <a:gd name="T31" fmla="*/ 1 h 95"/>
                  <a:gd name="T32" fmla="*/ 1 w 56"/>
                  <a:gd name="T33" fmla="*/ 1 h 95"/>
                  <a:gd name="T34" fmla="*/ 1 w 56"/>
                  <a:gd name="T35" fmla="*/ 1 h 95"/>
                  <a:gd name="T36" fmla="*/ 1 w 56"/>
                  <a:gd name="T37" fmla="*/ 1 h 95"/>
                  <a:gd name="T38" fmla="*/ 1 w 56"/>
                  <a:gd name="T39" fmla="*/ 1 h 95"/>
                  <a:gd name="T40" fmla="*/ 1 w 56"/>
                  <a:gd name="T41" fmla="*/ 1 h 95"/>
                  <a:gd name="T42" fmla="*/ 1 w 56"/>
                  <a:gd name="T43" fmla="*/ 1 h 95"/>
                  <a:gd name="T44" fmla="*/ 1 w 56"/>
                  <a:gd name="T45" fmla="*/ 1 h 95"/>
                  <a:gd name="T46" fmla="*/ 1 w 56"/>
                  <a:gd name="T47" fmla="*/ 1 h 95"/>
                  <a:gd name="T48" fmla="*/ 1 w 56"/>
                  <a:gd name="T49" fmla="*/ 1 h 95"/>
                  <a:gd name="T50" fmla="*/ 0 w 56"/>
                  <a:gd name="T51" fmla="*/ 1 h 95"/>
                  <a:gd name="T52" fmla="*/ 0 w 56"/>
                  <a:gd name="T53" fmla="*/ 1 h 95"/>
                  <a:gd name="T54" fmla="*/ 0 w 56"/>
                  <a:gd name="T55" fmla="*/ 1 h 95"/>
                  <a:gd name="T56" fmla="*/ 0 w 56"/>
                  <a:gd name="T57" fmla="*/ 0 h 95"/>
                  <a:gd name="T58" fmla="*/ 1 w 56"/>
                  <a:gd name="T59" fmla="*/ 0 h 95"/>
                  <a:gd name="T60" fmla="*/ 1 w 56"/>
                  <a:gd name="T61" fmla="*/ 0 h 95"/>
                  <a:gd name="T62" fmla="*/ 1 w 56"/>
                  <a:gd name="T63" fmla="*/ 0 h 95"/>
                  <a:gd name="T64" fmla="*/ 1 w 56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"/>
                  <a:gd name="T100" fmla="*/ 0 h 95"/>
                  <a:gd name="T101" fmla="*/ 56 w 56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" h="95">
                    <a:moveTo>
                      <a:pt x="51" y="25"/>
                    </a:moveTo>
                    <a:lnTo>
                      <a:pt x="51" y="0"/>
                    </a:lnTo>
                    <a:lnTo>
                      <a:pt x="56" y="5"/>
                    </a:lnTo>
                    <a:lnTo>
                      <a:pt x="35" y="7"/>
                    </a:lnTo>
                    <a:lnTo>
                      <a:pt x="24" y="9"/>
                    </a:lnTo>
                    <a:lnTo>
                      <a:pt x="16" y="12"/>
                    </a:lnTo>
                    <a:lnTo>
                      <a:pt x="9" y="18"/>
                    </a:lnTo>
                    <a:lnTo>
                      <a:pt x="5" y="26"/>
                    </a:lnTo>
                    <a:lnTo>
                      <a:pt x="1" y="37"/>
                    </a:lnTo>
                    <a:lnTo>
                      <a:pt x="0" y="50"/>
                    </a:lnTo>
                    <a:lnTo>
                      <a:pt x="2" y="65"/>
                    </a:lnTo>
                    <a:lnTo>
                      <a:pt x="8" y="80"/>
                    </a:lnTo>
                    <a:lnTo>
                      <a:pt x="13" y="86"/>
                    </a:lnTo>
                    <a:lnTo>
                      <a:pt x="19" y="91"/>
                    </a:lnTo>
                    <a:lnTo>
                      <a:pt x="26" y="94"/>
                    </a:lnTo>
                    <a:lnTo>
                      <a:pt x="35" y="95"/>
                    </a:lnTo>
                    <a:lnTo>
                      <a:pt x="45" y="95"/>
                    </a:lnTo>
                    <a:lnTo>
                      <a:pt x="51" y="93"/>
                    </a:lnTo>
                    <a:lnTo>
                      <a:pt x="56" y="91"/>
                    </a:lnTo>
                    <a:lnTo>
                      <a:pt x="51" y="85"/>
                    </a:lnTo>
                    <a:lnTo>
                      <a:pt x="51" y="65"/>
                    </a:lnTo>
                    <a:lnTo>
                      <a:pt x="56" y="65"/>
                    </a:lnTo>
                    <a:lnTo>
                      <a:pt x="51" y="65"/>
                    </a:lnTo>
                    <a:lnTo>
                      <a:pt x="44" y="64"/>
                    </a:lnTo>
                    <a:lnTo>
                      <a:pt x="40" y="62"/>
                    </a:lnTo>
                    <a:lnTo>
                      <a:pt x="36" y="57"/>
                    </a:lnTo>
                    <a:lnTo>
                      <a:pt x="35" y="50"/>
                    </a:lnTo>
                    <a:lnTo>
                      <a:pt x="35" y="44"/>
                    </a:lnTo>
                    <a:lnTo>
                      <a:pt x="37" y="38"/>
                    </a:lnTo>
                    <a:lnTo>
                      <a:pt x="42" y="30"/>
                    </a:lnTo>
                    <a:lnTo>
                      <a:pt x="48" y="26"/>
                    </a:lnTo>
                    <a:lnTo>
                      <a:pt x="56" y="25"/>
                    </a:lnTo>
                    <a:lnTo>
                      <a:pt x="5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4" name="Freeform 300"/>
              <p:cNvSpPr>
                <a:spLocks/>
              </p:cNvSpPr>
              <p:nvPr/>
            </p:nvSpPr>
            <p:spPr bwMode="auto">
              <a:xfrm>
                <a:off x="2791" y="1956"/>
                <a:ext cx="26" cy="45"/>
              </a:xfrm>
              <a:custGeom>
                <a:avLst/>
                <a:gdLst>
                  <a:gd name="T0" fmla="*/ 0 w 77"/>
                  <a:gd name="T1" fmla="*/ 0 h 136"/>
                  <a:gd name="T2" fmla="*/ 0 w 77"/>
                  <a:gd name="T3" fmla="*/ 2 h 136"/>
                  <a:gd name="T4" fmla="*/ 1 w 77"/>
                  <a:gd name="T5" fmla="*/ 2 h 136"/>
                  <a:gd name="T6" fmla="*/ 1 w 77"/>
                  <a:gd name="T7" fmla="*/ 1 h 136"/>
                  <a:gd name="T8" fmla="*/ 1 w 77"/>
                  <a:gd name="T9" fmla="*/ 1 h 136"/>
                  <a:gd name="T10" fmla="*/ 1 w 77"/>
                  <a:gd name="T11" fmla="*/ 1 h 136"/>
                  <a:gd name="T12" fmla="*/ 1 w 77"/>
                  <a:gd name="T13" fmla="*/ 1 h 136"/>
                  <a:gd name="T14" fmla="*/ 1 w 77"/>
                  <a:gd name="T15" fmla="*/ 1 h 136"/>
                  <a:gd name="T16" fmla="*/ 1 w 77"/>
                  <a:gd name="T17" fmla="*/ 0 h 136"/>
                  <a:gd name="T18" fmla="*/ 1 w 77"/>
                  <a:gd name="T19" fmla="*/ 0 h 136"/>
                  <a:gd name="T20" fmla="*/ 1 w 77"/>
                  <a:gd name="T21" fmla="*/ 0 h 136"/>
                  <a:gd name="T22" fmla="*/ 1 w 77"/>
                  <a:gd name="T23" fmla="*/ 0 h 136"/>
                  <a:gd name="T24" fmla="*/ 1 w 77"/>
                  <a:gd name="T25" fmla="*/ 0 h 136"/>
                  <a:gd name="T26" fmla="*/ 1 w 77"/>
                  <a:gd name="T27" fmla="*/ 0 h 136"/>
                  <a:gd name="T28" fmla="*/ 1 w 77"/>
                  <a:gd name="T29" fmla="*/ 0 h 136"/>
                  <a:gd name="T30" fmla="*/ 1 w 77"/>
                  <a:gd name="T31" fmla="*/ 0 h 136"/>
                  <a:gd name="T32" fmla="*/ 1 w 77"/>
                  <a:gd name="T33" fmla="*/ 0 h 136"/>
                  <a:gd name="T34" fmla="*/ 1 w 77"/>
                  <a:gd name="T35" fmla="*/ 0 h 136"/>
                  <a:gd name="T36" fmla="*/ 0 w 77"/>
                  <a:gd name="T37" fmla="*/ 0 h 136"/>
                  <a:gd name="T38" fmla="*/ 0 w 77"/>
                  <a:gd name="T39" fmla="*/ 0 h 136"/>
                  <a:gd name="T40" fmla="*/ 0 w 77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"/>
                  <a:gd name="T64" fmla="*/ 0 h 136"/>
                  <a:gd name="T65" fmla="*/ 77 w 77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" h="136">
                    <a:moveTo>
                      <a:pt x="0" y="0"/>
                    </a:moveTo>
                    <a:lnTo>
                      <a:pt x="0" y="136"/>
                    </a:lnTo>
                    <a:lnTo>
                      <a:pt x="40" y="136"/>
                    </a:lnTo>
                    <a:lnTo>
                      <a:pt x="40" y="60"/>
                    </a:lnTo>
                    <a:lnTo>
                      <a:pt x="40" y="65"/>
                    </a:lnTo>
                    <a:lnTo>
                      <a:pt x="41" y="57"/>
                    </a:lnTo>
                    <a:lnTo>
                      <a:pt x="45" y="46"/>
                    </a:lnTo>
                    <a:lnTo>
                      <a:pt x="49" y="42"/>
                    </a:lnTo>
                    <a:lnTo>
                      <a:pt x="56" y="38"/>
                    </a:lnTo>
                    <a:lnTo>
                      <a:pt x="65" y="36"/>
                    </a:lnTo>
                    <a:lnTo>
                      <a:pt x="77" y="35"/>
                    </a:lnTo>
                    <a:lnTo>
                      <a:pt x="71" y="35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66" y="1"/>
                    </a:lnTo>
                    <a:lnTo>
                      <a:pt x="55" y="5"/>
                    </a:lnTo>
                    <a:lnTo>
                      <a:pt x="46" y="11"/>
                    </a:lnTo>
                    <a:lnTo>
                      <a:pt x="40" y="20"/>
                    </a:lnTo>
                    <a:lnTo>
                      <a:pt x="36" y="2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5" name="Freeform 301"/>
              <p:cNvSpPr>
                <a:spLocks/>
              </p:cNvSpPr>
              <p:nvPr/>
            </p:nvSpPr>
            <p:spPr bwMode="auto">
              <a:xfrm>
                <a:off x="2839" y="198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1 h 55"/>
                  <a:gd name="T4" fmla="*/ 0 w 59"/>
                  <a:gd name="T5" fmla="*/ 1 h 55"/>
                  <a:gd name="T6" fmla="*/ 0 w 59"/>
                  <a:gd name="T7" fmla="*/ 1 h 55"/>
                  <a:gd name="T8" fmla="*/ 0 w 59"/>
                  <a:gd name="T9" fmla="*/ 1 h 55"/>
                  <a:gd name="T10" fmla="*/ 1 w 59"/>
                  <a:gd name="T11" fmla="*/ 0 h 55"/>
                  <a:gd name="T12" fmla="*/ 1 w 59"/>
                  <a:gd name="T13" fmla="*/ 0 h 55"/>
                  <a:gd name="T14" fmla="*/ 1 w 59"/>
                  <a:gd name="T15" fmla="*/ 0 h 55"/>
                  <a:gd name="T16" fmla="*/ 1 w 59"/>
                  <a:gd name="T17" fmla="*/ 0 h 55"/>
                  <a:gd name="T18" fmla="*/ 1 w 59"/>
                  <a:gd name="T19" fmla="*/ 0 h 55"/>
                  <a:gd name="T20" fmla="*/ 1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55"/>
                  <a:gd name="T56" fmla="*/ 59 w 59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55">
                    <a:moveTo>
                      <a:pt x="0" y="25"/>
                    </a:moveTo>
                    <a:lnTo>
                      <a:pt x="0" y="51"/>
                    </a:lnTo>
                    <a:lnTo>
                      <a:pt x="6" y="55"/>
                    </a:lnTo>
                    <a:lnTo>
                      <a:pt x="18" y="54"/>
                    </a:lnTo>
                    <a:lnTo>
                      <a:pt x="29" y="50"/>
                    </a:lnTo>
                    <a:lnTo>
                      <a:pt x="49" y="40"/>
                    </a:lnTo>
                    <a:lnTo>
                      <a:pt x="55" y="32"/>
                    </a:lnTo>
                    <a:lnTo>
                      <a:pt x="58" y="25"/>
                    </a:lnTo>
                    <a:lnTo>
                      <a:pt x="59" y="16"/>
                    </a:lnTo>
                    <a:lnTo>
                      <a:pt x="59" y="6"/>
                    </a:lnTo>
                    <a:lnTo>
                      <a:pt x="59" y="0"/>
                    </a:lnTo>
                    <a:lnTo>
                      <a:pt x="17" y="0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20"/>
                    </a:lnTo>
                    <a:lnTo>
                      <a:pt x="13" y="23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6" name="Freeform 302"/>
              <p:cNvSpPr>
                <a:spLocks/>
              </p:cNvSpPr>
              <p:nvPr/>
            </p:nvSpPr>
            <p:spPr bwMode="auto">
              <a:xfrm>
                <a:off x="2839" y="1956"/>
                <a:ext cx="21" cy="25"/>
              </a:xfrm>
              <a:custGeom>
                <a:avLst/>
                <a:gdLst>
                  <a:gd name="T0" fmla="*/ 0 w 64"/>
                  <a:gd name="T1" fmla="*/ 1 h 75"/>
                  <a:gd name="T2" fmla="*/ 0 w 64"/>
                  <a:gd name="T3" fmla="*/ 1 h 75"/>
                  <a:gd name="T4" fmla="*/ 1 w 64"/>
                  <a:gd name="T5" fmla="*/ 1 h 75"/>
                  <a:gd name="T6" fmla="*/ 1 w 64"/>
                  <a:gd name="T7" fmla="*/ 1 h 75"/>
                  <a:gd name="T8" fmla="*/ 1 w 64"/>
                  <a:gd name="T9" fmla="*/ 1 h 75"/>
                  <a:gd name="T10" fmla="*/ 1 w 64"/>
                  <a:gd name="T11" fmla="*/ 0 h 75"/>
                  <a:gd name="T12" fmla="*/ 1 w 64"/>
                  <a:gd name="T13" fmla="*/ 0 h 75"/>
                  <a:gd name="T14" fmla="*/ 1 w 64"/>
                  <a:gd name="T15" fmla="*/ 0 h 75"/>
                  <a:gd name="T16" fmla="*/ 0 w 64"/>
                  <a:gd name="T17" fmla="*/ 0 h 75"/>
                  <a:gd name="T18" fmla="*/ 0 w 64"/>
                  <a:gd name="T19" fmla="*/ 0 h 75"/>
                  <a:gd name="T20" fmla="*/ 0 w 64"/>
                  <a:gd name="T21" fmla="*/ 0 h 75"/>
                  <a:gd name="T22" fmla="*/ 0 w 64"/>
                  <a:gd name="T23" fmla="*/ 0 h 75"/>
                  <a:gd name="T24" fmla="*/ 0 w 64"/>
                  <a:gd name="T25" fmla="*/ 0 h 75"/>
                  <a:gd name="T26" fmla="*/ 0 w 64"/>
                  <a:gd name="T27" fmla="*/ 0 h 75"/>
                  <a:gd name="T28" fmla="*/ 0 w 64"/>
                  <a:gd name="T29" fmla="*/ 0 h 75"/>
                  <a:gd name="T30" fmla="*/ 0 w 64"/>
                  <a:gd name="T31" fmla="*/ 0 h 75"/>
                  <a:gd name="T32" fmla="*/ 0 w 64"/>
                  <a:gd name="T33" fmla="*/ 0 h 75"/>
                  <a:gd name="T34" fmla="*/ 0 w 64"/>
                  <a:gd name="T35" fmla="*/ 1 h 75"/>
                  <a:gd name="T36" fmla="*/ 0 w 64"/>
                  <a:gd name="T37" fmla="*/ 1 h 75"/>
                  <a:gd name="T38" fmla="*/ 0 w 64"/>
                  <a:gd name="T39" fmla="*/ 1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4"/>
                  <a:gd name="T61" fmla="*/ 0 h 75"/>
                  <a:gd name="T62" fmla="*/ 64 w 64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4" h="75">
                    <a:moveTo>
                      <a:pt x="0" y="55"/>
                    </a:moveTo>
                    <a:lnTo>
                      <a:pt x="0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3" y="47"/>
                    </a:lnTo>
                    <a:lnTo>
                      <a:pt x="59" y="35"/>
                    </a:lnTo>
                    <a:lnTo>
                      <a:pt x="55" y="24"/>
                    </a:lnTo>
                    <a:lnTo>
                      <a:pt x="48" y="16"/>
                    </a:lnTo>
                    <a:lnTo>
                      <a:pt x="37" y="11"/>
                    </a:lnTo>
                    <a:lnTo>
                      <a:pt x="24" y="6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12" y="27"/>
                    </a:lnTo>
                    <a:lnTo>
                      <a:pt x="15" y="29"/>
                    </a:lnTo>
                    <a:lnTo>
                      <a:pt x="20" y="37"/>
                    </a:lnTo>
                    <a:lnTo>
                      <a:pt x="22" y="46"/>
                    </a:lnTo>
                    <a:lnTo>
                      <a:pt x="22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7" name="Freeform 303"/>
              <p:cNvSpPr>
                <a:spLocks/>
              </p:cNvSpPr>
              <p:nvPr/>
            </p:nvSpPr>
            <p:spPr bwMode="auto">
              <a:xfrm>
                <a:off x="2821" y="1956"/>
                <a:ext cx="20" cy="48"/>
              </a:xfrm>
              <a:custGeom>
                <a:avLst/>
                <a:gdLst>
                  <a:gd name="T0" fmla="*/ 1 w 59"/>
                  <a:gd name="T1" fmla="*/ 0 h 145"/>
                  <a:gd name="T2" fmla="*/ 1 w 59"/>
                  <a:gd name="T3" fmla="*/ 0 h 145"/>
                  <a:gd name="T4" fmla="*/ 1 w 59"/>
                  <a:gd name="T5" fmla="*/ 0 h 145"/>
                  <a:gd name="T6" fmla="*/ 1 w 59"/>
                  <a:gd name="T7" fmla="*/ 0 h 145"/>
                  <a:gd name="T8" fmla="*/ 0 w 59"/>
                  <a:gd name="T9" fmla="*/ 0 h 145"/>
                  <a:gd name="T10" fmla="*/ 0 w 59"/>
                  <a:gd name="T11" fmla="*/ 0 h 145"/>
                  <a:gd name="T12" fmla="*/ 0 w 59"/>
                  <a:gd name="T13" fmla="*/ 1 h 145"/>
                  <a:gd name="T14" fmla="*/ 0 w 59"/>
                  <a:gd name="T15" fmla="*/ 1 h 145"/>
                  <a:gd name="T16" fmla="*/ 0 w 59"/>
                  <a:gd name="T17" fmla="*/ 2 h 145"/>
                  <a:gd name="T18" fmla="*/ 0 w 59"/>
                  <a:gd name="T19" fmla="*/ 2 h 145"/>
                  <a:gd name="T20" fmla="*/ 1 w 59"/>
                  <a:gd name="T21" fmla="*/ 2 h 145"/>
                  <a:gd name="T22" fmla="*/ 1 w 59"/>
                  <a:gd name="T23" fmla="*/ 2 h 145"/>
                  <a:gd name="T24" fmla="*/ 1 w 59"/>
                  <a:gd name="T25" fmla="*/ 1 h 145"/>
                  <a:gd name="T26" fmla="*/ 1 w 59"/>
                  <a:gd name="T27" fmla="*/ 1 h 145"/>
                  <a:gd name="T28" fmla="*/ 1 w 59"/>
                  <a:gd name="T29" fmla="*/ 1 h 145"/>
                  <a:gd name="T30" fmla="*/ 1 w 59"/>
                  <a:gd name="T31" fmla="*/ 1 h 145"/>
                  <a:gd name="T32" fmla="*/ 1 w 59"/>
                  <a:gd name="T33" fmla="*/ 1 h 145"/>
                  <a:gd name="T34" fmla="*/ 0 w 59"/>
                  <a:gd name="T35" fmla="*/ 1 h 145"/>
                  <a:gd name="T36" fmla="*/ 1 w 59"/>
                  <a:gd name="T37" fmla="*/ 1 h 145"/>
                  <a:gd name="T38" fmla="*/ 1 w 59"/>
                  <a:gd name="T39" fmla="*/ 1 h 145"/>
                  <a:gd name="T40" fmla="*/ 0 w 59"/>
                  <a:gd name="T41" fmla="*/ 1 h 145"/>
                  <a:gd name="T42" fmla="*/ 1 w 59"/>
                  <a:gd name="T43" fmla="*/ 1 h 145"/>
                  <a:gd name="T44" fmla="*/ 1 w 59"/>
                  <a:gd name="T45" fmla="*/ 0 h 145"/>
                  <a:gd name="T46" fmla="*/ 1 w 59"/>
                  <a:gd name="T47" fmla="*/ 0 h 145"/>
                  <a:gd name="T48" fmla="*/ 1 w 59"/>
                  <a:gd name="T49" fmla="*/ 0 h 145"/>
                  <a:gd name="T50" fmla="*/ 1 w 59"/>
                  <a:gd name="T51" fmla="*/ 0 h 1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145"/>
                  <a:gd name="T80" fmla="*/ 59 w 59"/>
                  <a:gd name="T81" fmla="*/ 145 h 1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145">
                    <a:moveTo>
                      <a:pt x="53" y="26"/>
                    </a:moveTo>
                    <a:lnTo>
                      <a:pt x="53" y="0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28" y="6"/>
                    </a:lnTo>
                    <a:lnTo>
                      <a:pt x="9" y="22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9" y="125"/>
                    </a:lnTo>
                    <a:lnTo>
                      <a:pt x="28" y="140"/>
                    </a:lnTo>
                    <a:lnTo>
                      <a:pt x="59" y="145"/>
                    </a:lnTo>
                    <a:lnTo>
                      <a:pt x="53" y="141"/>
                    </a:lnTo>
                    <a:lnTo>
                      <a:pt x="53" y="115"/>
                    </a:lnTo>
                    <a:lnTo>
                      <a:pt x="59" y="115"/>
                    </a:lnTo>
                    <a:lnTo>
                      <a:pt x="50" y="112"/>
                    </a:lnTo>
                    <a:lnTo>
                      <a:pt x="43" y="90"/>
                    </a:lnTo>
                    <a:lnTo>
                      <a:pt x="43" y="75"/>
                    </a:lnTo>
                    <a:lnTo>
                      <a:pt x="38" y="75"/>
                    </a:lnTo>
                    <a:lnTo>
                      <a:pt x="53" y="75"/>
                    </a:lnTo>
                    <a:lnTo>
                      <a:pt x="53" y="55"/>
                    </a:lnTo>
                    <a:lnTo>
                      <a:pt x="38" y="55"/>
                    </a:lnTo>
                    <a:lnTo>
                      <a:pt x="43" y="55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59" y="26"/>
                    </a:lnTo>
                    <a:lnTo>
                      <a:pt x="5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8" name="Freeform 304"/>
              <p:cNvSpPr>
                <a:spLocks/>
              </p:cNvSpPr>
              <p:nvPr/>
            </p:nvSpPr>
            <p:spPr bwMode="auto">
              <a:xfrm>
                <a:off x="2886" y="1936"/>
                <a:ext cx="17" cy="67"/>
              </a:xfrm>
              <a:custGeom>
                <a:avLst/>
                <a:gdLst>
                  <a:gd name="T0" fmla="*/ 0 w 51"/>
                  <a:gd name="T1" fmla="*/ 2 h 200"/>
                  <a:gd name="T2" fmla="*/ 0 w 51"/>
                  <a:gd name="T3" fmla="*/ 2 h 200"/>
                  <a:gd name="T4" fmla="*/ 0 w 51"/>
                  <a:gd name="T5" fmla="*/ 2 h 200"/>
                  <a:gd name="T6" fmla="*/ 0 w 51"/>
                  <a:gd name="T7" fmla="*/ 2 h 200"/>
                  <a:gd name="T8" fmla="*/ 0 w 51"/>
                  <a:gd name="T9" fmla="*/ 2 h 200"/>
                  <a:gd name="T10" fmla="*/ 0 w 51"/>
                  <a:gd name="T11" fmla="*/ 2 h 200"/>
                  <a:gd name="T12" fmla="*/ 1 w 51"/>
                  <a:gd name="T13" fmla="*/ 2 h 200"/>
                  <a:gd name="T14" fmla="*/ 1 w 51"/>
                  <a:gd name="T15" fmla="*/ 0 h 200"/>
                  <a:gd name="T16" fmla="*/ 0 w 51"/>
                  <a:gd name="T17" fmla="*/ 0 h 200"/>
                  <a:gd name="T18" fmla="*/ 0 w 51"/>
                  <a:gd name="T19" fmla="*/ 1 h 200"/>
                  <a:gd name="T20" fmla="*/ 0 w 51"/>
                  <a:gd name="T21" fmla="*/ 1 h 200"/>
                  <a:gd name="T22" fmla="*/ 0 w 51"/>
                  <a:gd name="T23" fmla="*/ 1 h 200"/>
                  <a:gd name="T24" fmla="*/ 0 w 51"/>
                  <a:gd name="T25" fmla="*/ 1 h 200"/>
                  <a:gd name="T26" fmla="*/ 0 w 51"/>
                  <a:gd name="T27" fmla="*/ 1 h 200"/>
                  <a:gd name="T28" fmla="*/ 0 w 51"/>
                  <a:gd name="T29" fmla="*/ 1 h 200"/>
                  <a:gd name="T30" fmla="*/ 0 w 51"/>
                  <a:gd name="T31" fmla="*/ 1 h 200"/>
                  <a:gd name="T32" fmla="*/ 0 w 51"/>
                  <a:gd name="T33" fmla="*/ 1 h 200"/>
                  <a:gd name="T34" fmla="*/ 0 w 51"/>
                  <a:gd name="T35" fmla="*/ 1 h 200"/>
                  <a:gd name="T36" fmla="*/ 0 w 51"/>
                  <a:gd name="T37" fmla="*/ 2 h 200"/>
                  <a:gd name="T38" fmla="*/ 0 w 51"/>
                  <a:gd name="T39" fmla="*/ 2 h 200"/>
                  <a:gd name="T40" fmla="*/ 0 w 51"/>
                  <a:gd name="T41" fmla="*/ 2 h 200"/>
                  <a:gd name="T42" fmla="*/ 0 w 51"/>
                  <a:gd name="T43" fmla="*/ 2 h 200"/>
                  <a:gd name="T44" fmla="*/ 0 w 51"/>
                  <a:gd name="T45" fmla="*/ 2 h 200"/>
                  <a:gd name="T46" fmla="*/ 0 w 51"/>
                  <a:gd name="T47" fmla="*/ 2 h 200"/>
                  <a:gd name="T48" fmla="*/ 0 w 51"/>
                  <a:gd name="T49" fmla="*/ 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200"/>
                  <a:gd name="T77" fmla="*/ 51 w 51"/>
                  <a:gd name="T78" fmla="*/ 200 h 2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200">
                    <a:moveTo>
                      <a:pt x="0" y="174"/>
                    </a:moveTo>
                    <a:lnTo>
                      <a:pt x="0" y="194"/>
                    </a:lnTo>
                    <a:lnTo>
                      <a:pt x="5" y="200"/>
                    </a:lnTo>
                    <a:lnTo>
                      <a:pt x="20" y="184"/>
                    </a:lnTo>
                    <a:lnTo>
                      <a:pt x="15" y="179"/>
                    </a:lnTo>
                    <a:lnTo>
                      <a:pt x="15" y="194"/>
                    </a:lnTo>
                    <a:lnTo>
                      <a:pt x="51" y="194"/>
                    </a:lnTo>
                    <a:lnTo>
                      <a:pt x="51" y="0"/>
                    </a:lnTo>
                    <a:lnTo>
                      <a:pt x="15" y="0"/>
                    </a:lnTo>
                    <a:lnTo>
                      <a:pt x="15" y="72"/>
                    </a:lnTo>
                    <a:lnTo>
                      <a:pt x="11" y="70"/>
                    </a:lnTo>
                    <a:lnTo>
                      <a:pt x="5" y="67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5" y="82"/>
                    </a:lnTo>
                    <a:lnTo>
                      <a:pt x="11" y="88"/>
                    </a:lnTo>
                    <a:lnTo>
                      <a:pt x="14" y="99"/>
                    </a:lnTo>
                    <a:lnTo>
                      <a:pt x="15" y="113"/>
                    </a:lnTo>
                    <a:lnTo>
                      <a:pt x="15" y="128"/>
                    </a:lnTo>
                    <a:lnTo>
                      <a:pt x="15" y="148"/>
                    </a:lnTo>
                    <a:lnTo>
                      <a:pt x="14" y="163"/>
                    </a:lnTo>
                    <a:lnTo>
                      <a:pt x="11" y="171"/>
                    </a:lnTo>
                    <a:lnTo>
                      <a:pt x="8" y="173"/>
                    </a:lnTo>
                    <a:lnTo>
                      <a:pt x="5" y="174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399" name="Freeform 305"/>
              <p:cNvSpPr>
                <a:spLocks/>
              </p:cNvSpPr>
              <p:nvPr/>
            </p:nvSpPr>
            <p:spPr bwMode="auto">
              <a:xfrm>
                <a:off x="2869" y="1955"/>
                <a:ext cx="18" cy="49"/>
              </a:xfrm>
              <a:custGeom>
                <a:avLst/>
                <a:gdLst>
                  <a:gd name="T0" fmla="*/ 1 w 56"/>
                  <a:gd name="T1" fmla="*/ 0 h 147"/>
                  <a:gd name="T2" fmla="*/ 1 w 56"/>
                  <a:gd name="T3" fmla="*/ 0 h 147"/>
                  <a:gd name="T4" fmla="*/ 1 w 56"/>
                  <a:gd name="T5" fmla="*/ 0 h 147"/>
                  <a:gd name="T6" fmla="*/ 1 w 56"/>
                  <a:gd name="T7" fmla="*/ 0 h 147"/>
                  <a:gd name="T8" fmla="*/ 0 w 56"/>
                  <a:gd name="T9" fmla="*/ 0 h 147"/>
                  <a:gd name="T10" fmla="*/ 0 w 56"/>
                  <a:gd name="T11" fmla="*/ 0 h 147"/>
                  <a:gd name="T12" fmla="*/ 0 w 56"/>
                  <a:gd name="T13" fmla="*/ 0 h 147"/>
                  <a:gd name="T14" fmla="*/ 0 w 56"/>
                  <a:gd name="T15" fmla="*/ 0 h 147"/>
                  <a:gd name="T16" fmla="*/ 0 w 56"/>
                  <a:gd name="T17" fmla="*/ 0 h 147"/>
                  <a:gd name="T18" fmla="*/ 0 w 56"/>
                  <a:gd name="T19" fmla="*/ 0 h 147"/>
                  <a:gd name="T20" fmla="*/ 0 w 56"/>
                  <a:gd name="T21" fmla="*/ 1 h 147"/>
                  <a:gd name="T22" fmla="*/ 0 w 56"/>
                  <a:gd name="T23" fmla="*/ 1 h 147"/>
                  <a:gd name="T24" fmla="*/ 0 w 56"/>
                  <a:gd name="T25" fmla="*/ 1 h 147"/>
                  <a:gd name="T26" fmla="*/ 0 w 56"/>
                  <a:gd name="T27" fmla="*/ 1 h 147"/>
                  <a:gd name="T28" fmla="*/ 0 w 56"/>
                  <a:gd name="T29" fmla="*/ 2 h 147"/>
                  <a:gd name="T30" fmla="*/ 0 w 56"/>
                  <a:gd name="T31" fmla="*/ 2 h 147"/>
                  <a:gd name="T32" fmla="*/ 0 w 56"/>
                  <a:gd name="T33" fmla="*/ 2 h 147"/>
                  <a:gd name="T34" fmla="*/ 0 w 56"/>
                  <a:gd name="T35" fmla="*/ 2 h 147"/>
                  <a:gd name="T36" fmla="*/ 1 w 56"/>
                  <a:gd name="T37" fmla="*/ 2 h 147"/>
                  <a:gd name="T38" fmla="*/ 1 w 56"/>
                  <a:gd name="T39" fmla="*/ 2 h 147"/>
                  <a:gd name="T40" fmla="*/ 1 w 56"/>
                  <a:gd name="T41" fmla="*/ 2 h 147"/>
                  <a:gd name="T42" fmla="*/ 1 w 56"/>
                  <a:gd name="T43" fmla="*/ 1 h 147"/>
                  <a:gd name="T44" fmla="*/ 1 w 56"/>
                  <a:gd name="T45" fmla="*/ 1 h 147"/>
                  <a:gd name="T46" fmla="*/ 1 w 56"/>
                  <a:gd name="T47" fmla="*/ 1 h 147"/>
                  <a:gd name="T48" fmla="*/ 1 w 56"/>
                  <a:gd name="T49" fmla="*/ 1 h 147"/>
                  <a:gd name="T50" fmla="*/ 0 w 56"/>
                  <a:gd name="T51" fmla="*/ 1 h 147"/>
                  <a:gd name="T52" fmla="*/ 0 w 56"/>
                  <a:gd name="T53" fmla="*/ 1 h 147"/>
                  <a:gd name="T54" fmla="*/ 0 w 56"/>
                  <a:gd name="T55" fmla="*/ 1 h 147"/>
                  <a:gd name="T56" fmla="*/ 0 w 56"/>
                  <a:gd name="T57" fmla="*/ 1 h 147"/>
                  <a:gd name="T58" fmla="*/ 0 w 56"/>
                  <a:gd name="T59" fmla="*/ 1 h 147"/>
                  <a:gd name="T60" fmla="*/ 0 w 56"/>
                  <a:gd name="T61" fmla="*/ 1 h 147"/>
                  <a:gd name="T62" fmla="*/ 0 w 56"/>
                  <a:gd name="T63" fmla="*/ 0 h 147"/>
                  <a:gd name="T64" fmla="*/ 0 w 56"/>
                  <a:gd name="T65" fmla="*/ 0 h 147"/>
                  <a:gd name="T66" fmla="*/ 1 w 56"/>
                  <a:gd name="T67" fmla="*/ 0 h 147"/>
                  <a:gd name="T68" fmla="*/ 1 w 56"/>
                  <a:gd name="T69" fmla="*/ 0 h 147"/>
                  <a:gd name="T70" fmla="*/ 1 w 56"/>
                  <a:gd name="T71" fmla="*/ 0 h 147"/>
                  <a:gd name="T72" fmla="*/ 1 w 56"/>
                  <a:gd name="T73" fmla="*/ 0 h 147"/>
                  <a:gd name="T74" fmla="*/ 1 w 56"/>
                  <a:gd name="T75" fmla="*/ 0 h 1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6"/>
                  <a:gd name="T115" fmla="*/ 0 h 147"/>
                  <a:gd name="T116" fmla="*/ 56 w 56"/>
                  <a:gd name="T117" fmla="*/ 147 h 14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6" h="147">
                    <a:moveTo>
                      <a:pt x="51" y="25"/>
                    </a:moveTo>
                    <a:lnTo>
                      <a:pt x="51" y="4"/>
                    </a:lnTo>
                    <a:lnTo>
                      <a:pt x="56" y="10"/>
                    </a:lnTo>
                    <a:lnTo>
                      <a:pt x="46" y="3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24" y="2"/>
                    </a:lnTo>
                    <a:lnTo>
                      <a:pt x="16" y="8"/>
                    </a:lnTo>
                    <a:lnTo>
                      <a:pt x="9" y="16"/>
                    </a:lnTo>
                    <a:lnTo>
                      <a:pt x="5" y="26"/>
                    </a:lnTo>
                    <a:lnTo>
                      <a:pt x="0" y="49"/>
                    </a:lnTo>
                    <a:lnTo>
                      <a:pt x="0" y="71"/>
                    </a:lnTo>
                    <a:lnTo>
                      <a:pt x="0" y="96"/>
                    </a:lnTo>
                    <a:lnTo>
                      <a:pt x="5" y="121"/>
                    </a:lnTo>
                    <a:lnTo>
                      <a:pt x="9" y="131"/>
                    </a:lnTo>
                    <a:lnTo>
                      <a:pt x="16" y="139"/>
                    </a:lnTo>
                    <a:lnTo>
                      <a:pt x="24" y="145"/>
                    </a:lnTo>
                    <a:lnTo>
                      <a:pt x="35" y="147"/>
                    </a:lnTo>
                    <a:lnTo>
                      <a:pt x="48" y="147"/>
                    </a:lnTo>
                    <a:lnTo>
                      <a:pt x="56" y="143"/>
                    </a:lnTo>
                    <a:lnTo>
                      <a:pt x="51" y="137"/>
                    </a:lnTo>
                    <a:lnTo>
                      <a:pt x="51" y="117"/>
                    </a:lnTo>
                    <a:lnTo>
                      <a:pt x="56" y="117"/>
                    </a:lnTo>
                    <a:lnTo>
                      <a:pt x="51" y="117"/>
                    </a:lnTo>
                    <a:lnTo>
                      <a:pt x="46" y="117"/>
                    </a:lnTo>
                    <a:lnTo>
                      <a:pt x="39" y="113"/>
                    </a:lnTo>
                    <a:lnTo>
                      <a:pt x="37" y="108"/>
                    </a:lnTo>
                    <a:lnTo>
                      <a:pt x="36" y="101"/>
                    </a:lnTo>
                    <a:lnTo>
                      <a:pt x="35" y="93"/>
                    </a:lnTo>
                    <a:lnTo>
                      <a:pt x="35" y="71"/>
                    </a:lnTo>
                    <a:lnTo>
                      <a:pt x="35" y="53"/>
                    </a:lnTo>
                    <a:lnTo>
                      <a:pt x="37" y="39"/>
                    </a:lnTo>
                    <a:lnTo>
                      <a:pt x="39" y="33"/>
                    </a:lnTo>
                    <a:lnTo>
                      <a:pt x="42" y="29"/>
                    </a:lnTo>
                    <a:lnTo>
                      <a:pt x="46" y="26"/>
                    </a:lnTo>
                    <a:lnTo>
                      <a:pt x="51" y="25"/>
                    </a:lnTo>
                    <a:lnTo>
                      <a:pt x="56" y="25"/>
                    </a:lnTo>
                    <a:lnTo>
                      <a:pt x="5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0" name="Freeform 306"/>
              <p:cNvSpPr>
                <a:spLocks/>
              </p:cNvSpPr>
              <p:nvPr/>
            </p:nvSpPr>
            <p:spPr bwMode="auto">
              <a:xfrm>
                <a:off x="809" y="1936"/>
                <a:ext cx="45" cy="68"/>
              </a:xfrm>
              <a:custGeom>
                <a:avLst/>
                <a:gdLst>
                  <a:gd name="T0" fmla="*/ 1 w 137"/>
                  <a:gd name="T1" fmla="*/ 0 h 204"/>
                  <a:gd name="T2" fmla="*/ 1 w 137"/>
                  <a:gd name="T3" fmla="*/ 2 h 204"/>
                  <a:gd name="T4" fmla="*/ 1 w 137"/>
                  <a:gd name="T5" fmla="*/ 2 h 204"/>
                  <a:gd name="T6" fmla="*/ 1 w 137"/>
                  <a:gd name="T7" fmla="*/ 2 h 204"/>
                  <a:gd name="T8" fmla="*/ 1 w 137"/>
                  <a:gd name="T9" fmla="*/ 2 h 204"/>
                  <a:gd name="T10" fmla="*/ 1 w 137"/>
                  <a:gd name="T11" fmla="*/ 2 h 204"/>
                  <a:gd name="T12" fmla="*/ 1 w 137"/>
                  <a:gd name="T13" fmla="*/ 2 h 204"/>
                  <a:gd name="T14" fmla="*/ 1 w 137"/>
                  <a:gd name="T15" fmla="*/ 2 h 204"/>
                  <a:gd name="T16" fmla="*/ 1 w 137"/>
                  <a:gd name="T17" fmla="*/ 2 h 204"/>
                  <a:gd name="T18" fmla="*/ 1 w 137"/>
                  <a:gd name="T19" fmla="*/ 2 h 204"/>
                  <a:gd name="T20" fmla="*/ 1 w 137"/>
                  <a:gd name="T21" fmla="*/ 2 h 204"/>
                  <a:gd name="T22" fmla="*/ 1 w 137"/>
                  <a:gd name="T23" fmla="*/ 2 h 204"/>
                  <a:gd name="T24" fmla="*/ 1 w 137"/>
                  <a:gd name="T25" fmla="*/ 2 h 204"/>
                  <a:gd name="T26" fmla="*/ 0 w 137"/>
                  <a:gd name="T27" fmla="*/ 2 h 204"/>
                  <a:gd name="T28" fmla="*/ 0 w 137"/>
                  <a:gd name="T29" fmla="*/ 0 h 204"/>
                  <a:gd name="T30" fmla="*/ 0 w 137"/>
                  <a:gd name="T31" fmla="*/ 0 h 204"/>
                  <a:gd name="T32" fmla="*/ 0 w 137"/>
                  <a:gd name="T33" fmla="*/ 2 h 204"/>
                  <a:gd name="T34" fmla="*/ 0 w 137"/>
                  <a:gd name="T35" fmla="*/ 2 h 204"/>
                  <a:gd name="T36" fmla="*/ 0 w 137"/>
                  <a:gd name="T37" fmla="*/ 2 h 204"/>
                  <a:gd name="T38" fmla="*/ 0 w 137"/>
                  <a:gd name="T39" fmla="*/ 2 h 204"/>
                  <a:gd name="T40" fmla="*/ 0 w 137"/>
                  <a:gd name="T41" fmla="*/ 2 h 204"/>
                  <a:gd name="T42" fmla="*/ 0 w 137"/>
                  <a:gd name="T43" fmla="*/ 2 h 204"/>
                  <a:gd name="T44" fmla="*/ 0 w 137"/>
                  <a:gd name="T45" fmla="*/ 2 h 204"/>
                  <a:gd name="T46" fmla="*/ 0 w 137"/>
                  <a:gd name="T47" fmla="*/ 2 h 204"/>
                  <a:gd name="T48" fmla="*/ 1 w 137"/>
                  <a:gd name="T49" fmla="*/ 3 h 204"/>
                  <a:gd name="T50" fmla="*/ 1 w 137"/>
                  <a:gd name="T51" fmla="*/ 3 h 204"/>
                  <a:gd name="T52" fmla="*/ 1 w 137"/>
                  <a:gd name="T53" fmla="*/ 3 h 204"/>
                  <a:gd name="T54" fmla="*/ 1 w 137"/>
                  <a:gd name="T55" fmla="*/ 2 h 204"/>
                  <a:gd name="T56" fmla="*/ 1 w 137"/>
                  <a:gd name="T57" fmla="*/ 2 h 204"/>
                  <a:gd name="T58" fmla="*/ 1 w 137"/>
                  <a:gd name="T59" fmla="*/ 2 h 204"/>
                  <a:gd name="T60" fmla="*/ 2 w 137"/>
                  <a:gd name="T61" fmla="*/ 2 h 204"/>
                  <a:gd name="T62" fmla="*/ 2 w 137"/>
                  <a:gd name="T63" fmla="*/ 2 h 204"/>
                  <a:gd name="T64" fmla="*/ 2 w 137"/>
                  <a:gd name="T65" fmla="*/ 2 h 204"/>
                  <a:gd name="T66" fmla="*/ 2 w 137"/>
                  <a:gd name="T67" fmla="*/ 2 h 204"/>
                  <a:gd name="T68" fmla="*/ 2 w 137"/>
                  <a:gd name="T69" fmla="*/ 2 h 204"/>
                  <a:gd name="T70" fmla="*/ 2 w 137"/>
                  <a:gd name="T71" fmla="*/ 0 h 204"/>
                  <a:gd name="T72" fmla="*/ 1 w 137"/>
                  <a:gd name="T73" fmla="*/ 0 h 2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7"/>
                  <a:gd name="T112" fmla="*/ 0 h 204"/>
                  <a:gd name="T113" fmla="*/ 137 w 137"/>
                  <a:gd name="T114" fmla="*/ 204 h 2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7" h="204">
                    <a:moveTo>
                      <a:pt x="89" y="0"/>
                    </a:moveTo>
                    <a:lnTo>
                      <a:pt x="89" y="139"/>
                    </a:lnTo>
                    <a:lnTo>
                      <a:pt x="94" y="139"/>
                    </a:lnTo>
                    <a:lnTo>
                      <a:pt x="93" y="153"/>
                    </a:lnTo>
                    <a:lnTo>
                      <a:pt x="89" y="164"/>
                    </a:lnTo>
                    <a:lnTo>
                      <a:pt x="81" y="172"/>
                    </a:lnTo>
                    <a:lnTo>
                      <a:pt x="75" y="173"/>
                    </a:lnTo>
                    <a:lnTo>
                      <a:pt x="68" y="174"/>
                    </a:lnTo>
                    <a:lnTo>
                      <a:pt x="58" y="172"/>
                    </a:lnTo>
                    <a:lnTo>
                      <a:pt x="49" y="166"/>
                    </a:lnTo>
                    <a:lnTo>
                      <a:pt x="44" y="155"/>
                    </a:lnTo>
                    <a:lnTo>
                      <a:pt x="42" y="148"/>
                    </a:lnTo>
                    <a:lnTo>
                      <a:pt x="42" y="139"/>
                    </a:lnTo>
                    <a:lnTo>
                      <a:pt x="36" y="139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39"/>
                    </a:lnTo>
                    <a:lnTo>
                      <a:pt x="0" y="143"/>
                    </a:lnTo>
                    <a:lnTo>
                      <a:pt x="1" y="156"/>
                    </a:lnTo>
                    <a:lnTo>
                      <a:pt x="5" y="167"/>
                    </a:lnTo>
                    <a:lnTo>
                      <a:pt x="11" y="178"/>
                    </a:lnTo>
                    <a:lnTo>
                      <a:pt x="19" y="187"/>
                    </a:lnTo>
                    <a:lnTo>
                      <a:pt x="28" y="194"/>
                    </a:lnTo>
                    <a:lnTo>
                      <a:pt x="40" y="200"/>
                    </a:lnTo>
                    <a:lnTo>
                      <a:pt x="53" y="203"/>
                    </a:lnTo>
                    <a:lnTo>
                      <a:pt x="68" y="204"/>
                    </a:lnTo>
                    <a:lnTo>
                      <a:pt x="86" y="203"/>
                    </a:lnTo>
                    <a:lnTo>
                      <a:pt x="101" y="200"/>
                    </a:lnTo>
                    <a:lnTo>
                      <a:pt x="112" y="193"/>
                    </a:lnTo>
                    <a:lnTo>
                      <a:pt x="122" y="186"/>
                    </a:lnTo>
                    <a:lnTo>
                      <a:pt x="129" y="177"/>
                    </a:lnTo>
                    <a:lnTo>
                      <a:pt x="133" y="166"/>
                    </a:lnTo>
                    <a:lnTo>
                      <a:pt x="136" y="155"/>
                    </a:lnTo>
                    <a:lnTo>
                      <a:pt x="137" y="143"/>
                    </a:lnTo>
                    <a:lnTo>
                      <a:pt x="137" y="139"/>
                    </a:lnTo>
                    <a:lnTo>
                      <a:pt x="137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1" name="Rectangle 307"/>
              <p:cNvSpPr>
                <a:spLocks noChangeArrowheads="1"/>
              </p:cNvSpPr>
              <p:nvPr/>
            </p:nvSpPr>
            <p:spPr bwMode="auto">
              <a:xfrm>
                <a:off x="865" y="1936"/>
                <a:ext cx="12" cy="6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2" name="Freeform 308"/>
              <p:cNvSpPr>
                <a:spLocks/>
              </p:cNvSpPr>
              <p:nvPr/>
            </p:nvSpPr>
            <p:spPr bwMode="auto">
              <a:xfrm>
                <a:off x="883" y="1943"/>
                <a:ext cx="28" cy="61"/>
              </a:xfrm>
              <a:custGeom>
                <a:avLst/>
                <a:gdLst>
                  <a:gd name="T0" fmla="*/ 0 w 83"/>
                  <a:gd name="T1" fmla="*/ 1 h 184"/>
                  <a:gd name="T2" fmla="*/ 0 w 83"/>
                  <a:gd name="T3" fmla="*/ 1 h 184"/>
                  <a:gd name="T4" fmla="*/ 0 w 83"/>
                  <a:gd name="T5" fmla="*/ 2 h 184"/>
                  <a:gd name="T6" fmla="*/ 0 w 83"/>
                  <a:gd name="T7" fmla="*/ 2 h 184"/>
                  <a:gd name="T8" fmla="*/ 0 w 83"/>
                  <a:gd name="T9" fmla="*/ 2 h 184"/>
                  <a:gd name="T10" fmla="*/ 0 w 83"/>
                  <a:gd name="T11" fmla="*/ 2 h 184"/>
                  <a:gd name="T12" fmla="*/ 0 w 83"/>
                  <a:gd name="T13" fmla="*/ 2 h 184"/>
                  <a:gd name="T14" fmla="*/ 1 w 83"/>
                  <a:gd name="T15" fmla="*/ 2 h 184"/>
                  <a:gd name="T16" fmla="*/ 1 w 83"/>
                  <a:gd name="T17" fmla="*/ 2 h 184"/>
                  <a:gd name="T18" fmla="*/ 1 w 83"/>
                  <a:gd name="T19" fmla="*/ 2 h 184"/>
                  <a:gd name="T20" fmla="*/ 1 w 83"/>
                  <a:gd name="T21" fmla="*/ 2 h 184"/>
                  <a:gd name="T22" fmla="*/ 1 w 83"/>
                  <a:gd name="T23" fmla="*/ 2 h 184"/>
                  <a:gd name="T24" fmla="*/ 1 w 83"/>
                  <a:gd name="T25" fmla="*/ 2 h 184"/>
                  <a:gd name="T26" fmla="*/ 1 w 83"/>
                  <a:gd name="T27" fmla="*/ 2 h 184"/>
                  <a:gd name="T28" fmla="*/ 1 w 83"/>
                  <a:gd name="T29" fmla="*/ 2 h 184"/>
                  <a:gd name="T30" fmla="*/ 1 w 83"/>
                  <a:gd name="T31" fmla="*/ 2 h 184"/>
                  <a:gd name="T32" fmla="*/ 1 w 83"/>
                  <a:gd name="T33" fmla="*/ 2 h 184"/>
                  <a:gd name="T34" fmla="*/ 1 w 83"/>
                  <a:gd name="T35" fmla="*/ 2 h 184"/>
                  <a:gd name="T36" fmla="*/ 1 w 83"/>
                  <a:gd name="T37" fmla="*/ 2 h 184"/>
                  <a:gd name="T38" fmla="*/ 1 w 83"/>
                  <a:gd name="T39" fmla="*/ 1 h 184"/>
                  <a:gd name="T40" fmla="*/ 1 w 83"/>
                  <a:gd name="T41" fmla="*/ 1 h 184"/>
                  <a:gd name="T42" fmla="*/ 1 w 83"/>
                  <a:gd name="T43" fmla="*/ 0 h 184"/>
                  <a:gd name="T44" fmla="*/ 1 w 83"/>
                  <a:gd name="T45" fmla="*/ 0 h 184"/>
                  <a:gd name="T46" fmla="*/ 1 w 83"/>
                  <a:gd name="T47" fmla="*/ 0 h 184"/>
                  <a:gd name="T48" fmla="*/ 0 w 83"/>
                  <a:gd name="T49" fmla="*/ 0 h 184"/>
                  <a:gd name="T50" fmla="*/ 0 w 83"/>
                  <a:gd name="T51" fmla="*/ 0 h 184"/>
                  <a:gd name="T52" fmla="*/ 0 w 83"/>
                  <a:gd name="T53" fmla="*/ 0 h 184"/>
                  <a:gd name="T54" fmla="*/ 0 w 83"/>
                  <a:gd name="T55" fmla="*/ 1 h 1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3"/>
                  <a:gd name="T85" fmla="*/ 0 h 184"/>
                  <a:gd name="T86" fmla="*/ 83 w 83"/>
                  <a:gd name="T87" fmla="*/ 184 h 1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3" h="184">
                    <a:moveTo>
                      <a:pt x="0" y="61"/>
                    </a:moveTo>
                    <a:lnTo>
                      <a:pt x="20" y="61"/>
                    </a:lnTo>
                    <a:lnTo>
                      <a:pt x="20" y="149"/>
                    </a:lnTo>
                    <a:lnTo>
                      <a:pt x="22" y="159"/>
                    </a:lnTo>
                    <a:lnTo>
                      <a:pt x="27" y="171"/>
                    </a:lnTo>
                    <a:lnTo>
                      <a:pt x="33" y="176"/>
                    </a:lnTo>
                    <a:lnTo>
                      <a:pt x="40" y="180"/>
                    </a:lnTo>
                    <a:lnTo>
                      <a:pt x="50" y="183"/>
                    </a:lnTo>
                    <a:lnTo>
                      <a:pt x="62" y="184"/>
                    </a:lnTo>
                    <a:lnTo>
                      <a:pt x="83" y="180"/>
                    </a:lnTo>
                    <a:lnTo>
                      <a:pt x="77" y="174"/>
                    </a:lnTo>
                    <a:lnTo>
                      <a:pt x="77" y="149"/>
                    </a:lnTo>
                    <a:lnTo>
                      <a:pt x="83" y="153"/>
                    </a:lnTo>
                    <a:lnTo>
                      <a:pt x="72" y="153"/>
                    </a:lnTo>
                    <a:lnTo>
                      <a:pt x="67" y="152"/>
                    </a:lnTo>
                    <a:lnTo>
                      <a:pt x="63" y="150"/>
                    </a:lnTo>
                    <a:lnTo>
                      <a:pt x="62" y="145"/>
                    </a:lnTo>
                    <a:lnTo>
                      <a:pt x="62" y="138"/>
                    </a:lnTo>
                    <a:lnTo>
                      <a:pt x="56" y="138"/>
                    </a:lnTo>
                    <a:lnTo>
                      <a:pt x="56" y="61"/>
                    </a:lnTo>
                    <a:lnTo>
                      <a:pt x="77" y="61"/>
                    </a:lnTo>
                    <a:lnTo>
                      <a:pt x="77" y="36"/>
                    </a:lnTo>
                    <a:lnTo>
                      <a:pt x="56" y="36"/>
                    </a:lnTo>
                    <a:lnTo>
                      <a:pt x="56" y="0"/>
                    </a:lnTo>
                    <a:lnTo>
                      <a:pt x="20" y="15"/>
                    </a:lnTo>
                    <a:lnTo>
                      <a:pt x="20" y="36"/>
                    </a:lnTo>
                    <a:lnTo>
                      <a:pt x="0" y="3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3" name="Freeform 309"/>
              <p:cNvSpPr>
                <a:spLocks/>
              </p:cNvSpPr>
              <p:nvPr/>
            </p:nvSpPr>
            <p:spPr bwMode="auto">
              <a:xfrm>
                <a:off x="916" y="1956"/>
                <a:ext cx="26" cy="45"/>
              </a:xfrm>
              <a:custGeom>
                <a:avLst/>
                <a:gdLst>
                  <a:gd name="T0" fmla="*/ 0 w 77"/>
                  <a:gd name="T1" fmla="*/ 0 h 136"/>
                  <a:gd name="T2" fmla="*/ 0 w 77"/>
                  <a:gd name="T3" fmla="*/ 2 h 136"/>
                  <a:gd name="T4" fmla="*/ 0 w 77"/>
                  <a:gd name="T5" fmla="*/ 2 h 136"/>
                  <a:gd name="T6" fmla="*/ 0 w 77"/>
                  <a:gd name="T7" fmla="*/ 1 h 136"/>
                  <a:gd name="T8" fmla="*/ 1 w 77"/>
                  <a:gd name="T9" fmla="*/ 1 h 136"/>
                  <a:gd name="T10" fmla="*/ 1 w 77"/>
                  <a:gd name="T11" fmla="*/ 1 h 136"/>
                  <a:gd name="T12" fmla="*/ 1 w 77"/>
                  <a:gd name="T13" fmla="*/ 1 h 136"/>
                  <a:gd name="T14" fmla="*/ 1 w 77"/>
                  <a:gd name="T15" fmla="*/ 1 h 136"/>
                  <a:gd name="T16" fmla="*/ 1 w 77"/>
                  <a:gd name="T17" fmla="*/ 0 h 136"/>
                  <a:gd name="T18" fmla="*/ 1 w 77"/>
                  <a:gd name="T19" fmla="*/ 0 h 136"/>
                  <a:gd name="T20" fmla="*/ 1 w 77"/>
                  <a:gd name="T21" fmla="*/ 0 h 136"/>
                  <a:gd name="T22" fmla="*/ 1 w 77"/>
                  <a:gd name="T23" fmla="*/ 0 h 136"/>
                  <a:gd name="T24" fmla="*/ 1 w 77"/>
                  <a:gd name="T25" fmla="*/ 0 h 136"/>
                  <a:gd name="T26" fmla="*/ 1 w 77"/>
                  <a:gd name="T27" fmla="*/ 0 h 136"/>
                  <a:gd name="T28" fmla="*/ 1 w 77"/>
                  <a:gd name="T29" fmla="*/ 0 h 136"/>
                  <a:gd name="T30" fmla="*/ 1 w 77"/>
                  <a:gd name="T31" fmla="*/ 0 h 136"/>
                  <a:gd name="T32" fmla="*/ 1 w 77"/>
                  <a:gd name="T33" fmla="*/ 0 h 136"/>
                  <a:gd name="T34" fmla="*/ 0 w 77"/>
                  <a:gd name="T35" fmla="*/ 0 h 136"/>
                  <a:gd name="T36" fmla="*/ 0 w 77"/>
                  <a:gd name="T37" fmla="*/ 0 h 136"/>
                  <a:gd name="T38" fmla="*/ 0 w 77"/>
                  <a:gd name="T39" fmla="*/ 0 h 1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136"/>
                  <a:gd name="T62" fmla="*/ 77 w 77"/>
                  <a:gd name="T63" fmla="*/ 136 h 1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136">
                    <a:moveTo>
                      <a:pt x="0" y="0"/>
                    </a:moveTo>
                    <a:lnTo>
                      <a:pt x="0" y="136"/>
                    </a:lnTo>
                    <a:lnTo>
                      <a:pt x="36" y="136"/>
                    </a:lnTo>
                    <a:lnTo>
                      <a:pt x="36" y="60"/>
                    </a:lnTo>
                    <a:lnTo>
                      <a:pt x="40" y="65"/>
                    </a:lnTo>
                    <a:lnTo>
                      <a:pt x="42" y="57"/>
                    </a:lnTo>
                    <a:lnTo>
                      <a:pt x="45" y="46"/>
                    </a:lnTo>
                    <a:lnTo>
                      <a:pt x="50" y="42"/>
                    </a:lnTo>
                    <a:lnTo>
                      <a:pt x="57" y="38"/>
                    </a:lnTo>
                    <a:lnTo>
                      <a:pt x="65" y="36"/>
                    </a:lnTo>
                    <a:lnTo>
                      <a:pt x="77" y="35"/>
                    </a:lnTo>
                    <a:lnTo>
                      <a:pt x="72" y="35"/>
                    </a:lnTo>
                    <a:lnTo>
                      <a:pt x="72" y="0"/>
                    </a:lnTo>
                    <a:lnTo>
                      <a:pt x="77" y="0"/>
                    </a:lnTo>
                    <a:lnTo>
                      <a:pt x="66" y="1"/>
                    </a:lnTo>
                    <a:lnTo>
                      <a:pt x="54" y="5"/>
                    </a:lnTo>
                    <a:lnTo>
                      <a:pt x="44" y="11"/>
                    </a:lnTo>
                    <a:lnTo>
                      <a:pt x="36" y="20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4" name="Freeform 310"/>
              <p:cNvSpPr>
                <a:spLocks/>
              </p:cNvSpPr>
              <p:nvPr/>
            </p:nvSpPr>
            <p:spPr bwMode="auto">
              <a:xfrm>
                <a:off x="964" y="1956"/>
                <a:ext cx="18" cy="47"/>
              </a:xfrm>
              <a:custGeom>
                <a:avLst/>
                <a:gdLst>
                  <a:gd name="T0" fmla="*/ 0 w 56"/>
                  <a:gd name="T1" fmla="*/ 1 h 141"/>
                  <a:gd name="T2" fmla="*/ 0 w 56"/>
                  <a:gd name="T3" fmla="*/ 2 h 141"/>
                  <a:gd name="T4" fmla="*/ 0 w 56"/>
                  <a:gd name="T5" fmla="*/ 2 h 141"/>
                  <a:gd name="T6" fmla="*/ 0 w 56"/>
                  <a:gd name="T7" fmla="*/ 1 h 141"/>
                  <a:gd name="T8" fmla="*/ 0 w 56"/>
                  <a:gd name="T9" fmla="*/ 2 h 141"/>
                  <a:gd name="T10" fmla="*/ 1 w 56"/>
                  <a:gd name="T11" fmla="*/ 2 h 141"/>
                  <a:gd name="T12" fmla="*/ 1 w 56"/>
                  <a:gd name="T13" fmla="*/ 2 h 141"/>
                  <a:gd name="T14" fmla="*/ 1 w 56"/>
                  <a:gd name="T15" fmla="*/ 1 h 141"/>
                  <a:gd name="T16" fmla="*/ 1 w 56"/>
                  <a:gd name="T17" fmla="*/ 1 h 141"/>
                  <a:gd name="T18" fmla="*/ 1 w 56"/>
                  <a:gd name="T19" fmla="*/ 1 h 141"/>
                  <a:gd name="T20" fmla="*/ 1 w 56"/>
                  <a:gd name="T21" fmla="*/ 1 h 141"/>
                  <a:gd name="T22" fmla="*/ 1 w 56"/>
                  <a:gd name="T23" fmla="*/ 0 h 141"/>
                  <a:gd name="T24" fmla="*/ 0 w 56"/>
                  <a:gd name="T25" fmla="*/ 0 h 141"/>
                  <a:gd name="T26" fmla="*/ 0 w 56"/>
                  <a:gd name="T27" fmla="*/ 0 h 141"/>
                  <a:gd name="T28" fmla="*/ 0 w 56"/>
                  <a:gd name="T29" fmla="*/ 0 h 141"/>
                  <a:gd name="T30" fmla="*/ 0 w 56"/>
                  <a:gd name="T31" fmla="*/ 0 h 141"/>
                  <a:gd name="T32" fmla="*/ 0 w 56"/>
                  <a:gd name="T33" fmla="*/ 0 h 141"/>
                  <a:gd name="T34" fmla="*/ 0 w 56"/>
                  <a:gd name="T35" fmla="*/ 1 h 141"/>
                  <a:gd name="T36" fmla="*/ 0 w 56"/>
                  <a:gd name="T37" fmla="*/ 0 h 141"/>
                  <a:gd name="T38" fmla="*/ 0 w 56"/>
                  <a:gd name="T39" fmla="*/ 1 h 141"/>
                  <a:gd name="T40" fmla="*/ 0 w 56"/>
                  <a:gd name="T41" fmla="*/ 1 h 141"/>
                  <a:gd name="T42" fmla="*/ 0 w 56"/>
                  <a:gd name="T43" fmla="*/ 1 h 141"/>
                  <a:gd name="T44" fmla="*/ 0 w 56"/>
                  <a:gd name="T45" fmla="*/ 1 h 141"/>
                  <a:gd name="T46" fmla="*/ 0 w 56"/>
                  <a:gd name="T47" fmla="*/ 1 h 141"/>
                  <a:gd name="T48" fmla="*/ 0 w 56"/>
                  <a:gd name="T49" fmla="*/ 1 h 141"/>
                  <a:gd name="T50" fmla="*/ 0 w 56"/>
                  <a:gd name="T51" fmla="*/ 1 h 141"/>
                  <a:gd name="T52" fmla="*/ 0 w 56"/>
                  <a:gd name="T53" fmla="*/ 1 h 1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6"/>
                  <a:gd name="T82" fmla="*/ 0 h 141"/>
                  <a:gd name="T83" fmla="*/ 56 w 56"/>
                  <a:gd name="T84" fmla="*/ 141 h 14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6" h="141">
                    <a:moveTo>
                      <a:pt x="0" y="115"/>
                    </a:moveTo>
                    <a:lnTo>
                      <a:pt x="0" y="135"/>
                    </a:lnTo>
                    <a:lnTo>
                      <a:pt x="10" y="132"/>
                    </a:lnTo>
                    <a:lnTo>
                      <a:pt x="15" y="120"/>
                    </a:lnTo>
                    <a:lnTo>
                      <a:pt x="15" y="135"/>
                    </a:lnTo>
                    <a:lnTo>
                      <a:pt x="56" y="135"/>
                    </a:lnTo>
                    <a:lnTo>
                      <a:pt x="56" y="141"/>
                    </a:lnTo>
                    <a:lnTo>
                      <a:pt x="56" y="115"/>
                    </a:lnTo>
                    <a:lnTo>
                      <a:pt x="51" y="111"/>
                    </a:lnTo>
                    <a:lnTo>
                      <a:pt x="51" y="45"/>
                    </a:lnTo>
                    <a:lnTo>
                      <a:pt x="56" y="50"/>
                    </a:lnTo>
                    <a:lnTo>
                      <a:pt x="50" y="24"/>
                    </a:lnTo>
                    <a:lnTo>
                      <a:pt x="28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2" y="31"/>
                    </a:lnTo>
                    <a:lnTo>
                      <a:pt x="15" y="45"/>
                    </a:lnTo>
                    <a:lnTo>
                      <a:pt x="10" y="40"/>
                    </a:lnTo>
                    <a:lnTo>
                      <a:pt x="10" y="50"/>
                    </a:lnTo>
                    <a:lnTo>
                      <a:pt x="15" y="55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75"/>
                    </a:lnTo>
                    <a:lnTo>
                      <a:pt x="15" y="75"/>
                    </a:lnTo>
                    <a:lnTo>
                      <a:pt x="10" y="11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5" name="Freeform 311"/>
              <p:cNvSpPr>
                <a:spLocks/>
              </p:cNvSpPr>
              <p:nvPr/>
            </p:nvSpPr>
            <p:spPr bwMode="auto">
              <a:xfrm>
                <a:off x="945" y="1956"/>
                <a:ext cx="19" cy="15"/>
              </a:xfrm>
              <a:custGeom>
                <a:avLst/>
                <a:gdLst>
                  <a:gd name="T0" fmla="*/ 1 w 56"/>
                  <a:gd name="T1" fmla="*/ 0 h 45"/>
                  <a:gd name="T2" fmla="*/ 1 w 56"/>
                  <a:gd name="T3" fmla="*/ 0 h 45"/>
                  <a:gd name="T4" fmla="*/ 1 w 56"/>
                  <a:gd name="T5" fmla="*/ 0 h 45"/>
                  <a:gd name="T6" fmla="*/ 1 w 56"/>
                  <a:gd name="T7" fmla="*/ 0 h 45"/>
                  <a:gd name="T8" fmla="*/ 1 w 56"/>
                  <a:gd name="T9" fmla="*/ 0 h 45"/>
                  <a:gd name="T10" fmla="*/ 1 w 56"/>
                  <a:gd name="T11" fmla="*/ 0 h 45"/>
                  <a:gd name="T12" fmla="*/ 0 w 56"/>
                  <a:gd name="T13" fmla="*/ 0 h 45"/>
                  <a:gd name="T14" fmla="*/ 0 w 56"/>
                  <a:gd name="T15" fmla="*/ 0 h 45"/>
                  <a:gd name="T16" fmla="*/ 0 w 56"/>
                  <a:gd name="T17" fmla="*/ 0 h 45"/>
                  <a:gd name="T18" fmla="*/ 0 w 56"/>
                  <a:gd name="T19" fmla="*/ 0 h 45"/>
                  <a:gd name="T20" fmla="*/ 0 w 56"/>
                  <a:gd name="T21" fmla="*/ 0 h 45"/>
                  <a:gd name="T22" fmla="*/ 0 w 56"/>
                  <a:gd name="T23" fmla="*/ 0 h 45"/>
                  <a:gd name="T24" fmla="*/ 0 w 56"/>
                  <a:gd name="T25" fmla="*/ 1 h 45"/>
                  <a:gd name="T26" fmla="*/ 0 w 56"/>
                  <a:gd name="T27" fmla="*/ 0 h 45"/>
                  <a:gd name="T28" fmla="*/ 1 w 56"/>
                  <a:gd name="T29" fmla="*/ 0 h 45"/>
                  <a:gd name="T30" fmla="*/ 1 w 56"/>
                  <a:gd name="T31" fmla="*/ 1 h 45"/>
                  <a:gd name="T32" fmla="*/ 1 w 56"/>
                  <a:gd name="T33" fmla="*/ 0 h 45"/>
                  <a:gd name="T34" fmla="*/ 1 w 56"/>
                  <a:gd name="T35" fmla="*/ 0 h 45"/>
                  <a:gd name="T36" fmla="*/ 1 w 56"/>
                  <a:gd name="T37" fmla="*/ 0 h 45"/>
                  <a:gd name="T38" fmla="*/ 1 w 56"/>
                  <a:gd name="T39" fmla="*/ 0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"/>
                  <a:gd name="T61" fmla="*/ 0 h 45"/>
                  <a:gd name="T62" fmla="*/ 56 w 56"/>
                  <a:gd name="T63" fmla="*/ 45 h 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" h="45">
                    <a:moveTo>
                      <a:pt x="56" y="26"/>
                    </a:moveTo>
                    <a:lnTo>
                      <a:pt x="56" y="0"/>
                    </a:lnTo>
                    <a:lnTo>
                      <a:pt x="56" y="5"/>
                    </a:lnTo>
                    <a:lnTo>
                      <a:pt x="55" y="2"/>
                    </a:lnTo>
                    <a:lnTo>
                      <a:pt x="54" y="1"/>
                    </a:lnTo>
                    <a:lnTo>
                      <a:pt x="51" y="0"/>
                    </a:lnTo>
                    <a:lnTo>
                      <a:pt x="33" y="4"/>
                    </a:lnTo>
                    <a:lnTo>
                      <a:pt x="25" y="6"/>
                    </a:lnTo>
                    <a:lnTo>
                      <a:pt x="21" y="9"/>
                    </a:lnTo>
                    <a:lnTo>
                      <a:pt x="14" y="15"/>
                    </a:lnTo>
                    <a:lnTo>
                      <a:pt x="9" y="22"/>
                    </a:lnTo>
                    <a:lnTo>
                      <a:pt x="7" y="32"/>
                    </a:lnTo>
                    <a:lnTo>
                      <a:pt x="5" y="45"/>
                    </a:lnTo>
                    <a:lnTo>
                      <a:pt x="0" y="40"/>
                    </a:lnTo>
                    <a:lnTo>
                      <a:pt x="40" y="40"/>
                    </a:lnTo>
                    <a:lnTo>
                      <a:pt x="40" y="45"/>
                    </a:lnTo>
                    <a:lnTo>
                      <a:pt x="41" y="38"/>
                    </a:lnTo>
                    <a:lnTo>
                      <a:pt x="45" y="31"/>
                    </a:lnTo>
                    <a:lnTo>
                      <a:pt x="49" y="27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6" name="Freeform 312"/>
              <p:cNvSpPr>
                <a:spLocks/>
              </p:cNvSpPr>
              <p:nvPr/>
            </p:nvSpPr>
            <p:spPr bwMode="auto">
              <a:xfrm>
                <a:off x="945" y="1972"/>
                <a:ext cx="19" cy="32"/>
              </a:xfrm>
              <a:custGeom>
                <a:avLst/>
                <a:gdLst>
                  <a:gd name="T0" fmla="*/ 1 w 56"/>
                  <a:gd name="T1" fmla="*/ 0 h 95"/>
                  <a:gd name="T2" fmla="*/ 1 w 56"/>
                  <a:gd name="T3" fmla="*/ 0 h 95"/>
                  <a:gd name="T4" fmla="*/ 1 w 56"/>
                  <a:gd name="T5" fmla="*/ 0 h 95"/>
                  <a:gd name="T6" fmla="*/ 0 w 56"/>
                  <a:gd name="T7" fmla="*/ 0 h 95"/>
                  <a:gd name="T8" fmla="*/ 0 w 56"/>
                  <a:gd name="T9" fmla="*/ 0 h 95"/>
                  <a:gd name="T10" fmla="*/ 0 w 56"/>
                  <a:gd name="T11" fmla="*/ 0 h 95"/>
                  <a:gd name="T12" fmla="*/ 0 w 56"/>
                  <a:gd name="T13" fmla="*/ 0 h 95"/>
                  <a:gd name="T14" fmla="*/ 0 w 56"/>
                  <a:gd name="T15" fmla="*/ 0 h 95"/>
                  <a:gd name="T16" fmla="*/ 0 w 56"/>
                  <a:gd name="T17" fmla="*/ 0 h 95"/>
                  <a:gd name="T18" fmla="*/ 0 w 56"/>
                  <a:gd name="T19" fmla="*/ 1 h 95"/>
                  <a:gd name="T20" fmla="*/ 0 w 56"/>
                  <a:gd name="T21" fmla="*/ 1 h 95"/>
                  <a:gd name="T22" fmla="*/ 0 w 56"/>
                  <a:gd name="T23" fmla="*/ 1 h 95"/>
                  <a:gd name="T24" fmla="*/ 0 w 56"/>
                  <a:gd name="T25" fmla="*/ 1 h 95"/>
                  <a:gd name="T26" fmla="*/ 0 w 56"/>
                  <a:gd name="T27" fmla="*/ 1 h 95"/>
                  <a:gd name="T28" fmla="*/ 0 w 56"/>
                  <a:gd name="T29" fmla="*/ 1 h 95"/>
                  <a:gd name="T30" fmla="*/ 0 w 56"/>
                  <a:gd name="T31" fmla="*/ 1 h 95"/>
                  <a:gd name="T32" fmla="*/ 1 w 56"/>
                  <a:gd name="T33" fmla="*/ 1 h 95"/>
                  <a:gd name="T34" fmla="*/ 1 w 56"/>
                  <a:gd name="T35" fmla="*/ 1 h 95"/>
                  <a:gd name="T36" fmla="*/ 1 w 56"/>
                  <a:gd name="T37" fmla="*/ 1 h 95"/>
                  <a:gd name="T38" fmla="*/ 1 w 56"/>
                  <a:gd name="T39" fmla="*/ 1 h 95"/>
                  <a:gd name="T40" fmla="*/ 1 w 56"/>
                  <a:gd name="T41" fmla="*/ 1 h 95"/>
                  <a:gd name="T42" fmla="*/ 1 w 56"/>
                  <a:gd name="T43" fmla="*/ 1 h 95"/>
                  <a:gd name="T44" fmla="*/ 1 w 56"/>
                  <a:gd name="T45" fmla="*/ 1 h 95"/>
                  <a:gd name="T46" fmla="*/ 1 w 56"/>
                  <a:gd name="T47" fmla="*/ 1 h 95"/>
                  <a:gd name="T48" fmla="*/ 1 w 56"/>
                  <a:gd name="T49" fmla="*/ 1 h 95"/>
                  <a:gd name="T50" fmla="*/ 1 w 56"/>
                  <a:gd name="T51" fmla="*/ 0 h 95"/>
                  <a:gd name="T52" fmla="*/ 1 w 56"/>
                  <a:gd name="T53" fmla="*/ 0 h 95"/>
                  <a:gd name="T54" fmla="*/ 1 w 56"/>
                  <a:gd name="T55" fmla="*/ 0 h 95"/>
                  <a:gd name="T56" fmla="*/ 1 w 56"/>
                  <a:gd name="T57" fmla="*/ 0 h 9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"/>
                  <a:gd name="T88" fmla="*/ 0 h 95"/>
                  <a:gd name="T89" fmla="*/ 56 w 56"/>
                  <a:gd name="T90" fmla="*/ 95 h 9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" h="95">
                    <a:moveTo>
                      <a:pt x="56" y="25"/>
                    </a:moveTo>
                    <a:lnTo>
                      <a:pt x="56" y="0"/>
                    </a:lnTo>
                    <a:lnTo>
                      <a:pt x="56" y="5"/>
                    </a:lnTo>
                    <a:lnTo>
                      <a:pt x="37" y="7"/>
                    </a:lnTo>
                    <a:lnTo>
                      <a:pt x="27" y="9"/>
                    </a:lnTo>
                    <a:lnTo>
                      <a:pt x="18" y="12"/>
                    </a:lnTo>
                    <a:lnTo>
                      <a:pt x="11" y="18"/>
                    </a:lnTo>
                    <a:lnTo>
                      <a:pt x="5" y="26"/>
                    </a:lnTo>
                    <a:lnTo>
                      <a:pt x="1" y="37"/>
                    </a:lnTo>
                    <a:lnTo>
                      <a:pt x="0" y="50"/>
                    </a:lnTo>
                    <a:lnTo>
                      <a:pt x="2" y="65"/>
                    </a:lnTo>
                    <a:lnTo>
                      <a:pt x="8" y="80"/>
                    </a:lnTo>
                    <a:lnTo>
                      <a:pt x="14" y="86"/>
                    </a:lnTo>
                    <a:lnTo>
                      <a:pt x="19" y="91"/>
                    </a:lnTo>
                    <a:lnTo>
                      <a:pt x="26" y="94"/>
                    </a:lnTo>
                    <a:lnTo>
                      <a:pt x="36" y="95"/>
                    </a:lnTo>
                    <a:lnTo>
                      <a:pt x="42" y="94"/>
                    </a:lnTo>
                    <a:lnTo>
                      <a:pt x="48" y="92"/>
                    </a:lnTo>
                    <a:lnTo>
                      <a:pt x="56" y="85"/>
                    </a:lnTo>
                    <a:lnTo>
                      <a:pt x="56" y="65"/>
                    </a:lnTo>
                    <a:lnTo>
                      <a:pt x="51" y="65"/>
                    </a:lnTo>
                    <a:lnTo>
                      <a:pt x="45" y="64"/>
                    </a:lnTo>
                    <a:lnTo>
                      <a:pt x="41" y="62"/>
                    </a:lnTo>
                    <a:lnTo>
                      <a:pt x="40" y="57"/>
                    </a:lnTo>
                    <a:lnTo>
                      <a:pt x="40" y="50"/>
                    </a:lnTo>
                    <a:lnTo>
                      <a:pt x="41" y="38"/>
                    </a:lnTo>
                    <a:lnTo>
                      <a:pt x="45" y="30"/>
                    </a:lnTo>
                    <a:lnTo>
                      <a:pt x="49" y="26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7" name="Freeform 313"/>
              <p:cNvSpPr>
                <a:spLocks/>
              </p:cNvSpPr>
              <p:nvPr/>
            </p:nvSpPr>
            <p:spPr bwMode="auto">
              <a:xfrm>
                <a:off x="987" y="1956"/>
                <a:ext cx="37" cy="45"/>
              </a:xfrm>
              <a:custGeom>
                <a:avLst/>
                <a:gdLst>
                  <a:gd name="T0" fmla="*/ 0 w 111"/>
                  <a:gd name="T1" fmla="*/ 2 h 136"/>
                  <a:gd name="T2" fmla="*/ 1 w 111"/>
                  <a:gd name="T3" fmla="*/ 2 h 136"/>
                  <a:gd name="T4" fmla="*/ 1 w 111"/>
                  <a:gd name="T5" fmla="*/ 0 h 136"/>
                  <a:gd name="T6" fmla="*/ 1 w 111"/>
                  <a:gd name="T7" fmla="*/ 0 h 136"/>
                  <a:gd name="T8" fmla="*/ 1 w 111"/>
                  <a:gd name="T9" fmla="*/ 1 h 136"/>
                  <a:gd name="T10" fmla="*/ 0 w 111"/>
                  <a:gd name="T11" fmla="*/ 0 h 136"/>
                  <a:gd name="T12" fmla="*/ 0 w 111"/>
                  <a:gd name="T13" fmla="*/ 0 h 136"/>
                  <a:gd name="T14" fmla="*/ 0 w 111"/>
                  <a:gd name="T15" fmla="*/ 2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36"/>
                  <a:gd name="T26" fmla="*/ 111 w 111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36">
                    <a:moveTo>
                      <a:pt x="35" y="136"/>
                    </a:moveTo>
                    <a:lnTo>
                      <a:pt x="76" y="136"/>
                    </a:lnTo>
                    <a:lnTo>
                      <a:pt x="111" y="0"/>
                    </a:lnTo>
                    <a:lnTo>
                      <a:pt x="76" y="0"/>
                    </a:lnTo>
                    <a:lnTo>
                      <a:pt x="56" y="105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35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8" name="Rectangle 314"/>
              <p:cNvSpPr>
                <a:spLocks noChangeArrowheads="1"/>
              </p:cNvSpPr>
              <p:nvPr/>
            </p:nvSpPr>
            <p:spPr bwMode="auto">
              <a:xfrm>
                <a:off x="1034" y="1955"/>
                <a:ext cx="12" cy="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09" name="Rectangle 315"/>
              <p:cNvSpPr>
                <a:spLocks noChangeArrowheads="1"/>
              </p:cNvSpPr>
              <p:nvPr/>
            </p:nvSpPr>
            <p:spPr bwMode="auto">
              <a:xfrm>
                <a:off x="1034" y="1936"/>
                <a:ext cx="12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0" name="Freeform 316"/>
              <p:cNvSpPr>
                <a:spLocks/>
              </p:cNvSpPr>
              <p:nvPr/>
            </p:nvSpPr>
            <p:spPr bwMode="auto">
              <a:xfrm>
                <a:off x="1076" y="1956"/>
                <a:ext cx="20" cy="48"/>
              </a:xfrm>
              <a:custGeom>
                <a:avLst/>
                <a:gdLst>
                  <a:gd name="T0" fmla="*/ 0 w 61"/>
                  <a:gd name="T1" fmla="*/ 1 h 145"/>
                  <a:gd name="T2" fmla="*/ 0 w 61"/>
                  <a:gd name="T3" fmla="*/ 2 h 145"/>
                  <a:gd name="T4" fmla="*/ 0 w 61"/>
                  <a:gd name="T5" fmla="*/ 2 h 145"/>
                  <a:gd name="T6" fmla="*/ 0 w 61"/>
                  <a:gd name="T7" fmla="*/ 2 h 145"/>
                  <a:gd name="T8" fmla="*/ 0 w 61"/>
                  <a:gd name="T9" fmla="*/ 2 h 145"/>
                  <a:gd name="T10" fmla="*/ 1 w 61"/>
                  <a:gd name="T11" fmla="*/ 2 h 145"/>
                  <a:gd name="T12" fmla="*/ 1 w 61"/>
                  <a:gd name="T13" fmla="*/ 2 h 145"/>
                  <a:gd name="T14" fmla="*/ 1 w 61"/>
                  <a:gd name="T15" fmla="*/ 1 h 145"/>
                  <a:gd name="T16" fmla="*/ 1 w 61"/>
                  <a:gd name="T17" fmla="*/ 1 h 145"/>
                  <a:gd name="T18" fmla="*/ 1 w 61"/>
                  <a:gd name="T19" fmla="*/ 1 h 145"/>
                  <a:gd name="T20" fmla="*/ 1 w 61"/>
                  <a:gd name="T21" fmla="*/ 1 h 145"/>
                  <a:gd name="T22" fmla="*/ 1 w 61"/>
                  <a:gd name="T23" fmla="*/ 1 h 145"/>
                  <a:gd name="T24" fmla="*/ 1 w 61"/>
                  <a:gd name="T25" fmla="*/ 0 h 145"/>
                  <a:gd name="T26" fmla="*/ 1 w 61"/>
                  <a:gd name="T27" fmla="*/ 0 h 145"/>
                  <a:gd name="T28" fmla="*/ 1 w 61"/>
                  <a:gd name="T29" fmla="*/ 0 h 145"/>
                  <a:gd name="T30" fmla="*/ 0 w 61"/>
                  <a:gd name="T31" fmla="*/ 0 h 145"/>
                  <a:gd name="T32" fmla="*/ 0 w 61"/>
                  <a:gd name="T33" fmla="*/ 0 h 145"/>
                  <a:gd name="T34" fmla="*/ 0 w 61"/>
                  <a:gd name="T35" fmla="*/ 0 h 145"/>
                  <a:gd name="T36" fmla="*/ 0 w 61"/>
                  <a:gd name="T37" fmla="*/ 0 h 145"/>
                  <a:gd name="T38" fmla="*/ 0 w 61"/>
                  <a:gd name="T39" fmla="*/ 0 h 145"/>
                  <a:gd name="T40" fmla="*/ 0 w 61"/>
                  <a:gd name="T41" fmla="*/ 0 h 145"/>
                  <a:gd name="T42" fmla="*/ 0 w 61"/>
                  <a:gd name="T43" fmla="*/ 0 h 145"/>
                  <a:gd name="T44" fmla="*/ 0 w 61"/>
                  <a:gd name="T45" fmla="*/ 0 h 145"/>
                  <a:gd name="T46" fmla="*/ 0 w 61"/>
                  <a:gd name="T47" fmla="*/ 1 h 145"/>
                  <a:gd name="T48" fmla="*/ 0 w 61"/>
                  <a:gd name="T49" fmla="*/ 1 h 145"/>
                  <a:gd name="T50" fmla="*/ 0 w 61"/>
                  <a:gd name="T51" fmla="*/ 1 h 145"/>
                  <a:gd name="T52" fmla="*/ 0 w 61"/>
                  <a:gd name="T53" fmla="*/ 1 h 145"/>
                  <a:gd name="T54" fmla="*/ 0 w 61"/>
                  <a:gd name="T55" fmla="*/ 1 h 145"/>
                  <a:gd name="T56" fmla="*/ 0 w 61"/>
                  <a:gd name="T57" fmla="*/ 1 h 145"/>
                  <a:gd name="T58" fmla="*/ 0 w 61"/>
                  <a:gd name="T59" fmla="*/ 1 h 145"/>
                  <a:gd name="T60" fmla="*/ 0 w 61"/>
                  <a:gd name="T61" fmla="*/ 1 h 145"/>
                  <a:gd name="T62" fmla="*/ 0 w 61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145"/>
                  <a:gd name="T98" fmla="*/ 61 w 61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145">
                    <a:moveTo>
                      <a:pt x="0" y="115"/>
                    </a:moveTo>
                    <a:lnTo>
                      <a:pt x="0" y="141"/>
                    </a:lnTo>
                    <a:lnTo>
                      <a:pt x="5" y="145"/>
                    </a:lnTo>
                    <a:lnTo>
                      <a:pt x="21" y="144"/>
                    </a:lnTo>
                    <a:lnTo>
                      <a:pt x="34" y="140"/>
                    </a:lnTo>
                    <a:lnTo>
                      <a:pt x="43" y="134"/>
                    </a:lnTo>
                    <a:lnTo>
                      <a:pt x="51" y="125"/>
                    </a:lnTo>
                    <a:lnTo>
                      <a:pt x="55" y="114"/>
                    </a:lnTo>
                    <a:lnTo>
                      <a:pt x="59" y="102"/>
                    </a:lnTo>
                    <a:lnTo>
                      <a:pt x="61" y="87"/>
                    </a:lnTo>
                    <a:lnTo>
                      <a:pt x="61" y="70"/>
                    </a:lnTo>
                    <a:lnTo>
                      <a:pt x="59" y="45"/>
                    </a:lnTo>
                    <a:lnTo>
                      <a:pt x="55" y="34"/>
                    </a:lnTo>
                    <a:lnTo>
                      <a:pt x="51" y="24"/>
                    </a:lnTo>
                    <a:lnTo>
                      <a:pt x="43" y="16"/>
                    </a:lnTo>
                    <a:lnTo>
                      <a:pt x="34" y="11"/>
                    </a:lnTo>
                    <a:lnTo>
                      <a:pt x="21" y="6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5" y="30"/>
                    </a:lnTo>
                    <a:lnTo>
                      <a:pt x="14" y="32"/>
                    </a:lnTo>
                    <a:lnTo>
                      <a:pt x="17" y="40"/>
                    </a:lnTo>
                    <a:lnTo>
                      <a:pt x="20" y="51"/>
                    </a:lnTo>
                    <a:lnTo>
                      <a:pt x="20" y="65"/>
                    </a:lnTo>
                    <a:lnTo>
                      <a:pt x="20" y="92"/>
                    </a:lnTo>
                    <a:lnTo>
                      <a:pt x="18" y="102"/>
                    </a:lnTo>
                    <a:lnTo>
                      <a:pt x="17" y="107"/>
                    </a:lnTo>
                    <a:lnTo>
                      <a:pt x="16" y="112"/>
                    </a:lnTo>
                    <a:lnTo>
                      <a:pt x="14" y="114"/>
                    </a:lnTo>
                    <a:lnTo>
                      <a:pt x="5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1" name="Freeform 317"/>
              <p:cNvSpPr>
                <a:spLocks/>
              </p:cNvSpPr>
              <p:nvPr/>
            </p:nvSpPr>
            <p:spPr bwMode="auto">
              <a:xfrm>
                <a:off x="1059" y="1956"/>
                <a:ext cx="18" cy="48"/>
              </a:xfrm>
              <a:custGeom>
                <a:avLst/>
                <a:gdLst>
                  <a:gd name="T0" fmla="*/ 1 w 56"/>
                  <a:gd name="T1" fmla="*/ 0 h 145"/>
                  <a:gd name="T2" fmla="*/ 1 w 56"/>
                  <a:gd name="T3" fmla="*/ 0 h 145"/>
                  <a:gd name="T4" fmla="*/ 1 w 56"/>
                  <a:gd name="T5" fmla="*/ 0 h 145"/>
                  <a:gd name="T6" fmla="*/ 1 w 56"/>
                  <a:gd name="T7" fmla="*/ 0 h 145"/>
                  <a:gd name="T8" fmla="*/ 0 w 56"/>
                  <a:gd name="T9" fmla="*/ 0 h 145"/>
                  <a:gd name="T10" fmla="*/ 0 w 56"/>
                  <a:gd name="T11" fmla="*/ 0 h 145"/>
                  <a:gd name="T12" fmla="*/ 0 w 56"/>
                  <a:gd name="T13" fmla="*/ 0 h 145"/>
                  <a:gd name="T14" fmla="*/ 0 w 56"/>
                  <a:gd name="T15" fmla="*/ 0 h 145"/>
                  <a:gd name="T16" fmla="*/ 0 w 56"/>
                  <a:gd name="T17" fmla="*/ 0 h 145"/>
                  <a:gd name="T18" fmla="*/ 0 w 56"/>
                  <a:gd name="T19" fmla="*/ 1 h 145"/>
                  <a:gd name="T20" fmla="*/ 0 w 56"/>
                  <a:gd name="T21" fmla="*/ 1 h 145"/>
                  <a:gd name="T22" fmla="*/ 0 w 56"/>
                  <a:gd name="T23" fmla="*/ 1 h 145"/>
                  <a:gd name="T24" fmla="*/ 0 w 56"/>
                  <a:gd name="T25" fmla="*/ 1 h 145"/>
                  <a:gd name="T26" fmla="*/ 0 w 56"/>
                  <a:gd name="T27" fmla="*/ 1 h 145"/>
                  <a:gd name="T28" fmla="*/ 0 w 56"/>
                  <a:gd name="T29" fmla="*/ 2 h 145"/>
                  <a:gd name="T30" fmla="*/ 0 w 56"/>
                  <a:gd name="T31" fmla="*/ 2 h 145"/>
                  <a:gd name="T32" fmla="*/ 0 w 56"/>
                  <a:gd name="T33" fmla="*/ 2 h 145"/>
                  <a:gd name="T34" fmla="*/ 0 w 56"/>
                  <a:gd name="T35" fmla="*/ 2 h 145"/>
                  <a:gd name="T36" fmla="*/ 1 w 56"/>
                  <a:gd name="T37" fmla="*/ 2 h 145"/>
                  <a:gd name="T38" fmla="*/ 1 w 56"/>
                  <a:gd name="T39" fmla="*/ 2 h 145"/>
                  <a:gd name="T40" fmla="*/ 1 w 56"/>
                  <a:gd name="T41" fmla="*/ 1 h 145"/>
                  <a:gd name="T42" fmla="*/ 1 w 56"/>
                  <a:gd name="T43" fmla="*/ 1 h 145"/>
                  <a:gd name="T44" fmla="*/ 1 w 56"/>
                  <a:gd name="T45" fmla="*/ 1 h 145"/>
                  <a:gd name="T46" fmla="*/ 1 w 56"/>
                  <a:gd name="T47" fmla="*/ 1 h 145"/>
                  <a:gd name="T48" fmla="*/ 0 w 56"/>
                  <a:gd name="T49" fmla="*/ 1 h 145"/>
                  <a:gd name="T50" fmla="*/ 0 w 56"/>
                  <a:gd name="T51" fmla="*/ 1 h 145"/>
                  <a:gd name="T52" fmla="*/ 0 w 56"/>
                  <a:gd name="T53" fmla="*/ 1 h 145"/>
                  <a:gd name="T54" fmla="*/ 0 w 56"/>
                  <a:gd name="T55" fmla="*/ 1 h 145"/>
                  <a:gd name="T56" fmla="*/ 0 w 56"/>
                  <a:gd name="T57" fmla="*/ 1 h 145"/>
                  <a:gd name="T58" fmla="*/ 0 w 56"/>
                  <a:gd name="T59" fmla="*/ 1 h 145"/>
                  <a:gd name="T60" fmla="*/ 0 w 56"/>
                  <a:gd name="T61" fmla="*/ 0 h 145"/>
                  <a:gd name="T62" fmla="*/ 1 w 56"/>
                  <a:gd name="T63" fmla="*/ 0 h 145"/>
                  <a:gd name="T64" fmla="*/ 1 w 56"/>
                  <a:gd name="T65" fmla="*/ 0 h 145"/>
                  <a:gd name="T66" fmla="*/ 1 w 56"/>
                  <a:gd name="T67" fmla="*/ 0 h 145"/>
                  <a:gd name="T68" fmla="*/ 1 w 56"/>
                  <a:gd name="T69" fmla="*/ 0 h 145"/>
                  <a:gd name="T70" fmla="*/ 1 w 56"/>
                  <a:gd name="T71" fmla="*/ 0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6"/>
                  <a:gd name="T109" fmla="*/ 0 h 145"/>
                  <a:gd name="T110" fmla="*/ 56 w 56"/>
                  <a:gd name="T111" fmla="*/ 145 h 1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6" h="145">
                    <a:moveTo>
                      <a:pt x="51" y="26"/>
                    </a:moveTo>
                    <a:lnTo>
                      <a:pt x="51" y="0"/>
                    </a:lnTo>
                    <a:lnTo>
                      <a:pt x="56" y="5"/>
                    </a:lnTo>
                    <a:lnTo>
                      <a:pt x="56" y="0"/>
                    </a:lnTo>
                    <a:lnTo>
                      <a:pt x="38" y="1"/>
                    </a:lnTo>
                    <a:lnTo>
                      <a:pt x="25" y="6"/>
                    </a:lnTo>
                    <a:lnTo>
                      <a:pt x="15" y="13"/>
                    </a:lnTo>
                    <a:lnTo>
                      <a:pt x="9" y="22"/>
                    </a:lnTo>
                    <a:lnTo>
                      <a:pt x="5" y="32"/>
                    </a:lnTo>
                    <a:lnTo>
                      <a:pt x="1" y="44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1" y="102"/>
                    </a:lnTo>
                    <a:lnTo>
                      <a:pt x="5" y="114"/>
                    </a:lnTo>
                    <a:lnTo>
                      <a:pt x="9" y="125"/>
                    </a:lnTo>
                    <a:lnTo>
                      <a:pt x="15" y="134"/>
                    </a:lnTo>
                    <a:lnTo>
                      <a:pt x="25" y="140"/>
                    </a:lnTo>
                    <a:lnTo>
                      <a:pt x="38" y="144"/>
                    </a:lnTo>
                    <a:lnTo>
                      <a:pt x="56" y="145"/>
                    </a:lnTo>
                    <a:lnTo>
                      <a:pt x="51" y="141"/>
                    </a:lnTo>
                    <a:lnTo>
                      <a:pt x="51" y="115"/>
                    </a:lnTo>
                    <a:lnTo>
                      <a:pt x="56" y="115"/>
                    </a:lnTo>
                    <a:lnTo>
                      <a:pt x="46" y="114"/>
                    </a:lnTo>
                    <a:lnTo>
                      <a:pt x="43" y="112"/>
                    </a:lnTo>
                    <a:lnTo>
                      <a:pt x="41" y="107"/>
                    </a:lnTo>
                    <a:lnTo>
                      <a:pt x="38" y="102"/>
                    </a:lnTo>
                    <a:lnTo>
                      <a:pt x="37" y="92"/>
                    </a:lnTo>
                    <a:lnTo>
                      <a:pt x="36" y="80"/>
                    </a:lnTo>
                    <a:lnTo>
                      <a:pt x="36" y="65"/>
                    </a:lnTo>
                    <a:lnTo>
                      <a:pt x="36" y="49"/>
                    </a:lnTo>
                    <a:lnTo>
                      <a:pt x="38" y="36"/>
                    </a:lnTo>
                    <a:lnTo>
                      <a:pt x="44" y="28"/>
                    </a:lnTo>
                    <a:lnTo>
                      <a:pt x="49" y="27"/>
                    </a:lnTo>
                    <a:lnTo>
                      <a:pt x="56" y="26"/>
                    </a:lnTo>
                    <a:lnTo>
                      <a:pt x="56" y="30"/>
                    </a:ln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2" name="Rectangle 318"/>
              <p:cNvSpPr>
                <a:spLocks noChangeArrowheads="1"/>
              </p:cNvSpPr>
              <p:nvPr/>
            </p:nvSpPr>
            <p:spPr bwMode="auto">
              <a:xfrm>
                <a:off x="1106" y="1936"/>
                <a:ext cx="13" cy="6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3" name="Freeform 319"/>
              <p:cNvSpPr>
                <a:spLocks/>
              </p:cNvSpPr>
              <p:nvPr/>
            </p:nvSpPr>
            <p:spPr bwMode="auto">
              <a:xfrm>
                <a:off x="1147" y="1986"/>
                <a:ext cx="19" cy="18"/>
              </a:xfrm>
              <a:custGeom>
                <a:avLst/>
                <a:gdLst>
                  <a:gd name="T0" fmla="*/ 0 w 56"/>
                  <a:gd name="T1" fmla="*/ 0 h 55"/>
                  <a:gd name="T2" fmla="*/ 0 w 56"/>
                  <a:gd name="T3" fmla="*/ 1 h 55"/>
                  <a:gd name="T4" fmla="*/ 0 w 56"/>
                  <a:gd name="T5" fmla="*/ 1 h 55"/>
                  <a:gd name="T6" fmla="*/ 0 w 56"/>
                  <a:gd name="T7" fmla="*/ 1 h 55"/>
                  <a:gd name="T8" fmla="*/ 0 w 56"/>
                  <a:gd name="T9" fmla="*/ 1 h 55"/>
                  <a:gd name="T10" fmla="*/ 0 w 56"/>
                  <a:gd name="T11" fmla="*/ 1 h 55"/>
                  <a:gd name="T12" fmla="*/ 1 w 56"/>
                  <a:gd name="T13" fmla="*/ 0 h 55"/>
                  <a:gd name="T14" fmla="*/ 1 w 56"/>
                  <a:gd name="T15" fmla="*/ 0 h 55"/>
                  <a:gd name="T16" fmla="*/ 1 w 56"/>
                  <a:gd name="T17" fmla="*/ 0 h 55"/>
                  <a:gd name="T18" fmla="*/ 1 w 56"/>
                  <a:gd name="T19" fmla="*/ 0 h 55"/>
                  <a:gd name="T20" fmla="*/ 1 w 56"/>
                  <a:gd name="T21" fmla="*/ 0 h 55"/>
                  <a:gd name="T22" fmla="*/ 1 w 56"/>
                  <a:gd name="T23" fmla="*/ 0 h 55"/>
                  <a:gd name="T24" fmla="*/ 0 w 56"/>
                  <a:gd name="T25" fmla="*/ 0 h 55"/>
                  <a:gd name="T26" fmla="*/ 0 w 56"/>
                  <a:gd name="T27" fmla="*/ 0 h 55"/>
                  <a:gd name="T28" fmla="*/ 0 w 56"/>
                  <a:gd name="T29" fmla="*/ 0 h 55"/>
                  <a:gd name="T30" fmla="*/ 0 w 56"/>
                  <a:gd name="T31" fmla="*/ 0 h 55"/>
                  <a:gd name="T32" fmla="*/ 0 w 56"/>
                  <a:gd name="T33" fmla="*/ 0 h 55"/>
                  <a:gd name="T34" fmla="*/ 0 w 56"/>
                  <a:gd name="T35" fmla="*/ 0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5"/>
                  <a:gd name="T56" fmla="*/ 56 w 56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5">
                    <a:moveTo>
                      <a:pt x="0" y="25"/>
                    </a:moveTo>
                    <a:lnTo>
                      <a:pt x="0" y="51"/>
                    </a:lnTo>
                    <a:lnTo>
                      <a:pt x="6" y="55"/>
                    </a:lnTo>
                    <a:lnTo>
                      <a:pt x="17" y="54"/>
                    </a:lnTo>
                    <a:lnTo>
                      <a:pt x="27" y="50"/>
                    </a:lnTo>
                    <a:lnTo>
                      <a:pt x="35" y="45"/>
                    </a:lnTo>
                    <a:lnTo>
                      <a:pt x="41" y="40"/>
                    </a:lnTo>
                    <a:lnTo>
                      <a:pt x="47" y="32"/>
                    </a:lnTo>
                    <a:lnTo>
                      <a:pt x="52" y="25"/>
                    </a:lnTo>
                    <a:lnTo>
                      <a:pt x="54" y="16"/>
                    </a:lnTo>
                    <a:lnTo>
                      <a:pt x="56" y="6"/>
                    </a:lnTo>
                    <a:lnTo>
                      <a:pt x="56" y="0"/>
                    </a:lnTo>
                    <a:lnTo>
                      <a:pt x="15" y="0"/>
                    </a:lnTo>
                    <a:lnTo>
                      <a:pt x="15" y="6"/>
                    </a:lnTo>
                    <a:lnTo>
                      <a:pt x="14" y="20"/>
                    </a:lnTo>
                    <a:lnTo>
                      <a:pt x="12" y="23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4" name="Freeform 320"/>
              <p:cNvSpPr>
                <a:spLocks/>
              </p:cNvSpPr>
              <p:nvPr/>
            </p:nvSpPr>
            <p:spPr bwMode="auto">
              <a:xfrm>
                <a:off x="1147" y="1956"/>
                <a:ext cx="20" cy="25"/>
              </a:xfrm>
              <a:custGeom>
                <a:avLst/>
                <a:gdLst>
                  <a:gd name="T0" fmla="*/ 0 w 61"/>
                  <a:gd name="T1" fmla="*/ 1 h 75"/>
                  <a:gd name="T2" fmla="*/ 0 w 61"/>
                  <a:gd name="T3" fmla="*/ 1 h 75"/>
                  <a:gd name="T4" fmla="*/ 1 w 61"/>
                  <a:gd name="T5" fmla="*/ 1 h 75"/>
                  <a:gd name="T6" fmla="*/ 1 w 61"/>
                  <a:gd name="T7" fmla="*/ 1 h 75"/>
                  <a:gd name="T8" fmla="*/ 1 w 61"/>
                  <a:gd name="T9" fmla="*/ 1 h 75"/>
                  <a:gd name="T10" fmla="*/ 1 w 61"/>
                  <a:gd name="T11" fmla="*/ 0 h 75"/>
                  <a:gd name="T12" fmla="*/ 1 w 61"/>
                  <a:gd name="T13" fmla="*/ 0 h 75"/>
                  <a:gd name="T14" fmla="*/ 1 w 61"/>
                  <a:gd name="T15" fmla="*/ 0 h 75"/>
                  <a:gd name="T16" fmla="*/ 0 w 61"/>
                  <a:gd name="T17" fmla="*/ 0 h 75"/>
                  <a:gd name="T18" fmla="*/ 0 w 61"/>
                  <a:gd name="T19" fmla="*/ 0 h 75"/>
                  <a:gd name="T20" fmla="*/ 0 w 61"/>
                  <a:gd name="T21" fmla="*/ 0 h 75"/>
                  <a:gd name="T22" fmla="*/ 0 w 61"/>
                  <a:gd name="T23" fmla="*/ 0 h 75"/>
                  <a:gd name="T24" fmla="*/ 0 w 61"/>
                  <a:gd name="T25" fmla="*/ 0 h 75"/>
                  <a:gd name="T26" fmla="*/ 0 w 61"/>
                  <a:gd name="T27" fmla="*/ 0 h 75"/>
                  <a:gd name="T28" fmla="*/ 0 w 61"/>
                  <a:gd name="T29" fmla="*/ 0 h 75"/>
                  <a:gd name="T30" fmla="*/ 0 w 61"/>
                  <a:gd name="T31" fmla="*/ 0 h 75"/>
                  <a:gd name="T32" fmla="*/ 0 w 61"/>
                  <a:gd name="T33" fmla="*/ 1 h 75"/>
                  <a:gd name="T34" fmla="*/ 0 w 61"/>
                  <a:gd name="T35" fmla="*/ 1 h 75"/>
                  <a:gd name="T36" fmla="*/ 0 w 61"/>
                  <a:gd name="T37" fmla="*/ 1 h 75"/>
                  <a:gd name="T38" fmla="*/ 0 w 61"/>
                  <a:gd name="T39" fmla="*/ 1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75"/>
                  <a:gd name="T62" fmla="*/ 61 w 61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75">
                    <a:moveTo>
                      <a:pt x="0" y="55"/>
                    </a:moveTo>
                    <a:lnTo>
                      <a:pt x="0" y="75"/>
                    </a:lnTo>
                    <a:lnTo>
                      <a:pt x="56" y="75"/>
                    </a:lnTo>
                    <a:lnTo>
                      <a:pt x="61" y="75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2" y="24"/>
                    </a:lnTo>
                    <a:lnTo>
                      <a:pt x="45" y="16"/>
                    </a:lnTo>
                    <a:lnTo>
                      <a:pt x="36" y="11"/>
                    </a:lnTo>
                    <a:lnTo>
                      <a:pt x="22" y="6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12" y="30"/>
                    </a:lnTo>
                    <a:lnTo>
                      <a:pt x="17" y="38"/>
                    </a:lnTo>
                    <a:lnTo>
                      <a:pt x="20" y="47"/>
                    </a:lnTo>
                    <a:lnTo>
                      <a:pt x="21" y="55"/>
                    </a:lnTo>
                    <a:lnTo>
                      <a:pt x="15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5" name="Freeform 321"/>
              <p:cNvSpPr>
                <a:spLocks/>
              </p:cNvSpPr>
              <p:nvPr/>
            </p:nvSpPr>
            <p:spPr bwMode="auto">
              <a:xfrm>
                <a:off x="1128" y="1956"/>
                <a:ext cx="21" cy="48"/>
              </a:xfrm>
              <a:custGeom>
                <a:avLst/>
                <a:gdLst>
                  <a:gd name="T0" fmla="*/ 1 w 62"/>
                  <a:gd name="T1" fmla="*/ 0 h 145"/>
                  <a:gd name="T2" fmla="*/ 1 w 62"/>
                  <a:gd name="T3" fmla="*/ 0 h 145"/>
                  <a:gd name="T4" fmla="*/ 1 w 62"/>
                  <a:gd name="T5" fmla="*/ 0 h 145"/>
                  <a:gd name="T6" fmla="*/ 1 w 62"/>
                  <a:gd name="T7" fmla="*/ 0 h 145"/>
                  <a:gd name="T8" fmla="*/ 0 w 62"/>
                  <a:gd name="T9" fmla="*/ 0 h 145"/>
                  <a:gd name="T10" fmla="*/ 0 w 62"/>
                  <a:gd name="T11" fmla="*/ 0 h 145"/>
                  <a:gd name="T12" fmla="*/ 0 w 62"/>
                  <a:gd name="T13" fmla="*/ 1 h 145"/>
                  <a:gd name="T14" fmla="*/ 0 w 62"/>
                  <a:gd name="T15" fmla="*/ 1 h 145"/>
                  <a:gd name="T16" fmla="*/ 0 w 62"/>
                  <a:gd name="T17" fmla="*/ 2 h 145"/>
                  <a:gd name="T18" fmla="*/ 0 w 62"/>
                  <a:gd name="T19" fmla="*/ 2 h 145"/>
                  <a:gd name="T20" fmla="*/ 1 w 62"/>
                  <a:gd name="T21" fmla="*/ 2 h 145"/>
                  <a:gd name="T22" fmla="*/ 1 w 62"/>
                  <a:gd name="T23" fmla="*/ 2 h 145"/>
                  <a:gd name="T24" fmla="*/ 1 w 62"/>
                  <a:gd name="T25" fmla="*/ 2 h 145"/>
                  <a:gd name="T26" fmla="*/ 1 w 62"/>
                  <a:gd name="T27" fmla="*/ 1 h 145"/>
                  <a:gd name="T28" fmla="*/ 1 w 62"/>
                  <a:gd name="T29" fmla="*/ 1 h 145"/>
                  <a:gd name="T30" fmla="*/ 1 w 62"/>
                  <a:gd name="T31" fmla="*/ 1 h 145"/>
                  <a:gd name="T32" fmla="*/ 1 w 62"/>
                  <a:gd name="T33" fmla="*/ 1 h 145"/>
                  <a:gd name="T34" fmla="*/ 1 w 62"/>
                  <a:gd name="T35" fmla="*/ 1 h 145"/>
                  <a:gd name="T36" fmla="*/ 1 w 62"/>
                  <a:gd name="T37" fmla="*/ 1 h 145"/>
                  <a:gd name="T38" fmla="*/ 1 w 62"/>
                  <a:gd name="T39" fmla="*/ 1 h 145"/>
                  <a:gd name="T40" fmla="*/ 1 w 62"/>
                  <a:gd name="T41" fmla="*/ 1 h 145"/>
                  <a:gd name="T42" fmla="*/ 1 w 62"/>
                  <a:gd name="T43" fmla="*/ 0 h 145"/>
                  <a:gd name="T44" fmla="*/ 1 w 62"/>
                  <a:gd name="T45" fmla="*/ 0 h 145"/>
                  <a:gd name="T46" fmla="*/ 1 w 62"/>
                  <a:gd name="T47" fmla="*/ 0 h 145"/>
                  <a:gd name="T48" fmla="*/ 1 w 62"/>
                  <a:gd name="T49" fmla="*/ 0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145"/>
                  <a:gd name="T77" fmla="*/ 62 w 62"/>
                  <a:gd name="T78" fmla="*/ 145 h 1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145">
                    <a:moveTo>
                      <a:pt x="56" y="26"/>
                    </a:moveTo>
                    <a:lnTo>
                      <a:pt x="56" y="0"/>
                    </a:lnTo>
                    <a:lnTo>
                      <a:pt x="62" y="5"/>
                    </a:lnTo>
                    <a:lnTo>
                      <a:pt x="56" y="0"/>
                    </a:lnTo>
                    <a:lnTo>
                      <a:pt x="39" y="1"/>
                    </a:lnTo>
                    <a:lnTo>
                      <a:pt x="16" y="13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11" y="125"/>
                    </a:lnTo>
                    <a:lnTo>
                      <a:pt x="28" y="140"/>
                    </a:lnTo>
                    <a:lnTo>
                      <a:pt x="56" y="145"/>
                    </a:lnTo>
                    <a:lnTo>
                      <a:pt x="62" y="145"/>
                    </a:lnTo>
                    <a:lnTo>
                      <a:pt x="56" y="141"/>
                    </a:lnTo>
                    <a:lnTo>
                      <a:pt x="56" y="115"/>
                    </a:lnTo>
                    <a:lnTo>
                      <a:pt x="62" y="115"/>
                    </a:lnTo>
                    <a:lnTo>
                      <a:pt x="47" y="112"/>
                    </a:lnTo>
                    <a:lnTo>
                      <a:pt x="41" y="90"/>
                    </a:lnTo>
                    <a:lnTo>
                      <a:pt x="41" y="75"/>
                    </a:lnTo>
                    <a:lnTo>
                      <a:pt x="56" y="75"/>
                    </a:lnTo>
                    <a:lnTo>
                      <a:pt x="56" y="55"/>
                    </a:lnTo>
                    <a:lnTo>
                      <a:pt x="41" y="55"/>
                    </a:lnTo>
                    <a:lnTo>
                      <a:pt x="43" y="37"/>
                    </a:lnTo>
                    <a:lnTo>
                      <a:pt x="51" y="27"/>
                    </a:lnTo>
                    <a:lnTo>
                      <a:pt x="62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6" name="Freeform 322"/>
              <p:cNvSpPr>
                <a:spLocks/>
              </p:cNvSpPr>
              <p:nvPr/>
            </p:nvSpPr>
            <p:spPr bwMode="auto">
              <a:xfrm>
                <a:off x="1169" y="1943"/>
                <a:ext cx="26" cy="61"/>
              </a:xfrm>
              <a:custGeom>
                <a:avLst/>
                <a:gdLst>
                  <a:gd name="T0" fmla="*/ 0 w 78"/>
                  <a:gd name="T1" fmla="*/ 1 h 184"/>
                  <a:gd name="T2" fmla="*/ 0 w 78"/>
                  <a:gd name="T3" fmla="*/ 1 h 184"/>
                  <a:gd name="T4" fmla="*/ 0 w 78"/>
                  <a:gd name="T5" fmla="*/ 2 h 184"/>
                  <a:gd name="T6" fmla="*/ 0 w 78"/>
                  <a:gd name="T7" fmla="*/ 2 h 184"/>
                  <a:gd name="T8" fmla="*/ 0 w 78"/>
                  <a:gd name="T9" fmla="*/ 2 h 184"/>
                  <a:gd name="T10" fmla="*/ 0 w 78"/>
                  <a:gd name="T11" fmla="*/ 2 h 184"/>
                  <a:gd name="T12" fmla="*/ 0 w 78"/>
                  <a:gd name="T13" fmla="*/ 2 h 184"/>
                  <a:gd name="T14" fmla="*/ 0 w 78"/>
                  <a:gd name="T15" fmla="*/ 2 h 184"/>
                  <a:gd name="T16" fmla="*/ 1 w 78"/>
                  <a:gd name="T17" fmla="*/ 2 h 184"/>
                  <a:gd name="T18" fmla="*/ 1 w 78"/>
                  <a:gd name="T19" fmla="*/ 2 h 184"/>
                  <a:gd name="T20" fmla="*/ 1 w 78"/>
                  <a:gd name="T21" fmla="*/ 2 h 184"/>
                  <a:gd name="T22" fmla="*/ 1 w 78"/>
                  <a:gd name="T23" fmla="*/ 2 h 184"/>
                  <a:gd name="T24" fmla="*/ 1 w 78"/>
                  <a:gd name="T25" fmla="*/ 2 h 184"/>
                  <a:gd name="T26" fmla="*/ 1 w 78"/>
                  <a:gd name="T27" fmla="*/ 2 h 184"/>
                  <a:gd name="T28" fmla="*/ 1 w 78"/>
                  <a:gd name="T29" fmla="*/ 2 h 184"/>
                  <a:gd name="T30" fmla="*/ 1 w 78"/>
                  <a:gd name="T31" fmla="*/ 2 h 184"/>
                  <a:gd name="T32" fmla="*/ 1 w 78"/>
                  <a:gd name="T33" fmla="*/ 2 h 184"/>
                  <a:gd name="T34" fmla="*/ 1 w 78"/>
                  <a:gd name="T35" fmla="*/ 2 h 184"/>
                  <a:gd name="T36" fmla="*/ 1 w 78"/>
                  <a:gd name="T37" fmla="*/ 2 h 184"/>
                  <a:gd name="T38" fmla="*/ 1 w 78"/>
                  <a:gd name="T39" fmla="*/ 2 h 184"/>
                  <a:gd name="T40" fmla="*/ 1 w 78"/>
                  <a:gd name="T41" fmla="*/ 2 h 184"/>
                  <a:gd name="T42" fmla="*/ 1 w 78"/>
                  <a:gd name="T43" fmla="*/ 2 h 184"/>
                  <a:gd name="T44" fmla="*/ 1 w 78"/>
                  <a:gd name="T45" fmla="*/ 1 h 184"/>
                  <a:gd name="T46" fmla="*/ 1 w 78"/>
                  <a:gd name="T47" fmla="*/ 1 h 184"/>
                  <a:gd name="T48" fmla="*/ 1 w 78"/>
                  <a:gd name="T49" fmla="*/ 0 h 184"/>
                  <a:gd name="T50" fmla="*/ 1 w 78"/>
                  <a:gd name="T51" fmla="*/ 0 h 184"/>
                  <a:gd name="T52" fmla="*/ 1 w 78"/>
                  <a:gd name="T53" fmla="*/ 0 h 184"/>
                  <a:gd name="T54" fmla="*/ 0 w 78"/>
                  <a:gd name="T55" fmla="*/ 0 h 184"/>
                  <a:gd name="T56" fmla="*/ 0 w 78"/>
                  <a:gd name="T57" fmla="*/ 0 h 184"/>
                  <a:gd name="T58" fmla="*/ 0 w 78"/>
                  <a:gd name="T59" fmla="*/ 0 h 184"/>
                  <a:gd name="T60" fmla="*/ 0 w 78"/>
                  <a:gd name="T61" fmla="*/ 1 h 1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8"/>
                  <a:gd name="T94" fmla="*/ 0 h 184"/>
                  <a:gd name="T95" fmla="*/ 78 w 78"/>
                  <a:gd name="T96" fmla="*/ 184 h 18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8" h="184">
                    <a:moveTo>
                      <a:pt x="0" y="61"/>
                    </a:moveTo>
                    <a:lnTo>
                      <a:pt x="16" y="61"/>
                    </a:lnTo>
                    <a:lnTo>
                      <a:pt x="16" y="149"/>
                    </a:lnTo>
                    <a:lnTo>
                      <a:pt x="21" y="149"/>
                    </a:lnTo>
                    <a:lnTo>
                      <a:pt x="22" y="159"/>
                    </a:lnTo>
                    <a:lnTo>
                      <a:pt x="28" y="171"/>
                    </a:lnTo>
                    <a:lnTo>
                      <a:pt x="32" y="176"/>
                    </a:lnTo>
                    <a:lnTo>
                      <a:pt x="38" y="180"/>
                    </a:lnTo>
                    <a:lnTo>
                      <a:pt x="46" y="183"/>
                    </a:lnTo>
                    <a:lnTo>
                      <a:pt x="57" y="184"/>
                    </a:lnTo>
                    <a:lnTo>
                      <a:pt x="64" y="183"/>
                    </a:lnTo>
                    <a:lnTo>
                      <a:pt x="69" y="182"/>
                    </a:lnTo>
                    <a:lnTo>
                      <a:pt x="74" y="181"/>
                    </a:lnTo>
                    <a:lnTo>
                      <a:pt x="78" y="180"/>
                    </a:lnTo>
                    <a:lnTo>
                      <a:pt x="78" y="174"/>
                    </a:lnTo>
                    <a:lnTo>
                      <a:pt x="78" y="149"/>
                    </a:lnTo>
                    <a:lnTo>
                      <a:pt x="78" y="153"/>
                    </a:lnTo>
                    <a:lnTo>
                      <a:pt x="73" y="153"/>
                    </a:lnTo>
                    <a:lnTo>
                      <a:pt x="64" y="152"/>
                    </a:lnTo>
                    <a:lnTo>
                      <a:pt x="59" y="150"/>
                    </a:lnTo>
                    <a:lnTo>
                      <a:pt x="57" y="145"/>
                    </a:lnTo>
                    <a:lnTo>
                      <a:pt x="57" y="138"/>
                    </a:lnTo>
                    <a:lnTo>
                      <a:pt x="57" y="61"/>
                    </a:lnTo>
                    <a:lnTo>
                      <a:pt x="78" y="61"/>
                    </a:lnTo>
                    <a:lnTo>
                      <a:pt x="78" y="36"/>
                    </a:lnTo>
                    <a:lnTo>
                      <a:pt x="57" y="36"/>
                    </a:lnTo>
                    <a:lnTo>
                      <a:pt x="57" y="0"/>
                    </a:lnTo>
                    <a:lnTo>
                      <a:pt x="16" y="15"/>
                    </a:lnTo>
                    <a:lnTo>
                      <a:pt x="16" y="36"/>
                    </a:lnTo>
                    <a:lnTo>
                      <a:pt x="0" y="3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7" name="Freeform 323"/>
              <p:cNvSpPr>
                <a:spLocks/>
              </p:cNvSpPr>
              <p:nvPr/>
            </p:nvSpPr>
            <p:spPr bwMode="auto">
              <a:xfrm>
                <a:off x="1722" y="1936"/>
                <a:ext cx="51" cy="65"/>
              </a:xfrm>
              <a:custGeom>
                <a:avLst/>
                <a:gdLst>
                  <a:gd name="T0" fmla="*/ 1 w 152"/>
                  <a:gd name="T1" fmla="*/ 2 h 195"/>
                  <a:gd name="T2" fmla="*/ 1 w 152"/>
                  <a:gd name="T3" fmla="*/ 2 h 195"/>
                  <a:gd name="T4" fmla="*/ 2 w 152"/>
                  <a:gd name="T5" fmla="*/ 0 h 195"/>
                  <a:gd name="T6" fmla="*/ 1 w 152"/>
                  <a:gd name="T7" fmla="*/ 0 h 195"/>
                  <a:gd name="T8" fmla="*/ 1 w 152"/>
                  <a:gd name="T9" fmla="*/ 2 h 195"/>
                  <a:gd name="T10" fmla="*/ 1 w 152"/>
                  <a:gd name="T11" fmla="*/ 2 h 195"/>
                  <a:gd name="T12" fmla="*/ 1 w 152"/>
                  <a:gd name="T13" fmla="*/ 0 h 195"/>
                  <a:gd name="T14" fmla="*/ 0 w 152"/>
                  <a:gd name="T15" fmla="*/ 0 h 195"/>
                  <a:gd name="T16" fmla="*/ 1 w 152"/>
                  <a:gd name="T17" fmla="*/ 2 h 1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2"/>
                  <a:gd name="T28" fmla="*/ 0 h 195"/>
                  <a:gd name="T29" fmla="*/ 152 w 152"/>
                  <a:gd name="T30" fmla="*/ 195 h 1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2" h="195">
                    <a:moveTo>
                      <a:pt x="53" y="195"/>
                    </a:moveTo>
                    <a:lnTo>
                      <a:pt x="100" y="195"/>
                    </a:lnTo>
                    <a:lnTo>
                      <a:pt x="152" y="0"/>
                    </a:lnTo>
                    <a:lnTo>
                      <a:pt x="115" y="0"/>
                    </a:lnTo>
                    <a:lnTo>
                      <a:pt x="79" y="143"/>
                    </a:lnTo>
                    <a:lnTo>
                      <a:pt x="73" y="143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53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8" name="Rectangle 324"/>
              <p:cNvSpPr>
                <a:spLocks noChangeArrowheads="1"/>
              </p:cNvSpPr>
              <p:nvPr/>
            </p:nvSpPr>
            <p:spPr bwMode="auto">
              <a:xfrm>
                <a:off x="1780" y="1955"/>
                <a:ext cx="11" cy="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19" name="Rectangle 325"/>
              <p:cNvSpPr>
                <a:spLocks noChangeArrowheads="1"/>
              </p:cNvSpPr>
              <p:nvPr/>
            </p:nvSpPr>
            <p:spPr bwMode="auto">
              <a:xfrm>
                <a:off x="1780" y="1936"/>
                <a:ext cx="1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0" name="Freeform 326"/>
              <p:cNvSpPr>
                <a:spLocks/>
              </p:cNvSpPr>
              <p:nvPr/>
            </p:nvSpPr>
            <p:spPr bwMode="auto">
              <a:xfrm>
                <a:off x="1800" y="1956"/>
                <a:ext cx="36" cy="48"/>
              </a:xfrm>
              <a:custGeom>
                <a:avLst/>
                <a:gdLst>
                  <a:gd name="T0" fmla="*/ 0 w 108"/>
                  <a:gd name="T1" fmla="*/ 1 h 145"/>
                  <a:gd name="T2" fmla="*/ 0 w 108"/>
                  <a:gd name="T3" fmla="*/ 1 h 145"/>
                  <a:gd name="T4" fmla="*/ 0 w 108"/>
                  <a:gd name="T5" fmla="*/ 2 h 145"/>
                  <a:gd name="T6" fmla="*/ 1 w 108"/>
                  <a:gd name="T7" fmla="*/ 2 h 145"/>
                  <a:gd name="T8" fmla="*/ 1 w 108"/>
                  <a:gd name="T9" fmla="*/ 2 h 145"/>
                  <a:gd name="T10" fmla="*/ 1 w 108"/>
                  <a:gd name="T11" fmla="*/ 2 h 145"/>
                  <a:gd name="T12" fmla="*/ 1 w 108"/>
                  <a:gd name="T13" fmla="*/ 1 h 145"/>
                  <a:gd name="T14" fmla="*/ 1 w 108"/>
                  <a:gd name="T15" fmla="*/ 1 h 145"/>
                  <a:gd name="T16" fmla="*/ 1 w 108"/>
                  <a:gd name="T17" fmla="*/ 1 h 145"/>
                  <a:gd name="T18" fmla="*/ 1 w 108"/>
                  <a:gd name="T19" fmla="*/ 1 h 145"/>
                  <a:gd name="T20" fmla="*/ 1 w 108"/>
                  <a:gd name="T21" fmla="*/ 0 h 145"/>
                  <a:gd name="T22" fmla="*/ 1 w 108"/>
                  <a:gd name="T23" fmla="*/ 0 h 145"/>
                  <a:gd name="T24" fmla="*/ 1 w 108"/>
                  <a:gd name="T25" fmla="*/ 0 h 145"/>
                  <a:gd name="T26" fmla="*/ 1 w 108"/>
                  <a:gd name="T27" fmla="*/ 1 h 145"/>
                  <a:gd name="T28" fmla="*/ 1 w 108"/>
                  <a:gd name="T29" fmla="*/ 0 h 145"/>
                  <a:gd name="T30" fmla="*/ 1 w 108"/>
                  <a:gd name="T31" fmla="*/ 0 h 145"/>
                  <a:gd name="T32" fmla="*/ 1 w 108"/>
                  <a:gd name="T33" fmla="*/ 1 h 145"/>
                  <a:gd name="T34" fmla="*/ 1 w 108"/>
                  <a:gd name="T35" fmla="*/ 0 h 145"/>
                  <a:gd name="T36" fmla="*/ 1 w 108"/>
                  <a:gd name="T37" fmla="*/ 0 h 145"/>
                  <a:gd name="T38" fmla="*/ 1 w 108"/>
                  <a:gd name="T39" fmla="*/ 0 h 145"/>
                  <a:gd name="T40" fmla="*/ 0 w 108"/>
                  <a:gd name="T41" fmla="*/ 0 h 145"/>
                  <a:gd name="T42" fmla="*/ 0 w 108"/>
                  <a:gd name="T43" fmla="*/ 0 h 145"/>
                  <a:gd name="T44" fmla="*/ 0 w 108"/>
                  <a:gd name="T45" fmla="*/ 0 h 145"/>
                  <a:gd name="T46" fmla="*/ 0 w 108"/>
                  <a:gd name="T47" fmla="*/ 1 h 145"/>
                  <a:gd name="T48" fmla="*/ 0 w 108"/>
                  <a:gd name="T49" fmla="*/ 1 h 145"/>
                  <a:gd name="T50" fmla="*/ 1 w 108"/>
                  <a:gd name="T51" fmla="*/ 1 h 145"/>
                  <a:gd name="T52" fmla="*/ 1 w 108"/>
                  <a:gd name="T53" fmla="*/ 1 h 145"/>
                  <a:gd name="T54" fmla="*/ 1 w 108"/>
                  <a:gd name="T55" fmla="*/ 1 h 145"/>
                  <a:gd name="T56" fmla="*/ 1 w 108"/>
                  <a:gd name="T57" fmla="*/ 1 h 145"/>
                  <a:gd name="T58" fmla="*/ 1 w 108"/>
                  <a:gd name="T59" fmla="*/ 1 h 145"/>
                  <a:gd name="T60" fmla="*/ 1 w 108"/>
                  <a:gd name="T61" fmla="*/ 1 h 145"/>
                  <a:gd name="T62" fmla="*/ 0 w 108"/>
                  <a:gd name="T63" fmla="*/ 1 h 145"/>
                  <a:gd name="T64" fmla="*/ 0 w 108"/>
                  <a:gd name="T65" fmla="*/ 1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145"/>
                  <a:gd name="T101" fmla="*/ 108 w 108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145">
                    <a:moveTo>
                      <a:pt x="6" y="96"/>
                    </a:moveTo>
                    <a:lnTo>
                      <a:pt x="6" y="120"/>
                    </a:lnTo>
                    <a:lnTo>
                      <a:pt x="16" y="135"/>
                    </a:lnTo>
                    <a:lnTo>
                      <a:pt x="44" y="145"/>
                    </a:lnTo>
                    <a:lnTo>
                      <a:pt x="78" y="142"/>
                    </a:lnTo>
                    <a:lnTo>
                      <a:pt x="100" y="126"/>
                    </a:lnTo>
                    <a:lnTo>
                      <a:pt x="108" y="100"/>
                    </a:lnTo>
                    <a:lnTo>
                      <a:pt x="106" y="85"/>
                    </a:lnTo>
                    <a:lnTo>
                      <a:pt x="87" y="66"/>
                    </a:lnTo>
                    <a:lnTo>
                      <a:pt x="43" y="45"/>
                    </a:lnTo>
                    <a:lnTo>
                      <a:pt x="42" y="34"/>
                    </a:lnTo>
                    <a:lnTo>
                      <a:pt x="50" y="27"/>
                    </a:lnTo>
                    <a:lnTo>
                      <a:pt x="67" y="26"/>
                    </a:lnTo>
                    <a:lnTo>
                      <a:pt x="67" y="45"/>
                    </a:lnTo>
                    <a:lnTo>
                      <a:pt x="67" y="40"/>
                    </a:lnTo>
                    <a:lnTo>
                      <a:pt x="102" y="40"/>
                    </a:lnTo>
                    <a:lnTo>
                      <a:pt x="108" y="45"/>
                    </a:lnTo>
                    <a:lnTo>
                      <a:pt x="99" y="17"/>
                    </a:lnTo>
                    <a:lnTo>
                      <a:pt x="75" y="2"/>
                    </a:lnTo>
                    <a:lnTo>
                      <a:pt x="57" y="0"/>
                    </a:lnTo>
                    <a:lnTo>
                      <a:pt x="22" y="8"/>
                    </a:lnTo>
                    <a:lnTo>
                      <a:pt x="11" y="21"/>
                    </a:lnTo>
                    <a:lnTo>
                      <a:pt x="6" y="40"/>
                    </a:lnTo>
                    <a:lnTo>
                      <a:pt x="8" y="53"/>
                    </a:lnTo>
                    <a:lnTo>
                      <a:pt x="27" y="70"/>
                    </a:lnTo>
                    <a:lnTo>
                      <a:pt x="62" y="88"/>
                    </a:lnTo>
                    <a:lnTo>
                      <a:pt x="70" y="96"/>
                    </a:lnTo>
                    <a:lnTo>
                      <a:pt x="71" y="111"/>
                    </a:lnTo>
                    <a:lnTo>
                      <a:pt x="64" y="115"/>
                    </a:lnTo>
                    <a:lnTo>
                      <a:pt x="41" y="115"/>
                    </a:lnTo>
                    <a:lnTo>
                      <a:pt x="41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1" name="Rectangle 327"/>
              <p:cNvSpPr>
                <a:spLocks noChangeArrowheads="1"/>
              </p:cNvSpPr>
              <p:nvPr/>
            </p:nvSpPr>
            <p:spPr bwMode="auto">
              <a:xfrm>
                <a:off x="1844" y="1955"/>
                <a:ext cx="13" cy="4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2" name="Rectangle 328"/>
              <p:cNvSpPr>
                <a:spLocks noChangeArrowheads="1"/>
              </p:cNvSpPr>
              <p:nvPr/>
            </p:nvSpPr>
            <p:spPr bwMode="auto">
              <a:xfrm>
                <a:off x="1844" y="1936"/>
                <a:ext cx="13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3" name="Freeform 329"/>
              <p:cNvSpPr>
                <a:spLocks/>
              </p:cNvSpPr>
              <p:nvPr/>
            </p:nvSpPr>
            <p:spPr bwMode="auto">
              <a:xfrm>
                <a:off x="1887" y="1955"/>
                <a:ext cx="19" cy="49"/>
              </a:xfrm>
              <a:custGeom>
                <a:avLst/>
                <a:gdLst>
                  <a:gd name="T0" fmla="*/ 0 w 56"/>
                  <a:gd name="T1" fmla="*/ 1 h 147"/>
                  <a:gd name="T2" fmla="*/ 0 w 56"/>
                  <a:gd name="T3" fmla="*/ 2 h 147"/>
                  <a:gd name="T4" fmla="*/ 0 w 56"/>
                  <a:gd name="T5" fmla="*/ 2 h 147"/>
                  <a:gd name="T6" fmla="*/ 0 w 56"/>
                  <a:gd name="T7" fmla="*/ 2 h 147"/>
                  <a:gd name="T8" fmla="*/ 0 w 56"/>
                  <a:gd name="T9" fmla="*/ 2 h 147"/>
                  <a:gd name="T10" fmla="*/ 0 w 56"/>
                  <a:gd name="T11" fmla="*/ 2 h 147"/>
                  <a:gd name="T12" fmla="*/ 1 w 56"/>
                  <a:gd name="T13" fmla="*/ 2 h 147"/>
                  <a:gd name="T14" fmla="*/ 1 w 56"/>
                  <a:gd name="T15" fmla="*/ 1 h 147"/>
                  <a:gd name="T16" fmla="*/ 1 w 56"/>
                  <a:gd name="T17" fmla="*/ 1 h 147"/>
                  <a:gd name="T18" fmla="*/ 1 w 56"/>
                  <a:gd name="T19" fmla="*/ 1 h 147"/>
                  <a:gd name="T20" fmla="*/ 1 w 56"/>
                  <a:gd name="T21" fmla="*/ 1 h 147"/>
                  <a:gd name="T22" fmla="*/ 1 w 56"/>
                  <a:gd name="T23" fmla="*/ 0 h 147"/>
                  <a:gd name="T24" fmla="*/ 1 w 56"/>
                  <a:gd name="T25" fmla="*/ 0 h 147"/>
                  <a:gd name="T26" fmla="*/ 0 w 56"/>
                  <a:gd name="T27" fmla="*/ 0 h 147"/>
                  <a:gd name="T28" fmla="*/ 0 w 56"/>
                  <a:gd name="T29" fmla="*/ 0 h 147"/>
                  <a:gd name="T30" fmla="*/ 0 w 56"/>
                  <a:gd name="T31" fmla="*/ 0 h 147"/>
                  <a:gd name="T32" fmla="*/ 0 w 56"/>
                  <a:gd name="T33" fmla="*/ 0 h 147"/>
                  <a:gd name="T34" fmla="*/ 0 w 56"/>
                  <a:gd name="T35" fmla="*/ 0 h 147"/>
                  <a:gd name="T36" fmla="*/ 0 w 56"/>
                  <a:gd name="T37" fmla="*/ 0 h 147"/>
                  <a:gd name="T38" fmla="*/ 0 w 56"/>
                  <a:gd name="T39" fmla="*/ 0 h 147"/>
                  <a:gd name="T40" fmla="*/ 0 w 56"/>
                  <a:gd name="T41" fmla="*/ 0 h 147"/>
                  <a:gd name="T42" fmla="*/ 0 w 56"/>
                  <a:gd name="T43" fmla="*/ 0 h 147"/>
                  <a:gd name="T44" fmla="*/ 0 w 56"/>
                  <a:gd name="T45" fmla="*/ 1 h 147"/>
                  <a:gd name="T46" fmla="*/ 0 w 56"/>
                  <a:gd name="T47" fmla="*/ 1 h 147"/>
                  <a:gd name="T48" fmla="*/ 0 w 56"/>
                  <a:gd name="T49" fmla="*/ 1 h 147"/>
                  <a:gd name="T50" fmla="*/ 0 w 56"/>
                  <a:gd name="T51" fmla="*/ 1 h 147"/>
                  <a:gd name="T52" fmla="*/ 0 w 56"/>
                  <a:gd name="T53" fmla="*/ 1 h 147"/>
                  <a:gd name="T54" fmla="*/ 0 w 56"/>
                  <a:gd name="T55" fmla="*/ 1 h 147"/>
                  <a:gd name="T56" fmla="*/ 0 w 56"/>
                  <a:gd name="T57" fmla="*/ 1 h 147"/>
                  <a:gd name="T58" fmla="*/ 0 w 56"/>
                  <a:gd name="T59" fmla="*/ 1 h 147"/>
                  <a:gd name="T60" fmla="*/ 0 w 56"/>
                  <a:gd name="T61" fmla="*/ 1 h 1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6"/>
                  <a:gd name="T94" fmla="*/ 0 h 147"/>
                  <a:gd name="T95" fmla="*/ 56 w 56"/>
                  <a:gd name="T96" fmla="*/ 147 h 1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6" h="147">
                    <a:moveTo>
                      <a:pt x="0" y="117"/>
                    </a:moveTo>
                    <a:lnTo>
                      <a:pt x="0" y="143"/>
                    </a:lnTo>
                    <a:lnTo>
                      <a:pt x="5" y="147"/>
                    </a:lnTo>
                    <a:lnTo>
                      <a:pt x="16" y="147"/>
                    </a:lnTo>
                    <a:lnTo>
                      <a:pt x="30" y="145"/>
                    </a:lnTo>
                    <a:lnTo>
                      <a:pt x="39" y="139"/>
                    </a:lnTo>
                    <a:lnTo>
                      <a:pt x="46" y="131"/>
                    </a:lnTo>
                    <a:lnTo>
                      <a:pt x="52" y="121"/>
                    </a:lnTo>
                    <a:lnTo>
                      <a:pt x="55" y="96"/>
                    </a:lnTo>
                    <a:lnTo>
                      <a:pt x="56" y="71"/>
                    </a:lnTo>
                    <a:lnTo>
                      <a:pt x="55" y="49"/>
                    </a:lnTo>
                    <a:lnTo>
                      <a:pt x="52" y="26"/>
                    </a:lnTo>
                    <a:lnTo>
                      <a:pt x="46" y="16"/>
                    </a:lnTo>
                    <a:lnTo>
                      <a:pt x="39" y="8"/>
                    </a:lnTo>
                    <a:lnTo>
                      <a:pt x="30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" y="25"/>
                    </a:lnTo>
                    <a:lnTo>
                      <a:pt x="11" y="31"/>
                    </a:lnTo>
                    <a:lnTo>
                      <a:pt x="15" y="42"/>
                    </a:lnTo>
                    <a:lnTo>
                      <a:pt x="16" y="56"/>
                    </a:lnTo>
                    <a:lnTo>
                      <a:pt x="16" y="71"/>
                    </a:lnTo>
                    <a:lnTo>
                      <a:pt x="16" y="91"/>
                    </a:lnTo>
                    <a:lnTo>
                      <a:pt x="15" y="106"/>
                    </a:lnTo>
                    <a:lnTo>
                      <a:pt x="11" y="114"/>
                    </a:lnTo>
                    <a:lnTo>
                      <a:pt x="9" y="116"/>
                    </a:lnTo>
                    <a:lnTo>
                      <a:pt x="5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4" name="Freeform 330"/>
              <p:cNvSpPr>
                <a:spLocks/>
              </p:cNvSpPr>
              <p:nvPr/>
            </p:nvSpPr>
            <p:spPr bwMode="auto">
              <a:xfrm>
                <a:off x="1869" y="1936"/>
                <a:ext cx="20" cy="68"/>
              </a:xfrm>
              <a:custGeom>
                <a:avLst/>
                <a:gdLst>
                  <a:gd name="T0" fmla="*/ 1 w 61"/>
                  <a:gd name="T1" fmla="*/ 1 h 204"/>
                  <a:gd name="T2" fmla="*/ 1 w 61"/>
                  <a:gd name="T3" fmla="*/ 1 h 204"/>
                  <a:gd name="T4" fmla="*/ 1 w 61"/>
                  <a:gd name="T5" fmla="*/ 1 h 204"/>
                  <a:gd name="T6" fmla="*/ 1 w 61"/>
                  <a:gd name="T7" fmla="*/ 1 h 204"/>
                  <a:gd name="T8" fmla="*/ 1 w 61"/>
                  <a:gd name="T9" fmla="*/ 1 h 204"/>
                  <a:gd name="T10" fmla="*/ 0 w 61"/>
                  <a:gd name="T11" fmla="*/ 1 h 204"/>
                  <a:gd name="T12" fmla="*/ 0 w 61"/>
                  <a:gd name="T13" fmla="*/ 0 h 204"/>
                  <a:gd name="T14" fmla="*/ 0 w 61"/>
                  <a:gd name="T15" fmla="*/ 0 h 204"/>
                  <a:gd name="T16" fmla="*/ 0 w 61"/>
                  <a:gd name="T17" fmla="*/ 2 h 204"/>
                  <a:gd name="T18" fmla="*/ 0 w 61"/>
                  <a:gd name="T19" fmla="*/ 2 h 204"/>
                  <a:gd name="T20" fmla="*/ 0 w 61"/>
                  <a:gd name="T21" fmla="*/ 2 h 204"/>
                  <a:gd name="T22" fmla="*/ 0 w 61"/>
                  <a:gd name="T23" fmla="*/ 2 h 204"/>
                  <a:gd name="T24" fmla="*/ 1 w 61"/>
                  <a:gd name="T25" fmla="*/ 2 h 204"/>
                  <a:gd name="T26" fmla="*/ 1 w 61"/>
                  <a:gd name="T27" fmla="*/ 2 h 204"/>
                  <a:gd name="T28" fmla="*/ 1 w 61"/>
                  <a:gd name="T29" fmla="*/ 3 h 204"/>
                  <a:gd name="T30" fmla="*/ 1 w 61"/>
                  <a:gd name="T31" fmla="*/ 2 h 204"/>
                  <a:gd name="T32" fmla="*/ 1 w 61"/>
                  <a:gd name="T33" fmla="*/ 2 h 204"/>
                  <a:gd name="T34" fmla="*/ 1 w 61"/>
                  <a:gd name="T35" fmla="*/ 2 h 204"/>
                  <a:gd name="T36" fmla="*/ 1 w 61"/>
                  <a:gd name="T37" fmla="*/ 2 h 204"/>
                  <a:gd name="T38" fmla="*/ 1 w 61"/>
                  <a:gd name="T39" fmla="*/ 2 h 204"/>
                  <a:gd name="T40" fmla="*/ 1 w 61"/>
                  <a:gd name="T41" fmla="*/ 2 h 204"/>
                  <a:gd name="T42" fmla="*/ 1 w 61"/>
                  <a:gd name="T43" fmla="*/ 2 h 204"/>
                  <a:gd name="T44" fmla="*/ 1 w 61"/>
                  <a:gd name="T45" fmla="*/ 2 h 204"/>
                  <a:gd name="T46" fmla="*/ 0 w 61"/>
                  <a:gd name="T47" fmla="*/ 2 h 204"/>
                  <a:gd name="T48" fmla="*/ 0 w 61"/>
                  <a:gd name="T49" fmla="*/ 2 h 204"/>
                  <a:gd name="T50" fmla="*/ 0 w 61"/>
                  <a:gd name="T51" fmla="*/ 1 h 204"/>
                  <a:gd name="T52" fmla="*/ 1 w 61"/>
                  <a:gd name="T53" fmla="*/ 1 h 204"/>
                  <a:gd name="T54" fmla="*/ 1 w 61"/>
                  <a:gd name="T55" fmla="*/ 1 h 204"/>
                  <a:gd name="T56" fmla="*/ 1 w 61"/>
                  <a:gd name="T57" fmla="*/ 1 h 204"/>
                  <a:gd name="T58" fmla="*/ 1 w 61"/>
                  <a:gd name="T59" fmla="*/ 1 h 204"/>
                  <a:gd name="T60" fmla="*/ 1 w 61"/>
                  <a:gd name="T61" fmla="*/ 1 h 204"/>
                  <a:gd name="T62" fmla="*/ 1 w 61"/>
                  <a:gd name="T63" fmla="*/ 1 h 204"/>
                  <a:gd name="T64" fmla="*/ 1 w 61"/>
                  <a:gd name="T65" fmla="*/ 1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204"/>
                  <a:gd name="T101" fmla="*/ 61 w 61"/>
                  <a:gd name="T102" fmla="*/ 204 h 2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204">
                    <a:moveTo>
                      <a:pt x="56" y="82"/>
                    </a:moveTo>
                    <a:lnTo>
                      <a:pt x="56" y="57"/>
                    </a:lnTo>
                    <a:lnTo>
                      <a:pt x="61" y="61"/>
                    </a:lnTo>
                    <a:lnTo>
                      <a:pt x="57" y="63"/>
                    </a:lnTo>
                    <a:lnTo>
                      <a:pt x="51" y="65"/>
                    </a:lnTo>
                    <a:lnTo>
                      <a:pt x="41" y="72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94"/>
                    </a:lnTo>
                    <a:lnTo>
                      <a:pt x="36" y="194"/>
                    </a:lnTo>
                    <a:lnTo>
                      <a:pt x="36" y="179"/>
                    </a:lnTo>
                    <a:lnTo>
                      <a:pt x="41" y="184"/>
                    </a:lnTo>
                    <a:lnTo>
                      <a:pt x="50" y="196"/>
                    </a:lnTo>
                    <a:lnTo>
                      <a:pt x="54" y="201"/>
                    </a:lnTo>
                    <a:lnTo>
                      <a:pt x="61" y="204"/>
                    </a:lnTo>
                    <a:lnTo>
                      <a:pt x="56" y="200"/>
                    </a:lnTo>
                    <a:lnTo>
                      <a:pt x="56" y="174"/>
                    </a:lnTo>
                    <a:lnTo>
                      <a:pt x="61" y="174"/>
                    </a:lnTo>
                    <a:lnTo>
                      <a:pt x="56" y="174"/>
                    </a:lnTo>
                    <a:lnTo>
                      <a:pt x="50" y="172"/>
                    </a:lnTo>
                    <a:lnTo>
                      <a:pt x="45" y="165"/>
                    </a:lnTo>
                    <a:lnTo>
                      <a:pt x="43" y="158"/>
                    </a:lnTo>
                    <a:lnTo>
                      <a:pt x="42" y="150"/>
                    </a:lnTo>
                    <a:lnTo>
                      <a:pt x="41" y="141"/>
                    </a:lnTo>
                    <a:lnTo>
                      <a:pt x="41" y="128"/>
                    </a:lnTo>
                    <a:lnTo>
                      <a:pt x="41" y="110"/>
                    </a:lnTo>
                    <a:lnTo>
                      <a:pt x="43" y="96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51" y="83"/>
                    </a:lnTo>
                    <a:lnTo>
                      <a:pt x="56" y="82"/>
                    </a:lnTo>
                    <a:lnTo>
                      <a:pt x="61" y="82"/>
                    </a:lnTo>
                    <a:lnTo>
                      <a:pt x="56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5" name="Rectangle 331"/>
              <p:cNvSpPr>
                <a:spLocks noChangeArrowheads="1"/>
              </p:cNvSpPr>
              <p:nvPr/>
            </p:nvSpPr>
            <p:spPr bwMode="auto">
              <a:xfrm>
                <a:off x="1917" y="1936"/>
                <a:ext cx="12" cy="6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6" name="Freeform 332"/>
              <p:cNvSpPr>
                <a:spLocks/>
              </p:cNvSpPr>
              <p:nvPr/>
            </p:nvSpPr>
            <p:spPr bwMode="auto">
              <a:xfrm>
                <a:off x="1960" y="1986"/>
                <a:ext cx="17" cy="18"/>
              </a:xfrm>
              <a:custGeom>
                <a:avLst/>
                <a:gdLst>
                  <a:gd name="T0" fmla="*/ 0 w 53"/>
                  <a:gd name="T1" fmla="*/ 0 h 55"/>
                  <a:gd name="T2" fmla="*/ 0 w 53"/>
                  <a:gd name="T3" fmla="*/ 1 h 55"/>
                  <a:gd name="T4" fmla="*/ 0 w 53"/>
                  <a:gd name="T5" fmla="*/ 1 h 55"/>
                  <a:gd name="T6" fmla="*/ 0 w 53"/>
                  <a:gd name="T7" fmla="*/ 1 h 55"/>
                  <a:gd name="T8" fmla="*/ 0 w 53"/>
                  <a:gd name="T9" fmla="*/ 1 h 55"/>
                  <a:gd name="T10" fmla="*/ 0 w 53"/>
                  <a:gd name="T11" fmla="*/ 1 h 55"/>
                  <a:gd name="T12" fmla="*/ 0 w 53"/>
                  <a:gd name="T13" fmla="*/ 0 h 55"/>
                  <a:gd name="T14" fmla="*/ 0 w 53"/>
                  <a:gd name="T15" fmla="*/ 0 h 55"/>
                  <a:gd name="T16" fmla="*/ 1 w 53"/>
                  <a:gd name="T17" fmla="*/ 0 h 55"/>
                  <a:gd name="T18" fmla="*/ 1 w 53"/>
                  <a:gd name="T19" fmla="*/ 0 h 55"/>
                  <a:gd name="T20" fmla="*/ 1 w 53"/>
                  <a:gd name="T21" fmla="*/ 0 h 55"/>
                  <a:gd name="T22" fmla="*/ 1 w 53"/>
                  <a:gd name="T23" fmla="*/ 0 h 55"/>
                  <a:gd name="T24" fmla="*/ 0 w 53"/>
                  <a:gd name="T25" fmla="*/ 0 h 55"/>
                  <a:gd name="T26" fmla="*/ 0 w 53"/>
                  <a:gd name="T27" fmla="*/ 0 h 55"/>
                  <a:gd name="T28" fmla="*/ 0 w 53"/>
                  <a:gd name="T29" fmla="*/ 0 h 55"/>
                  <a:gd name="T30" fmla="*/ 0 w 53"/>
                  <a:gd name="T31" fmla="*/ 0 h 55"/>
                  <a:gd name="T32" fmla="*/ 0 w 53"/>
                  <a:gd name="T33" fmla="*/ 0 h 55"/>
                  <a:gd name="T34" fmla="*/ 0 w 53"/>
                  <a:gd name="T35" fmla="*/ 0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55"/>
                  <a:gd name="T56" fmla="*/ 53 w 53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55">
                    <a:moveTo>
                      <a:pt x="0" y="25"/>
                    </a:moveTo>
                    <a:lnTo>
                      <a:pt x="0" y="51"/>
                    </a:lnTo>
                    <a:lnTo>
                      <a:pt x="0" y="55"/>
                    </a:lnTo>
                    <a:lnTo>
                      <a:pt x="14" y="54"/>
                    </a:lnTo>
                    <a:lnTo>
                      <a:pt x="24" y="50"/>
                    </a:lnTo>
                    <a:lnTo>
                      <a:pt x="31" y="45"/>
                    </a:lnTo>
                    <a:lnTo>
                      <a:pt x="37" y="40"/>
                    </a:lnTo>
                    <a:lnTo>
                      <a:pt x="44" y="32"/>
                    </a:lnTo>
                    <a:lnTo>
                      <a:pt x="49" y="25"/>
                    </a:lnTo>
                    <a:lnTo>
                      <a:pt x="52" y="16"/>
                    </a:lnTo>
                    <a:lnTo>
                      <a:pt x="53" y="6"/>
                    </a:lnTo>
                    <a:lnTo>
                      <a:pt x="53" y="0"/>
                    </a:lnTo>
                    <a:lnTo>
                      <a:pt x="11" y="0"/>
                    </a:lnTo>
                    <a:lnTo>
                      <a:pt x="15" y="6"/>
                    </a:lnTo>
                    <a:lnTo>
                      <a:pt x="14" y="13"/>
                    </a:lnTo>
                    <a:lnTo>
                      <a:pt x="12" y="20"/>
                    </a:lnTo>
                    <a:lnTo>
                      <a:pt x="7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7" name="Freeform 333"/>
              <p:cNvSpPr>
                <a:spLocks/>
              </p:cNvSpPr>
              <p:nvPr/>
            </p:nvSpPr>
            <p:spPr bwMode="auto">
              <a:xfrm>
                <a:off x="1960" y="1956"/>
                <a:ext cx="19" cy="25"/>
              </a:xfrm>
              <a:custGeom>
                <a:avLst/>
                <a:gdLst>
                  <a:gd name="T0" fmla="*/ 0 w 58"/>
                  <a:gd name="T1" fmla="*/ 1 h 75"/>
                  <a:gd name="T2" fmla="*/ 0 w 58"/>
                  <a:gd name="T3" fmla="*/ 1 h 75"/>
                  <a:gd name="T4" fmla="*/ 1 w 58"/>
                  <a:gd name="T5" fmla="*/ 1 h 75"/>
                  <a:gd name="T6" fmla="*/ 1 w 58"/>
                  <a:gd name="T7" fmla="*/ 1 h 75"/>
                  <a:gd name="T8" fmla="*/ 1 w 58"/>
                  <a:gd name="T9" fmla="*/ 1 h 75"/>
                  <a:gd name="T10" fmla="*/ 1 w 58"/>
                  <a:gd name="T11" fmla="*/ 0 h 75"/>
                  <a:gd name="T12" fmla="*/ 1 w 58"/>
                  <a:gd name="T13" fmla="*/ 0 h 75"/>
                  <a:gd name="T14" fmla="*/ 1 w 58"/>
                  <a:gd name="T15" fmla="*/ 0 h 75"/>
                  <a:gd name="T16" fmla="*/ 0 w 58"/>
                  <a:gd name="T17" fmla="*/ 0 h 75"/>
                  <a:gd name="T18" fmla="*/ 0 w 58"/>
                  <a:gd name="T19" fmla="*/ 0 h 75"/>
                  <a:gd name="T20" fmla="*/ 0 w 58"/>
                  <a:gd name="T21" fmla="*/ 0 h 75"/>
                  <a:gd name="T22" fmla="*/ 0 w 58"/>
                  <a:gd name="T23" fmla="*/ 0 h 75"/>
                  <a:gd name="T24" fmla="*/ 0 w 58"/>
                  <a:gd name="T25" fmla="*/ 0 h 75"/>
                  <a:gd name="T26" fmla="*/ 0 w 58"/>
                  <a:gd name="T27" fmla="*/ 0 h 75"/>
                  <a:gd name="T28" fmla="*/ 0 w 58"/>
                  <a:gd name="T29" fmla="*/ 0 h 75"/>
                  <a:gd name="T30" fmla="*/ 0 w 58"/>
                  <a:gd name="T31" fmla="*/ 1 h 75"/>
                  <a:gd name="T32" fmla="*/ 0 w 58"/>
                  <a:gd name="T33" fmla="*/ 1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75"/>
                  <a:gd name="T53" fmla="*/ 58 w 58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75">
                    <a:moveTo>
                      <a:pt x="0" y="55"/>
                    </a:moveTo>
                    <a:lnTo>
                      <a:pt x="0" y="75"/>
                    </a:lnTo>
                    <a:lnTo>
                      <a:pt x="53" y="75"/>
                    </a:lnTo>
                    <a:lnTo>
                      <a:pt x="58" y="75"/>
                    </a:lnTo>
                    <a:lnTo>
                      <a:pt x="57" y="47"/>
                    </a:lnTo>
                    <a:lnTo>
                      <a:pt x="53" y="35"/>
                    </a:lnTo>
                    <a:lnTo>
                      <a:pt x="49" y="24"/>
                    </a:lnTo>
                    <a:lnTo>
                      <a:pt x="42" y="16"/>
                    </a:lnTo>
                    <a:lnTo>
                      <a:pt x="31" y="11"/>
                    </a:lnTo>
                    <a:lnTo>
                      <a:pt x="17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9" y="30"/>
                    </a:lnTo>
                    <a:lnTo>
                      <a:pt x="13" y="38"/>
                    </a:lnTo>
                    <a:lnTo>
                      <a:pt x="15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8" name="Freeform 334"/>
              <p:cNvSpPr>
                <a:spLocks/>
              </p:cNvSpPr>
              <p:nvPr/>
            </p:nvSpPr>
            <p:spPr bwMode="auto">
              <a:xfrm>
                <a:off x="1940" y="1956"/>
                <a:ext cx="20" cy="48"/>
              </a:xfrm>
              <a:custGeom>
                <a:avLst/>
                <a:gdLst>
                  <a:gd name="T0" fmla="*/ 1 w 59"/>
                  <a:gd name="T1" fmla="*/ 0 h 145"/>
                  <a:gd name="T2" fmla="*/ 1 w 59"/>
                  <a:gd name="T3" fmla="*/ 0 h 145"/>
                  <a:gd name="T4" fmla="*/ 1 w 59"/>
                  <a:gd name="T5" fmla="*/ 0 h 145"/>
                  <a:gd name="T6" fmla="*/ 1 w 59"/>
                  <a:gd name="T7" fmla="*/ 0 h 145"/>
                  <a:gd name="T8" fmla="*/ 0 w 59"/>
                  <a:gd name="T9" fmla="*/ 0 h 145"/>
                  <a:gd name="T10" fmla="*/ 0 w 59"/>
                  <a:gd name="T11" fmla="*/ 0 h 145"/>
                  <a:gd name="T12" fmla="*/ 0 w 59"/>
                  <a:gd name="T13" fmla="*/ 1 h 145"/>
                  <a:gd name="T14" fmla="*/ 0 w 59"/>
                  <a:gd name="T15" fmla="*/ 1 h 145"/>
                  <a:gd name="T16" fmla="*/ 0 w 59"/>
                  <a:gd name="T17" fmla="*/ 2 h 145"/>
                  <a:gd name="T18" fmla="*/ 0 w 59"/>
                  <a:gd name="T19" fmla="*/ 2 h 145"/>
                  <a:gd name="T20" fmla="*/ 1 w 59"/>
                  <a:gd name="T21" fmla="*/ 2 h 145"/>
                  <a:gd name="T22" fmla="*/ 1 w 59"/>
                  <a:gd name="T23" fmla="*/ 1 h 145"/>
                  <a:gd name="T24" fmla="*/ 1 w 59"/>
                  <a:gd name="T25" fmla="*/ 1 h 145"/>
                  <a:gd name="T26" fmla="*/ 0 w 59"/>
                  <a:gd name="T27" fmla="*/ 1 h 145"/>
                  <a:gd name="T28" fmla="*/ 0 w 59"/>
                  <a:gd name="T29" fmla="*/ 1 h 145"/>
                  <a:gd name="T30" fmla="*/ 1 w 59"/>
                  <a:gd name="T31" fmla="*/ 1 h 145"/>
                  <a:gd name="T32" fmla="*/ 1 w 59"/>
                  <a:gd name="T33" fmla="*/ 1 h 145"/>
                  <a:gd name="T34" fmla="*/ 0 w 59"/>
                  <a:gd name="T35" fmla="*/ 1 h 145"/>
                  <a:gd name="T36" fmla="*/ 0 w 59"/>
                  <a:gd name="T37" fmla="*/ 0 h 145"/>
                  <a:gd name="T38" fmla="*/ 1 w 59"/>
                  <a:gd name="T39" fmla="*/ 0 h 145"/>
                  <a:gd name="T40" fmla="*/ 1 w 59"/>
                  <a:gd name="T41" fmla="*/ 0 h 1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45"/>
                  <a:gd name="T65" fmla="*/ 59 w 59"/>
                  <a:gd name="T66" fmla="*/ 145 h 1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45">
                    <a:moveTo>
                      <a:pt x="59" y="26"/>
                    </a:moveTo>
                    <a:lnTo>
                      <a:pt x="59" y="0"/>
                    </a:lnTo>
                    <a:lnTo>
                      <a:pt x="59" y="5"/>
                    </a:lnTo>
                    <a:lnTo>
                      <a:pt x="59" y="0"/>
                    </a:lnTo>
                    <a:lnTo>
                      <a:pt x="28" y="6"/>
                    </a:lnTo>
                    <a:lnTo>
                      <a:pt x="9" y="22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9" y="125"/>
                    </a:lnTo>
                    <a:lnTo>
                      <a:pt x="28" y="140"/>
                    </a:lnTo>
                    <a:lnTo>
                      <a:pt x="59" y="145"/>
                    </a:lnTo>
                    <a:lnTo>
                      <a:pt x="59" y="115"/>
                    </a:lnTo>
                    <a:lnTo>
                      <a:pt x="43" y="108"/>
                    </a:lnTo>
                    <a:lnTo>
                      <a:pt x="37" y="90"/>
                    </a:lnTo>
                    <a:lnTo>
                      <a:pt x="37" y="75"/>
                    </a:lnTo>
                    <a:lnTo>
                      <a:pt x="59" y="75"/>
                    </a:lnTo>
                    <a:lnTo>
                      <a:pt x="59" y="55"/>
                    </a:lnTo>
                    <a:lnTo>
                      <a:pt x="37" y="55"/>
                    </a:lnTo>
                    <a:lnTo>
                      <a:pt x="39" y="37"/>
                    </a:lnTo>
                    <a:lnTo>
                      <a:pt x="52" y="27"/>
                    </a:lnTo>
                    <a:lnTo>
                      <a:pt x="59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29" name="Freeform 335"/>
              <p:cNvSpPr>
                <a:spLocks/>
              </p:cNvSpPr>
              <p:nvPr/>
            </p:nvSpPr>
            <p:spPr bwMode="auto">
              <a:xfrm>
                <a:off x="2414" y="2696"/>
                <a:ext cx="67" cy="65"/>
              </a:xfrm>
              <a:custGeom>
                <a:avLst/>
                <a:gdLst>
                  <a:gd name="T0" fmla="*/ 2 w 200"/>
                  <a:gd name="T1" fmla="*/ 2 h 195"/>
                  <a:gd name="T2" fmla="*/ 1 w 200"/>
                  <a:gd name="T3" fmla="*/ 2 h 195"/>
                  <a:gd name="T4" fmla="*/ 2 w 200"/>
                  <a:gd name="T5" fmla="*/ 1 h 195"/>
                  <a:gd name="T6" fmla="*/ 2 w 200"/>
                  <a:gd name="T7" fmla="*/ 1 h 195"/>
                  <a:gd name="T8" fmla="*/ 1 w 200"/>
                  <a:gd name="T9" fmla="*/ 1 h 195"/>
                  <a:gd name="T10" fmla="*/ 2 w 200"/>
                  <a:gd name="T11" fmla="*/ 1 h 195"/>
                  <a:gd name="T12" fmla="*/ 2 w 200"/>
                  <a:gd name="T13" fmla="*/ 0 h 195"/>
                  <a:gd name="T14" fmla="*/ 0 w 200"/>
                  <a:gd name="T15" fmla="*/ 0 h 195"/>
                  <a:gd name="T16" fmla="*/ 0 w 200"/>
                  <a:gd name="T17" fmla="*/ 1 h 195"/>
                  <a:gd name="T18" fmla="*/ 2 w 200"/>
                  <a:gd name="T19" fmla="*/ 1 h 195"/>
                  <a:gd name="T20" fmla="*/ 0 w 200"/>
                  <a:gd name="T21" fmla="*/ 2 h 195"/>
                  <a:gd name="T22" fmla="*/ 0 w 200"/>
                  <a:gd name="T23" fmla="*/ 2 h 195"/>
                  <a:gd name="T24" fmla="*/ 2 w 200"/>
                  <a:gd name="T25" fmla="*/ 2 h 195"/>
                  <a:gd name="T26" fmla="*/ 2 w 200"/>
                  <a:gd name="T27" fmla="*/ 2 h 1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0"/>
                  <a:gd name="T43" fmla="*/ 0 h 195"/>
                  <a:gd name="T44" fmla="*/ 200 w 200"/>
                  <a:gd name="T45" fmla="*/ 195 h 1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0" h="195">
                    <a:moveTo>
                      <a:pt x="200" y="159"/>
                    </a:moveTo>
                    <a:lnTo>
                      <a:pt x="46" y="159"/>
                    </a:lnTo>
                    <a:lnTo>
                      <a:pt x="200" y="118"/>
                    </a:lnTo>
                    <a:lnTo>
                      <a:pt x="200" y="82"/>
                    </a:lnTo>
                    <a:lnTo>
                      <a:pt x="46" y="46"/>
                    </a:lnTo>
                    <a:lnTo>
                      <a:pt x="200" y="46"/>
                    </a:lnTo>
                    <a:lnTo>
                      <a:pt x="200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133" y="103"/>
                    </a:lnTo>
                    <a:lnTo>
                      <a:pt x="0" y="128"/>
                    </a:lnTo>
                    <a:lnTo>
                      <a:pt x="0" y="195"/>
                    </a:lnTo>
                    <a:lnTo>
                      <a:pt x="200" y="195"/>
                    </a:lnTo>
                    <a:lnTo>
                      <a:pt x="20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0" name="Rectangle 336"/>
              <p:cNvSpPr>
                <a:spLocks noChangeArrowheads="1"/>
              </p:cNvSpPr>
              <p:nvPr/>
            </p:nvSpPr>
            <p:spPr bwMode="auto">
              <a:xfrm>
                <a:off x="2435" y="2672"/>
                <a:ext cx="46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1" name="Rectangle 337"/>
              <p:cNvSpPr>
                <a:spLocks noChangeArrowheads="1"/>
              </p:cNvSpPr>
              <p:nvPr/>
            </p:nvSpPr>
            <p:spPr bwMode="auto">
              <a:xfrm>
                <a:off x="2414" y="2672"/>
                <a:ext cx="10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2" name="Freeform 338"/>
              <p:cNvSpPr>
                <a:spLocks/>
              </p:cNvSpPr>
              <p:nvPr/>
            </p:nvSpPr>
            <p:spPr bwMode="auto">
              <a:xfrm>
                <a:off x="2434" y="2625"/>
                <a:ext cx="48" cy="39"/>
              </a:xfrm>
              <a:custGeom>
                <a:avLst/>
                <a:gdLst>
                  <a:gd name="T0" fmla="*/ 1 w 146"/>
                  <a:gd name="T1" fmla="*/ 0 h 116"/>
                  <a:gd name="T2" fmla="*/ 0 w 146"/>
                  <a:gd name="T3" fmla="*/ 0 h 116"/>
                  <a:gd name="T4" fmla="*/ 0 w 146"/>
                  <a:gd name="T5" fmla="*/ 0 h 116"/>
                  <a:gd name="T6" fmla="*/ 0 w 146"/>
                  <a:gd name="T7" fmla="*/ 1 h 116"/>
                  <a:gd name="T8" fmla="*/ 0 w 146"/>
                  <a:gd name="T9" fmla="*/ 1 h 116"/>
                  <a:gd name="T10" fmla="*/ 0 w 146"/>
                  <a:gd name="T11" fmla="*/ 1 h 116"/>
                  <a:gd name="T12" fmla="*/ 0 w 146"/>
                  <a:gd name="T13" fmla="*/ 1 h 116"/>
                  <a:gd name="T14" fmla="*/ 1 w 146"/>
                  <a:gd name="T15" fmla="*/ 1 h 116"/>
                  <a:gd name="T16" fmla="*/ 1 w 146"/>
                  <a:gd name="T17" fmla="*/ 1 h 116"/>
                  <a:gd name="T18" fmla="*/ 1 w 146"/>
                  <a:gd name="T19" fmla="*/ 1 h 116"/>
                  <a:gd name="T20" fmla="*/ 2 w 146"/>
                  <a:gd name="T21" fmla="*/ 1 h 116"/>
                  <a:gd name="T22" fmla="*/ 2 w 146"/>
                  <a:gd name="T23" fmla="*/ 1 h 116"/>
                  <a:gd name="T24" fmla="*/ 2 w 146"/>
                  <a:gd name="T25" fmla="*/ 0 h 116"/>
                  <a:gd name="T26" fmla="*/ 1 w 146"/>
                  <a:gd name="T27" fmla="*/ 0 h 116"/>
                  <a:gd name="T28" fmla="*/ 1 w 146"/>
                  <a:gd name="T29" fmla="*/ 0 h 116"/>
                  <a:gd name="T30" fmla="*/ 1 w 146"/>
                  <a:gd name="T31" fmla="*/ 0 h 116"/>
                  <a:gd name="T32" fmla="*/ 1 w 146"/>
                  <a:gd name="T33" fmla="*/ 0 h 116"/>
                  <a:gd name="T34" fmla="*/ 1 w 146"/>
                  <a:gd name="T35" fmla="*/ 0 h 116"/>
                  <a:gd name="T36" fmla="*/ 1 w 146"/>
                  <a:gd name="T37" fmla="*/ 1 h 116"/>
                  <a:gd name="T38" fmla="*/ 1 w 146"/>
                  <a:gd name="T39" fmla="*/ 1 h 116"/>
                  <a:gd name="T40" fmla="*/ 1 w 146"/>
                  <a:gd name="T41" fmla="*/ 1 h 116"/>
                  <a:gd name="T42" fmla="*/ 1 w 146"/>
                  <a:gd name="T43" fmla="*/ 1 h 116"/>
                  <a:gd name="T44" fmla="*/ 0 w 146"/>
                  <a:gd name="T45" fmla="*/ 1 h 116"/>
                  <a:gd name="T46" fmla="*/ 0 w 146"/>
                  <a:gd name="T47" fmla="*/ 1 h 116"/>
                  <a:gd name="T48" fmla="*/ 0 w 146"/>
                  <a:gd name="T49" fmla="*/ 1 h 116"/>
                  <a:gd name="T50" fmla="*/ 0 w 146"/>
                  <a:gd name="T51" fmla="*/ 1 h 116"/>
                  <a:gd name="T52" fmla="*/ 1 w 146"/>
                  <a:gd name="T53" fmla="*/ 0 h 116"/>
                  <a:gd name="T54" fmla="*/ 1 w 146"/>
                  <a:gd name="T55" fmla="*/ 0 h 116"/>
                  <a:gd name="T56" fmla="*/ 1 w 146"/>
                  <a:gd name="T57" fmla="*/ 0 h 116"/>
                  <a:gd name="T58" fmla="*/ 1 w 146"/>
                  <a:gd name="T59" fmla="*/ 0 h 1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6"/>
                  <a:gd name="T91" fmla="*/ 0 h 116"/>
                  <a:gd name="T92" fmla="*/ 146 w 146"/>
                  <a:gd name="T93" fmla="*/ 116 h 1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6" h="116">
                    <a:moveTo>
                      <a:pt x="52" y="6"/>
                    </a:moveTo>
                    <a:lnTo>
                      <a:pt x="28" y="9"/>
                    </a:lnTo>
                    <a:lnTo>
                      <a:pt x="7" y="28"/>
                    </a:lnTo>
                    <a:lnTo>
                      <a:pt x="0" y="61"/>
                    </a:lnTo>
                    <a:lnTo>
                      <a:pt x="1" y="78"/>
                    </a:lnTo>
                    <a:lnTo>
                      <a:pt x="12" y="101"/>
                    </a:lnTo>
                    <a:lnTo>
                      <a:pt x="30" y="112"/>
                    </a:lnTo>
                    <a:lnTo>
                      <a:pt x="42" y="115"/>
                    </a:lnTo>
                    <a:lnTo>
                      <a:pt x="85" y="116"/>
                    </a:lnTo>
                    <a:lnTo>
                      <a:pt x="124" y="106"/>
                    </a:lnTo>
                    <a:lnTo>
                      <a:pt x="140" y="89"/>
                    </a:lnTo>
                    <a:lnTo>
                      <a:pt x="146" y="61"/>
                    </a:lnTo>
                    <a:lnTo>
                      <a:pt x="139" y="28"/>
                    </a:lnTo>
                    <a:lnTo>
                      <a:pt x="125" y="14"/>
                    </a:lnTo>
                    <a:lnTo>
                      <a:pt x="102" y="7"/>
                    </a:lnTo>
                    <a:lnTo>
                      <a:pt x="88" y="6"/>
                    </a:lnTo>
                    <a:lnTo>
                      <a:pt x="88" y="0"/>
                    </a:lnTo>
                    <a:lnTo>
                      <a:pt x="88" y="40"/>
                    </a:lnTo>
                    <a:lnTo>
                      <a:pt x="111" y="45"/>
                    </a:lnTo>
                    <a:lnTo>
                      <a:pt x="119" y="61"/>
                    </a:lnTo>
                    <a:lnTo>
                      <a:pt x="117" y="70"/>
                    </a:lnTo>
                    <a:lnTo>
                      <a:pt x="93" y="76"/>
                    </a:lnTo>
                    <a:lnTo>
                      <a:pt x="41" y="75"/>
                    </a:lnTo>
                    <a:lnTo>
                      <a:pt x="28" y="70"/>
                    </a:lnTo>
                    <a:lnTo>
                      <a:pt x="27" y="52"/>
                    </a:lnTo>
                    <a:lnTo>
                      <a:pt x="31" y="45"/>
                    </a:lnTo>
                    <a:lnTo>
                      <a:pt x="52" y="40"/>
                    </a:lnTo>
                    <a:lnTo>
                      <a:pt x="47" y="40"/>
                    </a:lnTo>
                    <a:lnTo>
                      <a:pt x="47" y="6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3" name="Freeform 339"/>
              <p:cNvSpPr>
                <a:spLocks/>
              </p:cNvSpPr>
              <p:nvPr/>
            </p:nvSpPr>
            <p:spPr bwMode="auto">
              <a:xfrm>
                <a:off x="2432" y="2590"/>
                <a:ext cx="49" cy="25"/>
              </a:xfrm>
              <a:custGeom>
                <a:avLst/>
                <a:gdLst>
                  <a:gd name="T0" fmla="*/ 0 w 147"/>
                  <a:gd name="T1" fmla="*/ 1 h 77"/>
                  <a:gd name="T2" fmla="*/ 2 w 147"/>
                  <a:gd name="T3" fmla="*/ 1 h 77"/>
                  <a:gd name="T4" fmla="*/ 2 w 147"/>
                  <a:gd name="T5" fmla="*/ 0 h 77"/>
                  <a:gd name="T6" fmla="*/ 1 w 147"/>
                  <a:gd name="T7" fmla="*/ 0 h 77"/>
                  <a:gd name="T8" fmla="*/ 1 w 147"/>
                  <a:gd name="T9" fmla="*/ 0 h 77"/>
                  <a:gd name="T10" fmla="*/ 1 w 147"/>
                  <a:gd name="T11" fmla="*/ 0 h 77"/>
                  <a:gd name="T12" fmla="*/ 1 w 147"/>
                  <a:gd name="T13" fmla="*/ 0 h 77"/>
                  <a:gd name="T14" fmla="*/ 1 w 147"/>
                  <a:gd name="T15" fmla="*/ 0 h 77"/>
                  <a:gd name="T16" fmla="*/ 1 w 147"/>
                  <a:gd name="T17" fmla="*/ 0 h 77"/>
                  <a:gd name="T18" fmla="*/ 1 w 147"/>
                  <a:gd name="T19" fmla="*/ 0 h 77"/>
                  <a:gd name="T20" fmla="*/ 1 w 147"/>
                  <a:gd name="T21" fmla="*/ 0 h 77"/>
                  <a:gd name="T22" fmla="*/ 0 w 147"/>
                  <a:gd name="T23" fmla="*/ 0 h 77"/>
                  <a:gd name="T24" fmla="*/ 0 w 147"/>
                  <a:gd name="T25" fmla="*/ 0 h 77"/>
                  <a:gd name="T26" fmla="*/ 0 w 147"/>
                  <a:gd name="T27" fmla="*/ 0 h 77"/>
                  <a:gd name="T28" fmla="*/ 0 w 147"/>
                  <a:gd name="T29" fmla="*/ 0 h 77"/>
                  <a:gd name="T30" fmla="*/ 0 w 147"/>
                  <a:gd name="T31" fmla="*/ 0 h 77"/>
                  <a:gd name="T32" fmla="*/ 0 w 147"/>
                  <a:gd name="T33" fmla="*/ 0 h 77"/>
                  <a:gd name="T34" fmla="*/ 0 w 147"/>
                  <a:gd name="T35" fmla="*/ 0 h 77"/>
                  <a:gd name="T36" fmla="*/ 0 w 147"/>
                  <a:gd name="T37" fmla="*/ 0 h 77"/>
                  <a:gd name="T38" fmla="*/ 0 w 147"/>
                  <a:gd name="T39" fmla="*/ 0 h 77"/>
                  <a:gd name="T40" fmla="*/ 0 w 147"/>
                  <a:gd name="T41" fmla="*/ 1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7"/>
                  <a:gd name="T64" fmla="*/ 0 h 77"/>
                  <a:gd name="T65" fmla="*/ 147 w 147"/>
                  <a:gd name="T66" fmla="*/ 77 h 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7" h="77">
                    <a:moveTo>
                      <a:pt x="6" y="77"/>
                    </a:moveTo>
                    <a:lnTo>
                      <a:pt x="147" y="77"/>
                    </a:lnTo>
                    <a:lnTo>
                      <a:pt x="147" y="36"/>
                    </a:lnTo>
                    <a:lnTo>
                      <a:pt x="69" y="36"/>
                    </a:lnTo>
                    <a:lnTo>
                      <a:pt x="69" y="41"/>
                    </a:lnTo>
                    <a:lnTo>
                      <a:pt x="59" y="41"/>
                    </a:lnTo>
                    <a:lnTo>
                      <a:pt x="50" y="37"/>
                    </a:lnTo>
                    <a:lnTo>
                      <a:pt x="46" y="32"/>
                    </a:lnTo>
                    <a:lnTo>
                      <a:pt x="43" y="26"/>
                    </a:lnTo>
                    <a:lnTo>
                      <a:pt x="42" y="17"/>
                    </a:lnTo>
                    <a:lnTo>
                      <a:pt x="43" y="5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7" y="16"/>
                    </a:lnTo>
                    <a:lnTo>
                      <a:pt x="11" y="26"/>
                    </a:lnTo>
                    <a:lnTo>
                      <a:pt x="17" y="36"/>
                    </a:lnTo>
                    <a:lnTo>
                      <a:pt x="27" y="41"/>
                    </a:lnTo>
                    <a:lnTo>
                      <a:pt x="21" y="41"/>
                    </a:lnTo>
                    <a:lnTo>
                      <a:pt x="6" y="41"/>
                    </a:lnTo>
                    <a:lnTo>
                      <a:pt x="6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4" name="Freeform 340"/>
              <p:cNvSpPr>
                <a:spLocks/>
              </p:cNvSpPr>
              <p:nvPr/>
            </p:nvSpPr>
            <p:spPr bwMode="auto">
              <a:xfrm>
                <a:off x="2458" y="2549"/>
                <a:ext cx="24" cy="37"/>
              </a:xfrm>
              <a:custGeom>
                <a:avLst/>
                <a:gdLst>
                  <a:gd name="T0" fmla="*/ 0 w 73"/>
                  <a:gd name="T1" fmla="*/ 1 h 112"/>
                  <a:gd name="T2" fmla="*/ 0 w 73"/>
                  <a:gd name="T3" fmla="*/ 1 h 112"/>
                  <a:gd name="T4" fmla="*/ 0 w 73"/>
                  <a:gd name="T5" fmla="*/ 1 h 112"/>
                  <a:gd name="T6" fmla="*/ 0 w 73"/>
                  <a:gd name="T7" fmla="*/ 1 h 112"/>
                  <a:gd name="T8" fmla="*/ 1 w 73"/>
                  <a:gd name="T9" fmla="*/ 1 h 112"/>
                  <a:gd name="T10" fmla="*/ 1 w 73"/>
                  <a:gd name="T11" fmla="*/ 1 h 112"/>
                  <a:gd name="T12" fmla="*/ 1 w 73"/>
                  <a:gd name="T13" fmla="*/ 1 h 112"/>
                  <a:gd name="T14" fmla="*/ 1 w 73"/>
                  <a:gd name="T15" fmla="*/ 1 h 112"/>
                  <a:gd name="T16" fmla="*/ 1 w 73"/>
                  <a:gd name="T17" fmla="*/ 1 h 112"/>
                  <a:gd name="T18" fmla="*/ 1 w 73"/>
                  <a:gd name="T19" fmla="*/ 1 h 112"/>
                  <a:gd name="T20" fmla="*/ 1 w 73"/>
                  <a:gd name="T21" fmla="*/ 0 h 112"/>
                  <a:gd name="T22" fmla="*/ 1 w 73"/>
                  <a:gd name="T23" fmla="*/ 0 h 112"/>
                  <a:gd name="T24" fmla="*/ 1 w 73"/>
                  <a:gd name="T25" fmla="*/ 0 h 112"/>
                  <a:gd name="T26" fmla="*/ 1 w 73"/>
                  <a:gd name="T27" fmla="*/ 0 h 112"/>
                  <a:gd name="T28" fmla="*/ 1 w 73"/>
                  <a:gd name="T29" fmla="*/ 0 h 112"/>
                  <a:gd name="T30" fmla="*/ 0 w 73"/>
                  <a:gd name="T31" fmla="*/ 0 h 112"/>
                  <a:gd name="T32" fmla="*/ 0 w 73"/>
                  <a:gd name="T33" fmla="*/ 0 h 112"/>
                  <a:gd name="T34" fmla="*/ 0 w 73"/>
                  <a:gd name="T35" fmla="*/ 0 h 112"/>
                  <a:gd name="T36" fmla="*/ 0 w 73"/>
                  <a:gd name="T37" fmla="*/ 1 h 112"/>
                  <a:gd name="T38" fmla="*/ 0 w 73"/>
                  <a:gd name="T39" fmla="*/ 1 h 112"/>
                  <a:gd name="T40" fmla="*/ 0 w 73"/>
                  <a:gd name="T41" fmla="*/ 1 h 112"/>
                  <a:gd name="T42" fmla="*/ 0 w 73"/>
                  <a:gd name="T43" fmla="*/ 1 h 112"/>
                  <a:gd name="T44" fmla="*/ 0 w 73"/>
                  <a:gd name="T45" fmla="*/ 1 h 112"/>
                  <a:gd name="T46" fmla="*/ 1 w 73"/>
                  <a:gd name="T47" fmla="*/ 1 h 112"/>
                  <a:gd name="T48" fmla="*/ 1 w 73"/>
                  <a:gd name="T49" fmla="*/ 1 h 112"/>
                  <a:gd name="T50" fmla="*/ 1 w 73"/>
                  <a:gd name="T51" fmla="*/ 1 h 112"/>
                  <a:gd name="T52" fmla="*/ 1 w 73"/>
                  <a:gd name="T53" fmla="*/ 1 h 112"/>
                  <a:gd name="T54" fmla="*/ 1 w 73"/>
                  <a:gd name="T55" fmla="*/ 1 h 112"/>
                  <a:gd name="T56" fmla="*/ 0 w 73"/>
                  <a:gd name="T57" fmla="*/ 1 h 112"/>
                  <a:gd name="T58" fmla="*/ 0 w 73"/>
                  <a:gd name="T59" fmla="*/ 1 h 112"/>
                  <a:gd name="T60" fmla="*/ 0 w 73"/>
                  <a:gd name="T61" fmla="*/ 1 h 112"/>
                  <a:gd name="T62" fmla="*/ 0 w 73"/>
                  <a:gd name="T63" fmla="*/ 1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3"/>
                  <a:gd name="T97" fmla="*/ 0 h 112"/>
                  <a:gd name="T98" fmla="*/ 73 w 73"/>
                  <a:gd name="T99" fmla="*/ 112 h 1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3" h="112">
                    <a:moveTo>
                      <a:pt x="0" y="71"/>
                    </a:moveTo>
                    <a:lnTo>
                      <a:pt x="0" y="112"/>
                    </a:lnTo>
                    <a:lnTo>
                      <a:pt x="15" y="112"/>
                    </a:lnTo>
                    <a:lnTo>
                      <a:pt x="29" y="109"/>
                    </a:lnTo>
                    <a:lnTo>
                      <a:pt x="42" y="106"/>
                    </a:lnTo>
                    <a:lnTo>
                      <a:pt x="52" y="101"/>
                    </a:lnTo>
                    <a:lnTo>
                      <a:pt x="61" y="93"/>
                    </a:lnTo>
                    <a:lnTo>
                      <a:pt x="67" y="84"/>
                    </a:lnTo>
                    <a:lnTo>
                      <a:pt x="72" y="71"/>
                    </a:lnTo>
                    <a:lnTo>
                      <a:pt x="73" y="56"/>
                    </a:lnTo>
                    <a:lnTo>
                      <a:pt x="72" y="40"/>
                    </a:lnTo>
                    <a:lnTo>
                      <a:pt x="67" y="27"/>
                    </a:lnTo>
                    <a:lnTo>
                      <a:pt x="61" y="18"/>
                    </a:lnTo>
                    <a:lnTo>
                      <a:pt x="52" y="11"/>
                    </a:lnTo>
                    <a:lnTo>
                      <a:pt x="42" y="5"/>
                    </a:lnTo>
                    <a:lnTo>
                      <a:pt x="29" y="2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3" y="41"/>
                    </a:lnTo>
                    <a:lnTo>
                      <a:pt x="22" y="42"/>
                    </a:lnTo>
                    <a:lnTo>
                      <a:pt x="30" y="44"/>
                    </a:lnTo>
                    <a:lnTo>
                      <a:pt x="37" y="45"/>
                    </a:lnTo>
                    <a:lnTo>
                      <a:pt x="44" y="49"/>
                    </a:lnTo>
                    <a:lnTo>
                      <a:pt x="46" y="56"/>
                    </a:lnTo>
                    <a:lnTo>
                      <a:pt x="46" y="61"/>
                    </a:lnTo>
                    <a:lnTo>
                      <a:pt x="44" y="65"/>
                    </a:lnTo>
                    <a:lnTo>
                      <a:pt x="42" y="68"/>
                    </a:lnTo>
                    <a:lnTo>
                      <a:pt x="37" y="69"/>
                    </a:lnTo>
                    <a:lnTo>
                      <a:pt x="30" y="70"/>
                    </a:lnTo>
                    <a:lnTo>
                      <a:pt x="22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5" name="Freeform 341"/>
              <p:cNvSpPr>
                <a:spLocks/>
              </p:cNvSpPr>
              <p:nvPr/>
            </p:nvSpPr>
            <p:spPr bwMode="auto">
              <a:xfrm>
                <a:off x="2434" y="2549"/>
                <a:ext cx="24" cy="37"/>
              </a:xfrm>
              <a:custGeom>
                <a:avLst/>
                <a:gdLst>
                  <a:gd name="T0" fmla="*/ 1 w 73"/>
                  <a:gd name="T1" fmla="*/ 1 h 112"/>
                  <a:gd name="T2" fmla="*/ 1 w 73"/>
                  <a:gd name="T3" fmla="*/ 0 h 112"/>
                  <a:gd name="T4" fmla="*/ 1 w 73"/>
                  <a:gd name="T5" fmla="*/ 0 h 112"/>
                  <a:gd name="T6" fmla="*/ 1 w 73"/>
                  <a:gd name="T7" fmla="*/ 0 h 112"/>
                  <a:gd name="T8" fmla="*/ 0 w 73"/>
                  <a:gd name="T9" fmla="*/ 0 h 112"/>
                  <a:gd name="T10" fmla="*/ 0 w 73"/>
                  <a:gd name="T11" fmla="*/ 0 h 112"/>
                  <a:gd name="T12" fmla="*/ 0 w 73"/>
                  <a:gd name="T13" fmla="*/ 0 h 112"/>
                  <a:gd name="T14" fmla="*/ 0 w 73"/>
                  <a:gd name="T15" fmla="*/ 0 h 112"/>
                  <a:gd name="T16" fmla="*/ 0 w 73"/>
                  <a:gd name="T17" fmla="*/ 0 h 112"/>
                  <a:gd name="T18" fmla="*/ 0 w 73"/>
                  <a:gd name="T19" fmla="*/ 1 h 112"/>
                  <a:gd name="T20" fmla="*/ 0 w 73"/>
                  <a:gd name="T21" fmla="*/ 1 h 112"/>
                  <a:gd name="T22" fmla="*/ 0 w 73"/>
                  <a:gd name="T23" fmla="*/ 1 h 112"/>
                  <a:gd name="T24" fmla="*/ 0 w 73"/>
                  <a:gd name="T25" fmla="*/ 1 h 112"/>
                  <a:gd name="T26" fmla="*/ 0 w 73"/>
                  <a:gd name="T27" fmla="*/ 1 h 112"/>
                  <a:gd name="T28" fmla="*/ 0 w 73"/>
                  <a:gd name="T29" fmla="*/ 1 h 112"/>
                  <a:gd name="T30" fmla="*/ 1 w 73"/>
                  <a:gd name="T31" fmla="*/ 1 h 112"/>
                  <a:gd name="T32" fmla="*/ 1 w 73"/>
                  <a:gd name="T33" fmla="*/ 1 h 112"/>
                  <a:gd name="T34" fmla="*/ 1 w 73"/>
                  <a:gd name="T35" fmla="*/ 1 h 112"/>
                  <a:gd name="T36" fmla="*/ 1 w 73"/>
                  <a:gd name="T37" fmla="*/ 1 h 112"/>
                  <a:gd name="T38" fmla="*/ 1 w 73"/>
                  <a:gd name="T39" fmla="*/ 1 h 112"/>
                  <a:gd name="T40" fmla="*/ 1 w 73"/>
                  <a:gd name="T41" fmla="*/ 1 h 112"/>
                  <a:gd name="T42" fmla="*/ 0 w 73"/>
                  <a:gd name="T43" fmla="*/ 1 h 112"/>
                  <a:gd name="T44" fmla="*/ 0 w 73"/>
                  <a:gd name="T45" fmla="*/ 1 h 112"/>
                  <a:gd name="T46" fmla="*/ 0 w 73"/>
                  <a:gd name="T47" fmla="*/ 1 h 112"/>
                  <a:gd name="T48" fmla="*/ 0 w 73"/>
                  <a:gd name="T49" fmla="*/ 1 h 112"/>
                  <a:gd name="T50" fmla="*/ 0 w 73"/>
                  <a:gd name="T51" fmla="*/ 1 h 112"/>
                  <a:gd name="T52" fmla="*/ 0 w 73"/>
                  <a:gd name="T53" fmla="*/ 1 h 112"/>
                  <a:gd name="T54" fmla="*/ 0 w 73"/>
                  <a:gd name="T55" fmla="*/ 1 h 112"/>
                  <a:gd name="T56" fmla="*/ 1 w 73"/>
                  <a:gd name="T57" fmla="*/ 1 h 112"/>
                  <a:gd name="T58" fmla="*/ 1 w 73"/>
                  <a:gd name="T59" fmla="*/ 1 h 112"/>
                  <a:gd name="T60" fmla="*/ 1 w 73"/>
                  <a:gd name="T61" fmla="*/ 1 h 1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3"/>
                  <a:gd name="T94" fmla="*/ 0 h 112"/>
                  <a:gd name="T95" fmla="*/ 73 w 73"/>
                  <a:gd name="T96" fmla="*/ 112 h 1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3" h="112">
                    <a:moveTo>
                      <a:pt x="73" y="41"/>
                    </a:moveTo>
                    <a:lnTo>
                      <a:pt x="73" y="0"/>
                    </a:lnTo>
                    <a:lnTo>
                      <a:pt x="67" y="0"/>
                    </a:lnTo>
                    <a:lnTo>
                      <a:pt x="42" y="1"/>
                    </a:lnTo>
                    <a:lnTo>
                      <a:pt x="30" y="4"/>
                    </a:lnTo>
                    <a:lnTo>
                      <a:pt x="20" y="9"/>
                    </a:lnTo>
                    <a:lnTo>
                      <a:pt x="12" y="16"/>
                    </a:lnTo>
                    <a:lnTo>
                      <a:pt x="6" y="26"/>
                    </a:lnTo>
                    <a:lnTo>
                      <a:pt x="1" y="39"/>
                    </a:lnTo>
                    <a:lnTo>
                      <a:pt x="0" y="56"/>
                    </a:lnTo>
                    <a:lnTo>
                      <a:pt x="1" y="73"/>
                    </a:lnTo>
                    <a:lnTo>
                      <a:pt x="6" y="86"/>
                    </a:lnTo>
                    <a:lnTo>
                      <a:pt x="12" y="97"/>
                    </a:lnTo>
                    <a:lnTo>
                      <a:pt x="20" y="103"/>
                    </a:lnTo>
                    <a:lnTo>
                      <a:pt x="30" y="107"/>
                    </a:lnTo>
                    <a:lnTo>
                      <a:pt x="42" y="110"/>
                    </a:lnTo>
                    <a:lnTo>
                      <a:pt x="67" y="112"/>
                    </a:lnTo>
                    <a:lnTo>
                      <a:pt x="73" y="112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48" y="71"/>
                    </a:lnTo>
                    <a:lnTo>
                      <a:pt x="41" y="70"/>
                    </a:lnTo>
                    <a:lnTo>
                      <a:pt x="35" y="69"/>
                    </a:lnTo>
                    <a:lnTo>
                      <a:pt x="28" y="65"/>
                    </a:lnTo>
                    <a:lnTo>
                      <a:pt x="26" y="56"/>
                    </a:lnTo>
                    <a:lnTo>
                      <a:pt x="28" y="47"/>
                    </a:lnTo>
                    <a:lnTo>
                      <a:pt x="35" y="44"/>
                    </a:lnTo>
                    <a:lnTo>
                      <a:pt x="41" y="42"/>
                    </a:lnTo>
                    <a:lnTo>
                      <a:pt x="48" y="41"/>
                    </a:lnTo>
                    <a:lnTo>
                      <a:pt x="67" y="41"/>
                    </a:lnTo>
                    <a:lnTo>
                      <a:pt x="7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6" name="Freeform 342"/>
              <p:cNvSpPr>
                <a:spLocks/>
              </p:cNvSpPr>
              <p:nvPr/>
            </p:nvSpPr>
            <p:spPr bwMode="auto">
              <a:xfrm>
                <a:off x="2434" y="2473"/>
                <a:ext cx="47" cy="71"/>
              </a:xfrm>
              <a:custGeom>
                <a:avLst/>
                <a:gdLst>
                  <a:gd name="T0" fmla="*/ 2 w 141"/>
                  <a:gd name="T1" fmla="*/ 2 h 213"/>
                  <a:gd name="T2" fmla="*/ 2 w 141"/>
                  <a:gd name="T3" fmla="*/ 2 h 213"/>
                  <a:gd name="T4" fmla="*/ 1 w 141"/>
                  <a:gd name="T5" fmla="*/ 1 h 213"/>
                  <a:gd name="T6" fmla="*/ 2 w 141"/>
                  <a:gd name="T7" fmla="*/ 1 h 213"/>
                  <a:gd name="T8" fmla="*/ 2 w 141"/>
                  <a:gd name="T9" fmla="*/ 0 h 213"/>
                  <a:gd name="T10" fmla="*/ 0 w 141"/>
                  <a:gd name="T11" fmla="*/ 0 h 213"/>
                  <a:gd name="T12" fmla="*/ 0 w 141"/>
                  <a:gd name="T13" fmla="*/ 0 h 213"/>
                  <a:gd name="T14" fmla="*/ 1 w 141"/>
                  <a:gd name="T15" fmla="*/ 1 h 213"/>
                  <a:gd name="T16" fmla="*/ 1 w 141"/>
                  <a:gd name="T17" fmla="*/ 1 h 213"/>
                  <a:gd name="T18" fmla="*/ 0 w 141"/>
                  <a:gd name="T19" fmla="*/ 1 h 213"/>
                  <a:gd name="T20" fmla="*/ 0 w 141"/>
                  <a:gd name="T21" fmla="*/ 2 h 213"/>
                  <a:gd name="T22" fmla="*/ 1 w 141"/>
                  <a:gd name="T23" fmla="*/ 2 h 213"/>
                  <a:gd name="T24" fmla="*/ 1 w 141"/>
                  <a:gd name="T25" fmla="*/ 2 h 213"/>
                  <a:gd name="T26" fmla="*/ 0 w 141"/>
                  <a:gd name="T27" fmla="*/ 2 h 213"/>
                  <a:gd name="T28" fmla="*/ 0 w 141"/>
                  <a:gd name="T29" fmla="*/ 3 h 213"/>
                  <a:gd name="T30" fmla="*/ 2 w 141"/>
                  <a:gd name="T31" fmla="*/ 2 h 2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1"/>
                  <a:gd name="T49" fmla="*/ 0 h 213"/>
                  <a:gd name="T50" fmla="*/ 141 w 141"/>
                  <a:gd name="T51" fmla="*/ 213 h 2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1" h="213">
                    <a:moveTo>
                      <a:pt x="141" y="176"/>
                    </a:moveTo>
                    <a:lnTo>
                      <a:pt x="141" y="135"/>
                    </a:lnTo>
                    <a:lnTo>
                      <a:pt x="42" y="103"/>
                    </a:lnTo>
                    <a:lnTo>
                      <a:pt x="141" y="83"/>
                    </a:lnTo>
                    <a:lnTo>
                      <a:pt x="141" y="35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04" y="56"/>
                    </a:lnTo>
                    <a:lnTo>
                      <a:pt x="104" y="62"/>
                    </a:lnTo>
                    <a:lnTo>
                      <a:pt x="0" y="83"/>
                    </a:lnTo>
                    <a:lnTo>
                      <a:pt x="0" y="124"/>
                    </a:lnTo>
                    <a:lnTo>
                      <a:pt x="104" y="151"/>
                    </a:lnTo>
                    <a:lnTo>
                      <a:pt x="104" y="155"/>
                    </a:lnTo>
                    <a:lnTo>
                      <a:pt x="0" y="171"/>
                    </a:lnTo>
                    <a:lnTo>
                      <a:pt x="0" y="213"/>
                    </a:lnTo>
                    <a:lnTo>
                      <a:pt x="141" y="1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7" name="Freeform 343"/>
              <p:cNvSpPr>
                <a:spLocks/>
              </p:cNvSpPr>
              <p:nvPr/>
            </p:nvSpPr>
            <p:spPr bwMode="auto">
              <a:xfrm>
                <a:off x="2465" y="2432"/>
                <a:ext cx="17" cy="38"/>
              </a:xfrm>
              <a:custGeom>
                <a:avLst/>
                <a:gdLst>
                  <a:gd name="T0" fmla="*/ 0 w 52"/>
                  <a:gd name="T1" fmla="*/ 1 h 112"/>
                  <a:gd name="T2" fmla="*/ 0 w 52"/>
                  <a:gd name="T3" fmla="*/ 1 h 112"/>
                  <a:gd name="T4" fmla="*/ 0 w 52"/>
                  <a:gd name="T5" fmla="*/ 1 h 112"/>
                  <a:gd name="T6" fmla="*/ 0 w 52"/>
                  <a:gd name="T7" fmla="*/ 1 h 112"/>
                  <a:gd name="T8" fmla="*/ 0 w 52"/>
                  <a:gd name="T9" fmla="*/ 1 h 112"/>
                  <a:gd name="T10" fmla="*/ 1 w 52"/>
                  <a:gd name="T11" fmla="*/ 1 h 112"/>
                  <a:gd name="T12" fmla="*/ 1 w 52"/>
                  <a:gd name="T13" fmla="*/ 1 h 112"/>
                  <a:gd name="T14" fmla="*/ 1 w 52"/>
                  <a:gd name="T15" fmla="*/ 1 h 112"/>
                  <a:gd name="T16" fmla="*/ 1 w 52"/>
                  <a:gd name="T17" fmla="*/ 1 h 112"/>
                  <a:gd name="T18" fmla="*/ 1 w 52"/>
                  <a:gd name="T19" fmla="*/ 1 h 112"/>
                  <a:gd name="T20" fmla="*/ 1 w 52"/>
                  <a:gd name="T21" fmla="*/ 1 h 112"/>
                  <a:gd name="T22" fmla="*/ 0 w 52"/>
                  <a:gd name="T23" fmla="*/ 1 h 112"/>
                  <a:gd name="T24" fmla="*/ 0 w 52"/>
                  <a:gd name="T25" fmla="*/ 1 h 112"/>
                  <a:gd name="T26" fmla="*/ 0 w 52"/>
                  <a:gd name="T27" fmla="*/ 0 h 112"/>
                  <a:gd name="T28" fmla="*/ 1 w 52"/>
                  <a:gd name="T29" fmla="*/ 0 h 112"/>
                  <a:gd name="T30" fmla="*/ 1 w 52"/>
                  <a:gd name="T31" fmla="*/ 0 h 112"/>
                  <a:gd name="T32" fmla="*/ 1 w 52"/>
                  <a:gd name="T33" fmla="*/ 0 h 112"/>
                  <a:gd name="T34" fmla="*/ 0 w 52"/>
                  <a:gd name="T35" fmla="*/ 0 h 112"/>
                  <a:gd name="T36" fmla="*/ 0 w 52"/>
                  <a:gd name="T37" fmla="*/ 0 h 112"/>
                  <a:gd name="T38" fmla="*/ 0 w 52"/>
                  <a:gd name="T39" fmla="*/ 0 h 112"/>
                  <a:gd name="T40" fmla="*/ 0 w 52"/>
                  <a:gd name="T41" fmla="*/ 0 h 112"/>
                  <a:gd name="T42" fmla="*/ 0 w 52"/>
                  <a:gd name="T43" fmla="*/ 1 h 112"/>
                  <a:gd name="T44" fmla="*/ 0 w 52"/>
                  <a:gd name="T45" fmla="*/ 1 h 112"/>
                  <a:gd name="T46" fmla="*/ 0 w 52"/>
                  <a:gd name="T47" fmla="*/ 1 h 112"/>
                  <a:gd name="T48" fmla="*/ 0 w 52"/>
                  <a:gd name="T49" fmla="*/ 1 h 112"/>
                  <a:gd name="T50" fmla="*/ 0 w 52"/>
                  <a:gd name="T51" fmla="*/ 1 h 112"/>
                  <a:gd name="T52" fmla="*/ 0 w 52"/>
                  <a:gd name="T53" fmla="*/ 1 h 112"/>
                  <a:gd name="T54" fmla="*/ 0 w 52"/>
                  <a:gd name="T55" fmla="*/ 1 h 112"/>
                  <a:gd name="T56" fmla="*/ 0 w 52"/>
                  <a:gd name="T57" fmla="*/ 1 h 112"/>
                  <a:gd name="T58" fmla="*/ 0 w 52"/>
                  <a:gd name="T59" fmla="*/ 1 h 112"/>
                  <a:gd name="T60" fmla="*/ 0 w 52"/>
                  <a:gd name="T61" fmla="*/ 1 h 112"/>
                  <a:gd name="T62" fmla="*/ 0 w 52"/>
                  <a:gd name="T63" fmla="*/ 1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12"/>
                  <a:gd name="T98" fmla="*/ 52 w 52"/>
                  <a:gd name="T99" fmla="*/ 112 h 1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12">
                    <a:moveTo>
                      <a:pt x="0" y="72"/>
                    </a:moveTo>
                    <a:lnTo>
                      <a:pt x="0" y="108"/>
                    </a:lnTo>
                    <a:lnTo>
                      <a:pt x="5" y="112"/>
                    </a:lnTo>
                    <a:lnTo>
                      <a:pt x="23" y="110"/>
                    </a:lnTo>
                    <a:lnTo>
                      <a:pt x="38" y="104"/>
                    </a:lnTo>
                    <a:lnTo>
                      <a:pt x="44" y="98"/>
                    </a:lnTo>
                    <a:lnTo>
                      <a:pt x="49" y="93"/>
                    </a:lnTo>
                    <a:lnTo>
                      <a:pt x="51" y="86"/>
                    </a:lnTo>
                    <a:lnTo>
                      <a:pt x="52" y="77"/>
                    </a:lnTo>
                    <a:lnTo>
                      <a:pt x="50" y="65"/>
                    </a:lnTo>
                    <a:lnTo>
                      <a:pt x="45" y="56"/>
                    </a:lnTo>
                    <a:lnTo>
                      <a:pt x="39" y="48"/>
                    </a:lnTo>
                    <a:lnTo>
                      <a:pt x="31" y="42"/>
                    </a:lnTo>
                    <a:lnTo>
                      <a:pt x="25" y="36"/>
                    </a:lnTo>
                    <a:lnTo>
                      <a:pt x="46" y="36"/>
                    </a:lnTo>
                    <a:lnTo>
                      <a:pt x="46" y="0"/>
                    </a:lnTo>
                    <a:lnTo>
                      <a:pt x="42" y="4"/>
                    </a:lnTo>
                    <a:lnTo>
                      <a:pt x="36" y="5"/>
                    </a:lnTo>
                    <a:lnTo>
                      <a:pt x="21" y="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5" y="47"/>
                    </a:lnTo>
                    <a:lnTo>
                      <a:pt x="13" y="48"/>
                    </a:lnTo>
                    <a:lnTo>
                      <a:pt x="18" y="50"/>
                    </a:lnTo>
                    <a:lnTo>
                      <a:pt x="23" y="55"/>
                    </a:lnTo>
                    <a:lnTo>
                      <a:pt x="25" y="62"/>
                    </a:lnTo>
                    <a:lnTo>
                      <a:pt x="23" y="68"/>
                    </a:lnTo>
                    <a:lnTo>
                      <a:pt x="18" y="73"/>
                    </a:lnTo>
                    <a:lnTo>
                      <a:pt x="13" y="75"/>
                    </a:lnTo>
                    <a:lnTo>
                      <a:pt x="5" y="7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8" name="Freeform 344"/>
              <p:cNvSpPr>
                <a:spLocks/>
              </p:cNvSpPr>
              <p:nvPr/>
            </p:nvSpPr>
            <p:spPr bwMode="auto">
              <a:xfrm>
                <a:off x="2434" y="2432"/>
                <a:ext cx="33" cy="38"/>
              </a:xfrm>
              <a:custGeom>
                <a:avLst/>
                <a:gdLst>
                  <a:gd name="T0" fmla="*/ 1 w 98"/>
                  <a:gd name="T1" fmla="*/ 1 h 112"/>
                  <a:gd name="T2" fmla="*/ 1 w 98"/>
                  <a:gd name="T3" fmla="*/ 0 h 112"/>
                  <a:gd name="T4" fmla="*/ 1 w 98"/>
                  <a:gd name="T5" fmla="*/ 0 h 112"/>
                  <a:gd name="T6" fmla="*/ 1 w 98"/>
                  <a:gd name="T7" fmla="*/ 0 h 112"/>
                  <a:gd name="T8" fmla="*/ 0 w 98"/>
                  <a:gd name="T9" fmla="*/ 0 h 112"/>
                  <a:gd name="T10" fmla="*/ 0 w 98"/>
                  <a:gd name="T11" fmla="*/ 0 h 112"/>
                  <a:gd name="T12" fmla="*/ 0 w 98"/>
                  <a:gd name="T13" fmla="*/ 1 h 112"/>
                  <a:gd name="T14" fmla="*/ 0 w 98"/>
                  <a:gd name="T15" fmla="*/ 1 h 112"/>
                  <a:gd name="T16" fmla="*/ 0 w 98"/>
                  <a:gd name="T17" fmla="*/ 1 h 112"/>
                  <a:gd name="T18" fmla="*/ 1 w 98"/>
                  <a:gd name="T19" fmla="*/ 1 h 112"/>
                  <a:gd name="T20" fmla="*/ 0 w 98"/>
                  <a:gd name="T21" fmla="*/ 1 h 112"/>
                  <a:gd name="T22" fmla="*/ 0 w 98"/>
                  <a:gd name="T23" fmla="*/ 1 h 112"/>
                  <a:gd name="T24" fmla="*/ 1 w 98"/>
                  <a:gd name="T25" fmla="*/ 1 h 112"/>
                  <a:gd name="T26" fmla="*/ 0 w 98"/>
                  <a:gd name="T27" fmla="*/ 1 h 112"/>
                  <a:gd name="T28" fmla="*/ 0 w 98"/>
                  <a:gd name="T29" fmla="*/ 1 h 112"/>
                  <a:gd name="T30" fmla="*/ 0 w 98"/>
                  <a:gd name="T31" fmla="*/ 1 h 112"/>
                  <a:gd name="T32" fmla="*/ 0 w 98"/>
                  <a:gd name="T33" fmla="*/ 1 h 112"/>
                  <a:gd name="T34" fmla="*/ 0 w 98"/>
                  <a:gd name="T35" fmla="*/ 1 h 112"/>
                  <a:gd name="T36" fmla="*/ 1 w 98"/>
                  <a:gd name="T37" fmla="*/ 1 h 112"/>
                  <a:gd name="T38" fmla="*/ 0 w 98"/>
                  <a:gd name="T39" fmla="*/ 1 h 112"/>
                  <a:gd name="T40" fmla="*/ 1 w 98"/>
                  <a:gd name="T41" fmla="*/ 1 h 112"/>
                  <a:gd name="T42" fmla="*/ 1 w 98"/>
                  <a:gd name="T43" fmla="*/ 1 h 112"/>
                  <a:gd name="T44" fmla="*/ 1 w 98"/>
                  <a:gd name="T45" fmla="*/ 1 h 112"/>
                  <a:gd name="T46" fmla="*/ 1 w 98"/>
                  <a:gd name="T47" fmla="*/ 1 h 112"/>
                  <a:gd name="T48" fmla="*/ 1 w 98"/>
                  <a:gd name="T49" fmla="*/ 1 h 112"/>
                  <a:gd name="T50" fmla="*/ 1 w 98"/>
                  <a:gd name="T51" fmla="*/ 1 h 112"/>
                  <a:gd name="T52" fmla="*/ 1 w 98"/>
                  <a:gd name="T53" fmla="*/ 1 h 112"/>
                  <a:gd name="T54" fmla="*/ 1 w 98"/>
                  <a:gd name="T55" fmla="*/ 1 h 112"/>
                  <a:gd name="T56" fmla="*/ 1 w 98"/>
                  <a:gd name="T57" fmla="*/ 1 h 112"/>
                  <a:gd name="T58" fmla="*/ 1 w 98"/>
                  <a:gd name="T59" fmla="*/ 1 h 112"/>
                  <a:gd name="T60" fmla="*/ 1 w 98"/>
                  <a:gd name="T61" fmla="*/ 1 h 112"/>
                  <a:gd name="T62" fmla="*/ 1 w 98"/>
                  <a:gd name="T63" fmla="*/ 1 h 112"/>
                  <a:gd name="T64" fmla="*/ 1 w 98"/>
                  <a:gd name="T65" fmla="*/ 1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8"/>
                  <a:gd name="T100" fmla="*/ 0 h 112"/>
                  <a:gd name="T101" fmla="*/ 98 w 98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8" h="112">
                    <a:moveTo>
                      <a:pt x="93" y="42"/>
                    </a:moveTo>
                    <a:lnTo>
                      <a:pt x="93" y="0"/>
                    </a:lnTo>
                    <a:lnTo>
                      <a:pt x="41" y="0"/>
                    </a:lnTo>
                    <a:lnTo>
                      <a:pt x="46" y="6"/>
                    </a:lnTo>
                    <a:lnTo>
                      <a:pt x="27" y="7"/>
                    </a:lnTo>
                    <a:lnTo>
                      <a:pt x="7" y="21"/>
                    </a:lnTo>
                    <a:lnTo>
                      <a:pt x="0" y="44"/>
                    </a:lnTo>
                    <a:lnTo>
                      <a:pt x="0" y="81"/>
                    </a:lnTo>
                    <a:lnTo>
                      <a:pt x="14" y="101"/>
                    </a:lnTo>
                    <a:lnTo>
                      <a:pt x="41" y="108"/>
                    </a:lnTo>
                    <a:lnTo>
                      <a:pt x="35" y="108"/>
                    </a:lnTo>
                    <a:lnTo>
                      <a:pt x="35" y="72"/>
                    </a:lnTo>
                    <a:lnTo>
                      <a:pt x="41" y="72"/>
                    </a:lnTo>
                    <a:lnTo>
                      <a:pt x="27" y="70"/>
                    </a:lnTo>
                    <a:lnTo>
                      <a:pt x="22" y="66"/>
                    </a:lnTo>
                    <a:lnTo>
                      <a:pt x="20" y="57"/>
                    </a:lnTo>
                    <a:lnTo>
                      <a:pt x="22" y="48"/>
                    </a:lnTo>
                    <a:lnTo>
                      <a:pt x="33" y="42"/>
                    </a:lnTo>
                    <a:lnTo>
                      <a:pt x="41" y="42"/>
                    </a:lnTo>
                    <a:lnTo>
                      <a:pt x="35" y="42"/>
                    </a:lnTo>
                    <a:lnTo>
                      <a:pt x="51" y="42"/>
                    </a:lnTo>
                    <a:lnTo>
                      <a:pt x="54" y="79"/>
                    </a:lnTo>
                    <a:lnTo>
                      <a:pt x="63" y="100"/>
                    </a:lnTo>
                    <a:lnTo>
                      <a:pt x="83" y="111"/>
                    </a:lnTo>
                    <a:lnTo>
                      <a:pt x="98" y="112"/>
                    </a:lnTo>
                    <a:lnTo>
                      <a:pt x="93" y="108"/>
                    </a:lnTo>
                    <a:lnTo>
                      <a:pt x="93" y="72"/>
                    </a:lnTo>
                    <a:lnTo>
                      <a:pt x="98" y="77"/>
                    </a:lnTo>
                    <a:lnTo>
                      <a:pt x="78" y="71"/>
                    </a:lnTo>
                    <a:lnTo>
                      <a:pt x="72" y="56"/>
                    </a:lnTo>
                    <a:lnTo>
                      <a:pt x="72" y="42"/>
                    </a:lnTo>
                    <a:lnTo>
                      <a:pt x="98" y="47"/>
                    </a:lnTo>
                    <a:lnTo>
                      <a:pt x="9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39" name="Freeform 345"/>
              <p:cNvSpPr>
                <a:spLocks/>
              </p:cNvSpPr>
              <p:nvPr/>
            </p:nvSpPr>
            <p:spPr bwMode="auto">
              <a:xfrm>
                <a:off x="2434" y="2389"/>
                <a:ext cx="47" cy="37"/>
              </a:xfrm>
              <a:custGeom>
                <a:avLst/>
                <a:gdLst>
                  <a:gd name="T0" fmla="*/ 2 w 141"/>
                  <a:gd name="T1" fmla="*/ 1 h 111"/>
                  <a:gd name="T2" fmla="*/ 2 w 141"/>
                  <a:gd name="T3" fmla="*/ 0 h 111"/>
                  <a:gd name="T4" fmla="*/ 0 w 141"/>
                  <a:gd name="T5" fmla="*/ 0 h 111"/>
                  <a:gd name="T6" fmla="*/ 0 w 141"/>
                  <a:gd name="T7" fmla="*/ 0 h 111"/>
                  <a:gd name="T8" fmla="*/ 1 w 141"/>
                  <a:gd name="T9" fmla="*/ 1 h 111"/>
                  <a:gd name="T10" fmla="*/ 0 w 141"/>
                  <a:gd name="T11" fmla="*/ 1 h 111"/>
                  <a:gd name="T12" fmla="*/ 0 w 141"/>
                  <a:gd name="T13" fmla="*/ 1 h 111"/>
                  <a:gd name="T14" fmla="*/ 2 w 141"/>
                  <a:gd name="T15" fmla="*/ 1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1"/>
                  <a:gd name="T25" fmla="*/ 0 h 111"/>
                  <a:gd name="T26" fmla="*/ 141 w 141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1" h="111">
                    <a:moveTo>
                      <a:pt x="141" y="76"/>
                    </a:moveTo>
                    <a:lnTo>
                      <a:pt x="141" y="35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04" y="56"/>
                    </a:lnTo>
                    <a:lnTo>
                      <a:pt x="0" y="76"/>
                    </a:lnTo>
                    <a:lnTo>
                      <a:pt x="0" y="111"/>
                    </a:lnTo>
                    <a:lnTo>
                      <a:pt x="14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0" name="Freeform 346"/>
              <p:cNvSpPr>
                <a:spLocks/>
              </p:cNvSpPr>
              <p:nvPr/>
            </p:nvSpPr>
            <p:spPr bwMode="auto">
              <a:xfrm>
                <a:off x="2446" y="2345"/>
                <a:ext cx="36" cy="39"/>
              </a:xfrm>
              <a:custGeom>
                <a:avLst/>
                <a:gdLst>
                  <a:gd name="T0" fmla="*/ 0 w 109"/>
                  <a:gd name="T1" fmla="*/ 1 h 116"/>
                  <a:gd name="T2" fmla="*/ 0 w 109"/>
                  <a:gd name="T3" fmla="*/ 1 h 116"/>
                  <a:gd name="T4" fmla="*/ 1 w 109"/>
                  <a:gd name="T5" fmla="*/ 1 h 116"/>
                  <a:gd name="T6" fmla="*/ 1 w 109"/>
                  <a:gd name="T7" fmla="*/ 1 h 116"/>
                  <a:gd name="T8" fmla="*/ 1 w 109"/>
                  <a:gd name="T9" fmla="*/ 1 h 116"/>
                  <a:gd name="T10" fmla="*/ 1 w 109"/>
                  <a:gd name="T11" fmla="*/ 1 h 116"/>
                  <a:gd name="T12" fmla="*/ 1 w 109"/>
                  <a:gd name="T13" fmla="*/ 1 h 116"/>
                  <a:gd name="T14" fmla="*/ 1 w 109"/>
                  <a:gd name="T15" fmla="*/ 0 h 116"/>
                  <a:gd name="T16" fmla="*/ 1 w 109"/>
                  <a:gd name="T17" fmla="*/ 0 h 116"/>
                  <a:gd name="T18" fmla="*/ 1 w 109"/>
                  <a:gd name="T19" fmla="*/ 0 h 116"/>
                  <a:gd name="T20" fmla="*/ 1 w 109"/>
                  <a:gd name="T21" fmla="*/ 0 h 116"/>
                  <a:gd name="T22" fmla="*/ 1 w 109"/>
                  <a:gd name="T23" fmla="*/ 1 h 116"/>
                  <a:gd name="T24" fmla="*/ 1 w 109"/>
                  <a:gd name="T25" fmla="*/ 1 h 116"/>
                  <a:gd name="T26" fmla="*/ 1 w 109"/>
                  <a:gd name="T27" fmla="*/ 1 h 116"/>
                  <a:gd name="T28" fmla="*/ 1 w 109"/>
                  <a:gd name="T29" fmla="*/ 1 h 116"/>
                  <a:gd name="T30" fmla="*/ 1 w 109"/>
                  <a:gd name="T31" fmla="*/ 1 h 116"/>
                  <a:gd name="T32" fmla="*/ 0 w 109"/>
                  <a:gd name="T33" fmla="*/ 1 h 116"/>
                  <a:gd name="T34" fmla="*/ 0 w 109"/>
                  <a:gd name="T35" fmla="*/ 0 h 116"/>
                  <a:gd name="T36" fmla="*/ 1 w 109"/>
                  <a:gd name="T37" fmla="*/ 0 h 116"/>
                  <a:gd name="T38" fmla="*/ 0 w 109"/>
                  <a:gd name="T39" fmla="*/ 0 h 116"/>
                  <a:gd name="T40" fmla="*/ 0 w 109"/>
                  <a:gd name="T41" fmla="*/ 0 h 116"/>
                  <a:gd name="T42" fmla="*/ 0 w 109"/>
                  <a:gd name="T43" fmla="*/ 1 h 116"/>
                  <a:gd name="T44" fmla="*/ 0 w 109"/>
                  <a:gd name="T45" fmla="*/ 0 h 116"/>
                  <a:gd name="T46" fmla="*/ 0 w 109"/>
                  <a:gd name="T47" fmla="*/ 0 h 116"/>
                  <a:gd name="T48" fmla="*/ 0 w 109"/>
                  <a:gd name="T49" fmla="*/ 1 h 116"/>
                  <a:gd name="T50" fmla="*/ 0 w 109"/>
                  <a:gd name="T51" fmla="*/ 1 h 116"/>
                  <a:gd name="T52" fmla="*/ 0 w 109"/>
                  <a:gd name="T53" fmla="*/ 1 h 116"/>
                  <a:gd name="T54" fmla="*/ 0 w 109"/>
                  <a:gd name="T55" fmla="*/ 1 h 11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9"/>
                  <a:gd name="T85" fmla="*/ 0 h 116"/>
                  <a:gd name="T86" fmla="*/ 109 w 109"/>
                  <a:gd name="T87" fmla="*/ 116 h 11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9" h="116">
                    <a:moveTo>
                      <a:pt x="0" y="70"/>
                    </a:moveTo>
                    <a:lnTo>
                      <a:pt x="0" y="116"/>
                    </a:lnTo>
                    <a:lnTo>
                      <a:pt x="49" y="116"/>
                    </a:lnTo>
                    <a:lnTo>
                      <a:pt x="78" y="111"/>
                    </a:lnTo>
                    <a:lnTo>
                      <a:pt x="97" y="97"/>
                    </a:lnTo>
                    <a:lnTo>
                      <a:pt x="109" y="72"/>
                    </a:lnTo>
                    <a:lnTo>
                      <a:pt x="109" y="44"/>
                    </a:lnTo>
                    <a:lnTo>
                      <a:pt x="101" y="26"/>
                    </a:lnTo>
                    <a:lnTo>
                      <a:pt x="78" y="9"/>
                    </a:lnTo>
                    <a:lnTo>
                      <a:pt x="58" y="4"/>
                    </a:lnTo>
                    <a:lnTo>
                      <a:pt x="58" y="0"/>
                    </a:lnTo>
                    <a:lnTo>
                      <a:pt x="58" y="46"/>
                    </a:lnTo>
                    <a:lnTo>
                      <a:pt x="81" y="49"/>
                    </a:lnTo>
                    <a:lnTo>
                      <a:pt x="82" y="62"/>
                    </a:lnTo>
                    <a:lnTo>
                      <a:pt x="68" y="74"/>
                    </a:lnTo>
                    <a:lnTo>
                      <a:pt x="42" y="76"/>
                    </a:lnTo>
                    <a:lnTo>
                      <a:pt x="37" y="7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1" y="40"/>
                    </a:lnTo>
                    <a:lnTo>
                      <a:pt x="16" y="40"/>
                    </a:lnTo>
                    <a:lnTo>
                      <a:pt x="16" y="70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1" name="Freeform 347"/>
              <p:cNvSpPr>
                <a:spLocks/>
              </p:cNvSpPr>
              <p:nvPr/>
            </p:nvSpPr>
            <p:spPr bwMode="auto">
              <a:xfrm>
                <a:off x="2434" y="2345"/>
                <a:ext cx="12" cy="39"/>
              </a:xfrm>
              <a:custGeom>
                <a:avLst/>
                <a:gdLst>
                  <a:gd name="T0" fmla="*/ 0 w 36"/>
                  <a:gd name="T1" fmla="*/ 0 h 116"/>
                  <a:gd name="T2" fmla="*/ 0 w 36"/>
                  <a:gd name="T3" fmla="*/ 0 h 116"/>
                  <a:gd name="T4" fmla="*/ 0 w 36"/>
                  <a:gd name="T5" fmla="*/ 0 h 116"/>
                  <a:gd name="T6" fmla="*/ 0 w 36"/>
                  <a:gd name="T7" fmla="*/ 0 h 116"/>
                  <a:gd name="T8" fmla="*/ 0 w 36"/>
                  <a:gd name="T9" fmla="*/ 0 h 116"/>
                  <a:gd name="T10" fmla="*/ 0 w 36"/>
                  <a:gd name="T11" fmla="*/ 0 h 116"/>
                  <a:gd name="T12" fmla="*/ 0 w 36"/>
                  <a:gd name="T13" fmla="*/ 0 h 116"/>
                  <a:gd name="T14" fmla="*/ 0 w 36"/>
                  <a:gd name="T15" fmla="*/ 1 h 116"/>
                  <a:gd name="T16" fmla="*/ 0 w 36"/>
                  <a:gd name="T17" fmla="*/ 1 h 116"/>
                  <a:gd name="T18" fmla="*/ 0 w 36"/>
                  <a:gd name="T19" fmla="*/ 1 h 116"/>
                  <a:gd name="T20" fmla="*/ 0 w 36"/>
                  <a:gd name="T21" fmla="*/ 1 h 116"/>
                  <a:gd name="T22" fmla="*/ 0 w 36"/>
                  <a:gd name="T23" fmla="*/ 1 h 116"/>
                  <a:gd name="T24" fmla="*/ 0 w 36"/>
                  <a:gd name="T25" fmla="*/ 1 h 116"/>
                  <a:gd name="T26" fmla="*/ 0 w 36"/>
                  <a:gd name="T27" fmla="*/ 1 h 116"/>
                  <a:gd name="T28" fmla="*/ 0 w 36"/>
                  <a:gd name="T29" fmla="*/ 1 h 116"/>
                  <a:gd name="T30" fmla="*/ 0 w 36"/>
                  <a:gd name="T31" fmla="*/ 1 h 116"/>
                  <a:gd name="T32" fmla="*/ 0 w 36"/>
                  <a:gd name="T33" fmla="*/ 1 h 116"/>
                  <a:gd name="T34" fmla="*/ 0 w 36"/>
                  <a:gd name="T35" fmla="*/ 1 h 116"/>
                  <a:gd name="T36" fmla="*/ 0 w 36"/>
                  <a:gd name="T37" fmla="*/ 1 h 116"/>
                  <a:gd name="T38" fmla="*/ 0 w 36"/>
                  <a:gd name="T39" fmla="*/ 1 h 116"/>
                  <a:gd name="T40" fmla="*/ 0 w 36"/>
                  <a:gd name="T41" fmla="*/ 1 h 116"/>
                  <a:gd name="T42" fmla="*/ 0 w 36"/>
                  <a:gd name="T43" fmla="*/ 1 h 116"/>
                  <a:gd name="T44" fmla="*/ 0 w 36"/>
                  <a:gd name="T45" fmla="*/ 1 h 116"/>
                  <a:gd name="T46" fmla="*/ 0 w 36"/>
                  <a:gd name="T47" fmla="*/ 1 h 116"/>
                  <a:gd name="T48" fmla="*/ 0 w 36"/>
                  <a:gd name="T49" fmla="*/ 1 h 116"/>
                  <a:gd name="T50" fmla="*/ 0 w 36"/>
                  <a:gd name="T51" fmla="*/ 1 h 116"/>
                  <a:gd name="T52" fmla="*/ 0 w 36"/>
                  <a:gd name="T53" fmla="*/ 0 h 1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6"/>
                  <a:gd name="T82" fmla="*/ 0 h 116"/>
                  <a:gd name="T83" fmla="*/ 36 w 36"/>
                  <a:gd name="T84" fmla="*/ 116 h 1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6" h="116">
                    <a:moveTo>
                      <a:pt x="36" y="40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22" y="10"/>
                    </a:lnTo>
                    <a:lnTo>
                      <a:pt x="11" y="19"/>
                    </a:lnTo>
                    <a:lnTo>
                      <a:pt x="6" y="25"/>
                    </a:lnTo>
                    <a:lnTo>
                      <a:pt x="3" y="33"/>
                    </a:lnTo>
                    <a:lnTo>
                      <a:pt x="1" y="44"/>
                    </a:lnTo>
                    <a:lnTo>
                      <a:pt x="0" y="55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11" y="99"/>
                    </a:lnTo>
                    <a:lnTo>
                      <a:pt x="15" y="106"/>
                    </a:lnTo>
                    <a:lnTo>
                      <a:pt x="22" y="111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70"/>
                    </a:lnTo>
                    <a:lnTo>
                      <a:pt x="36" y="76"/>
                    </a:lnTo>
                    <a:lnTo>
                      <a:pt x="31" y="75"/>
                    </a:lnTo>
                    <a:lnTo>
                      <a:pt x="27" y="71"/>
                    </a:lnTo>
                    <a:lnTo>
                      <a:pt x="22" y="64"/>
                    </a:lnTo>
                    <a:lnTo>
                      <a:pt x="21" y="55"/>
                    </a:lnTo>
                    <a:lnTo>
                      <a:pt x="22" y="52"/>
                    </a:lnTo>
                    <a:lnTo>
                      <a:pt x="27" y="49"/>
                    </a:lnTo>
                    <a:lnTo>
                      <a:pt x="36" y="46"/>
                    </a:lnTo>
                    <a:lnTo>
                      <a:pt x="3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2" name="Freeform 348"/>
              <p:cNvSpPr>
                <a:spLocks/>
              </p:cNvSpPr>
              <p:nvPr/>
            </p:nvSpPr>
            <p:spPr bwMode="auto">
              <a:xfrm>
                <a:off x="2701" y="2720"/>
                <a:ext cx="46" cy="41"/>
              </a:xfrm>
              <a:custGeom>
                <a:avLst/>
                <a:gdLst>
                  <a:gd name="T0" fmla="*/ 0 w 139"/>
                  <a:gd name="T1" fmla="*/ 1 h 122"/>
                  <a:gd name="T2" fmla="*/ 0 w 139"/>
                  <a:gd name="T3" fmla="*/ 2 h 122"/>
                  <a:gd name="T4" fmla="*/ 2 w 139"/>
                  <a:gd name="T5" fmla="*/ 2 h 122"/>
                  <a:gd name="T6" fmla="*/ 2 w 139"/>
                  <a:gd name="T7" fmla="*/ 1 h 122"/>
                  <a:gd name="T8" fmla="*/ 1 w 139"/>
                  <a:gd name="T9" fmla="*/ 1 h 122"/>
                  <a:gd name="T10" fmla="*/ 1 w 139"/>
                  <a:gd name="T11" fmla="*/ 1 h 122"/>
                  <a:gd name="T12" fmla="*/ 1 w 139"/>
                  <a:gd name="T13" fmla="*/ 1 h 122"/>
                  <a:gd name="T14" fmla="*/ 1 w 139"/>
                  <a:gd name="T15" fmla="*/ 1 h 122"/>
                  <a:gd name="T16" fmla="*/ 1 w 139"/>
                  <a:gd name="T17" fmla="*/ 1 h 122"/>
                  <a:gd name="T18" fmla="*/ 1 w 139"/>
                  <a:gd name="T19" fmla="*/ 1 h 122"/>
                  <a:gd name="T20" fmla="*/ 2 w 139"/>
                  <a:gd name="T21" fmla="*/ 1 h 122"/>
                  <a:gd name="T22" fmla="*/ 2 w 139"/>
                  <a:gd name="T23" fmla="*/ 0 h 122"/>
                  <a:gd name="T24" fmla="*/ 1 w 139"/>
                  <a:gd name="T25" fmla="*/ 0 h 122"/>
                  <a:gd name="T26" fmla="*/ 1 w 139"/>
                  <a:gd name="T27" fmla="*/ 0 h 122"/>
                  <a:gd name="T28" fmla="*/ 1 w 139"/>
                  <a:gd name="T29" fmla="*/ 0 h 122"/>
                  <a:gd name="T30" fmla="*/ 1 w 139"/>
                  <a:gd name="T31" fmla="*/ 1 h 122"/>
                  <a:gd name="T32" fmla="*/ 1 w 139"/>
                  <a:gd name="T33" fmla="*/ 0 h 122"/>
                  <a:gd name="T34" fmla="*/ 0 w 139"/>
                  <a:gd name="T35" fmla="*/ 0 h 122"/>
                  <a:gd name="T36" fmla="*/ 1 w 139"/>
                  <a:gd name="T37" fmla="*/ 1 h 122"/>
                  <a:gd name="T38" fmla="*/ 0 w 139"/>
                  <a:gd name="T39" fmla="*/ 0 h 122"/>
                  <a:gd name="T40" fmla="*/ 0 w 139"/>
                  <a:gd name="T41" fmla="*/ 0 h 122"/>
                  <a:gd name="T42" fmla="*/ 0 w 139"/>
                  <a:gd name="T43" fmla="*/ 0 h 122"/>
                  <a:gd name="T44" fmla="*/ 0 w 139"/>
                  <a:gd name="T45" fmla="*/ 0 h 122"/>
                  <a:gd name="T46" fmla="*/ 0 w 139"/>
                  <a:gd name="T47" fmla="*/ 1 h 122"/>
                  <a:gd name="T48" fmla="*/ 0 w 139"/>
                  <a:gd name="T49" fmla="*/ 1 h 122"/>
                  <a:gd name="T50" fmla="*/ 0 w 139"/>
                  <a:gd name="T51" fmla="*/ 1 h 122"/>
                  <a:gd name="T52" fmla="*/ 0 w 139"/>
                  <a:gd name="T53" fmla="*/ 1 h 122"/>
                  <a:gd name="T54" fmla="*/ 0 w 139"/>
                  <a:gd name="T55" fmla="*/ 1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9"/>
                  <a:gd name="T85" fmla="*/ 0 h 122"/>
                  <a:gd name="T86" fmla="*/ 139 w 139"/>
                  <a:gd name="T87" fmla="*/ 122 h 12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9" h="122">
                    <a:moveTo>
                      <a:pt x="0" y="86"/>
                    </a:moveTo>
                    <a:lnTo>
                      <a:pt x="0" y="122"/>
                    </a:lnTo>
                    <a:lnTo>
                      <a:pt x="139" y="122"/>
                    </a:lnTo>
                    <a:lnTo>
                      <a:pt x="139" y="86"/>
                    </a:lnTo>
                    <a:lnTo>
                      <a:pt x="57" y="86"/>
                    </a:lnTo>
                    <a:lnTo>
                      <a:pt x="57" y="71"/>
                    </a:lnTo>
                    <a:lnTo>
                      <a:pt x="57" y="76"/>
                    </a:lnTo>
                    <a:lnTo>
                      <a:pt x="60" y="56"/>
                    </a:lnTo>
                    <a:lnTo>
                      <a:pt x="71" y="48"/>
                    </a:lnTo>
                    <a:lnTo>
                      <a:pt x="121" y="46"/>
                    </a:lnTo>
                    <a:lnTo>
                      <a:pt x="139" y="41"/>
                    </a:lnTo>
                    <a:lnTo>
                      <a:pt x="139" y="0"/>
                    </a:lnTo>
                    <a:lnTo>
                      <a:pt x="115" y="4"/>
                    </a:lnTo>
                    <a:lnTo>
                      <a:pt x="71" y="7"/>
                    </a:lnTo>
                    <a:lnTo>
                      <a:pt x="53" y="15"/>
                    </a:lnTo>
                    <a:lnTo>
                      <a:pt x="42" y="41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42" y="41"/>
                    </a:lnTo>
                    <a:lnTo>
                      <a:pt x="39" y="27"/>
                    </a:lnTo>
                    <a:lnTo>
                      <a:pt x="31" y="1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0"/>
                    </a:lnTo>
                    <a:lnTo>
                      <a:pt x="20" y="53"/>
                    </a:lnTo>
                    <a:lnTo>
                      <a:pt x="24" y="56"/>
                    </a:lnTo>
                    <a:lnTo>
                      <a:pt x="27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3" name="Freeform 349"/>
              <p:cNvSpPr>
                <a:spLocks/>
              </p:cNvSpPr>
              <p:nvPr/>
            </p:nvSpPr>
            <p:spPr bwMode="auto">
              <a:xfrm>
                <a:off x="2680" y="2722"/>
                <a:ext cx="21" cy="39"/>
              </a:xfrm>
              <a:custGeom>
                <a:avLst/>
                <a:gdLst>
                  <a:gd name="T0" fmla="*/ 1 w 61"/>
                  <a:gd name="T1" fmla="*/ 0 h 116"/>
                  <a:gd name="T2" fmla="*/ 1 w 61"/>
                  <a:gd name="T3" fmla="*/ 0 h 116"/>
                  <a:gd name="T4" fmla="*/ 1 w 61"/>
                  <a:gd name="T5" fmla="*/ 0 h 116"/>
                  <a:gd name="T6" fmla="*/ 1 w 61"/>
                  <a:gd name="T7" fmla="*/ 0 h 116"/>
                  <a:gd name="T8" fmla="*/ 1 w 61"/>
                  <a:gd name="T9" fmla="*/ 0 h 116"/>
                  <a:gd name="T10" fmla="*/ 0 w 61"/>
                  <a:gd name="T11" fmla="*/ 0 h 116"/>
                  <a:gd name="T12" fmla="*/ 0 w 61"/>
                  <a:gd name="T13" fmla="*/ 0 h 116"/>
                  <a:gd name="T14" fmla="*/ 0 w 61"/>
                  <a:gd name="T15" fmla="*/ 0 h 116"/>
                  <a:gd name="T16" fmla="*/ 0 w 61"/>
                  <a:gd name="T17" fmla="*/ 0 h 116"/>
                  <a:gd name="T18" fmla="*/ 0 w 61"/>
                  <a:gd name="T19" fmla="*/ 0 h 116"/>
                  <a:gd name="T20" fmla="*/ 0 w 61"/>
                  <a:gd name="T21" fmla="*/ 0 h 116"/>
                  <a:gd name="T22" fmla="*/ 0 w 61"/>
                  <a:gd name="T23" fmla="*/ 1 h 116"/>
                  <a:gd name="T24" fmla="*/ 0 w 61"/>
                  <a:gd name="T25" fmla="*/ 0 h 116"/>
                  <a:gd name="T26" fmla="*/ 0 w 61"/>
                  <a:gd name="T27" fmla="*/ 1 h 116"/>
                  <a:gd name="T28" fmla="*/ 1 w 61"/>
                  <a:gd name="T29" fmla="*/ 1 h 116"/>
                  <a:gd name="T30" fmla="*/ 1 w 61"/>
                  <a:gd name="T31" fmla="*/ 1 h 116"/>
                  <a:gd name="T32" fmla="*/ 0 w 61"/>
                  <a:gd name="T33" fmla="*/ 1 h 116"/>
                  <a:gd name="T34" fmla="*/ 0 w 61"/>
                  <a:gd name="T35" fmla="*/ 1 h 116"/>
                  <a:gd name="T36" fmla="*/ 0 w 61"/>
                  <a:gd name="T37" fmla="*/ 1 h 116"/>
                  <a:gd name="T38" fmla="*/ 0 w 61"/>
                  <a:gd name="T39" fmla="*/ 1 h 116"/>
                  <a:gd name="T40" fmla="*/ 1 w 61"/>
                  <a:gd name="T41" fmla="*/ 1 h 116"/>
                  <a:gd name="T42" fmla="*/ 1 w 61"/>
                  <a:gd name="T43" fmla="*/ 1 h 116"/>
                  <a:gd name="T44" fmla="*/ 1 w 61"/>
                  <a:gd name="T45" fmla="*/ 0 h 116"/>
                  <a:gd name="T46" fmla="*/ 1 w 61"/>
                  <a:gd name="T47" fmla="*/ 1 h 116"/>
                  <a:gd name="T48" fmla="*/ 1 w 61"/>
                  <a:gd name="T49" fmla="*/ 0 h 1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116"/>
                  <a:gd name="T77" fmla="*/ 61 w 61"/>
                  <a:gd name="T78" fmla="*/ 116 h 1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116">
                    <a:moveTo>
                      <a:pt x="61" y="40"/>
                    </a:moveTo>
                    <a:lnTo>
                      <a:pt x="61" y="0"/>
                    </a:lnTo>
                    <a:lnTo>
                      <a:pt x="61" y="4"/>
                    </a:lnTo>
                    <a:lnTo>
                      <a:pt x="56" y="0"/>
                    </a:lnTo>
                    <a:lnTo>
                      <a:pt x="44" y="1"/>
                    </a:lnTo>
                    <a:lnTo>
                      <a:pt x="33" y="3"/>
                    </a:lnTo>
                    <a:lnTo>
                      <a:pt x="24" y="8"/>
                    </a:lnTo>
                    <a:lnTo>
                      <a:pt x="17" y="12"/>
                    </a:lnTo>
                    <a:lnTo>
                      <a:pt x="12" y="19"/>
                    </a:lnTo>
                    <a:lnTo>
                      <a:pt x="9" y="27"/>
                    </a:lnTo>
                    <a:lnTo>
                      <a:pt x="7" y="35"/>
                    </a:lnTo>
                    <a:lnTo>
                      <a:pt x="5" y="44"/>
                    </a:lnTo>
                    <a:lnTo>
                      <a:pt x="0" y="40"/>
                    </a:lnTo>
                    <a:lnTo>
                      <a:pt x="0" y="116"/>
                    </a:lnTo>
                    <a:lnTo>
                      <a:pt x="61" y="116"/>
                    </a:lnTo>
                    <a:lnTo>
                      <a:pt x="61" y="80"/>
                    </a:lnTo>
                    <a:lnTo>
                      <a:pt x="31" y="80"/>
                    </a:lnTo>
                    <a:lnTo>
                      <a:pt x="31" y="59"/>
                    </a:lnTo>
                    <a:lnTo>
                      <a:pt x="35" y="59"/>
                    </a:lnTo>
                    <a:lnTo>
                      <a:pt x="37" y="53"/>
                    </a:lnTo>
                    <a:lnTo>
                      <a:pt x="41" y="47"/>
                    </a:lnTo>
                    <a:lnTo>
                      <a:pt x="48" y="42"/>
                    </a:lnTo>
                    <a:lnTo>
                      <a:pt x="61" y="40"/>
                    </a:lnTo>
                    <a:lnTo>
                      <a:pt x="61" y="44"/>
                    </a:lnTo>
                    <a:lnTo>
                      <a:pt x="61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4" name="Freeform 350"/>
              <p:cNvSpPr>
                <a:spLocks/>
              </p:cNvSpPr>
              <p:nvPr/>
            </p:nvSpPr>
            <p:spPr bwMode="auto">
              <a:xfrm>
                <a:off x="2731" y="2675"/>
                <a:ext cx="17" cy="39"/>
              </a:xfrm>
              <a:custGeom>
                <a:avLst/>
                <a:gdLst>
                  <a:gd name="T0" fmla="*/ 0 w 52"/>
                  <a:gd name="T1" fmla="*/ 1 h 116"/>
                  <a:gd name="T2" fmla="*/ 0 w 52"/>
                  <a:gd name="T3" fmla="*/ 1 h 116"/>
                  <a:gd name="T4" fmla="*/ 0 w 52"/>
                  <a:gd name="T5" fmla="*/ 1 h 116"/>
                  <a:gd name="T6" fmla="*/ 0 w 52"/>
                  <a:gd name="T7" fmla="*/ 1 h 116"/>
                  <a:gd name="T8" fmla="*/ 0 w 52"/>
                  <a:gd name="T9" fmla="*/ 1 h 116"/>
                  <a:gd name="T10" fmla="*/ 1 w 52"/>
                  <a:gd name="T11" fmla="*/ 1 h 116"/>
                  <a:gd name="T12" fmla="*/ 1 w 52"/>
                  <a:gd name="T13" fmla="*/ 1 h 116"/>
                  <a:gd name="T14" fmla="*/ 1 w 52"/>
                  <a:gd name="T15" fmla="*/ 1 h 116"/>
                  <a:gd name="T16" fmla="*/ 1 w 52"/>
                  <a:gd name="T17" fmla="*/ 1 h 116"/>
                  <a:gd name="T18" fmla="*/ 1 w 52"/>
                  <a:gd name="T19" fmla="*/ 1 h 116"/>
                  <a:gd name="T20" fmla="*/ 1 w 52"/>
                  <a:gd name="T21" fmla="*/ 1 h 116"/>
                  <a:gd name="T22" fmla="*/ 0 w 52"/>
                  <a:gd name="T23" fmla="*/ 1 h 116"/>
                  <a:gd name="T24" fmla="*/ 0 w 52"/>
                  <a:gd name="T25" fmla="*/ 1 h 116"/>
                  <a:gd name="T26" fmla="*/ 1 w 52"/>
                  <a:gd name="T27" fmla="*/ 0 h 116"/>
                  <a:gd name="T28" fmla="*/ 1 w 52"/>
                  <a:gd name="T29" fmla="*/ 0 h 116"/>
                  <a:gd name="T30" fmla="*/ 1 w 52"/>
                  <a:gd name="T31" fmla="*/ 0 h 116"/>
                  <a:gd name="T32" fmla="*/ 0 w 52"/>
                  <a:gd name="T33" fmla="*/ 0 h 116"/>
                  <a:gd name="T34" fmla="*/ 0 w 52"/>
                  <a:gd name="T35" fmla="*/ 0 h 116"/>
                  <a:gd name="T36" fmla="*/ 0 w 52"/>
                  <a:gd name="T37" fmla="*/ 0 h 116"/>
                  <a:gd name="T38" fmla="*/ 0 w 52"/>
                  <a:gd name="T39" fmla="*/ 0 h 116"/>
                  <a:gd name="T40" fmla="*/ 0 w 52"/>
                  <a:gd name="T41" fmla="*/ 1 h 116"/>
                  <a:gd name="T42" fmla="*/ 0 w 52"/>
                  <a:gd name="T43" fmla="*/ 1 h 116"/>
                  <a:gd name="T44" fmla="*/ 0 w 52"/>
                  <a:gd name="T45" fmla="*/ 1 h 116"/>
                  <a:gd name="T46" fmla="*/ 0 w 52"/>
                  <a:gd name="T47" fmla="*/ 1 h 116"/>
                  <a:gd name="T48" fmla="*/ 0 w 52"/>
                  <a:gd name="T49" fmla="*/ 1 h 116"/>
                  <a:gd name="T50" fmla="*/ 0 w 52"/>
                  <a:gd name="T51" fmla="*/ 1 h 116"/>
                  <a:gd name="T52" fmla="*/ 0 w 52"/>
                  <a:gd name="T53" fmla="*/ 1 h 116"/>
                  <a:gd name="T54" fmla="*/ 0 w 52"/>
                  <a:gd name="T55" fmla="*/ 1 h 116"/>
                  <a:gd name="T56" fmla="*/ 0 w 52"/>
                  <a:gd name="T57" fmla="*/ 1 h 116"/>
                  <a:gd name="T58" fmla="*/ 0 w 52"/>
                  <a:gd name="T59" fmla="*/ 1 h 116"/>
                  <a:gd name="T60" fmla="*/ 0 w 52"/>
                  <a:gd name="T61" fmla="*/ 1 h 116"/>
                  <a:gd name="T62" fmla="*/ 0 w 52"/>
                  <a:gd name="T63" fmla="*/ 1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16"/>
                  <a:gd name="T98" fmla="*/ 52 w 52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16">
                    <a:moveTo>
                      <a:pt x="0" y="74"/>
                    </a:moveTo>
                    <a:lnTo>
                      <a:pt x="6" y="111"/>
                    </a:lnTo>
                    <a:lnTo>
                      <a:pt x="6" y="116"/>
                    </a:lnTo>
                    <a:lnTo>
                      <a:pt x="25" y="114"/>
                    </a:lnTo>
                    <a:lnTo>
                      <a:pt x="39" y="107"/>
                    </a:lnTo>
                    <a:lnTo>
                      <a:pt x="44" y="103"/>
                    </a:lnTo>
                    <a:lnTo>
                      <a:pt x="49" y="96"/>
                    </a:lnTo>
                    <a:lnTo>
                      <a:pt x="51" y="88"/>
                    </a:lnTo>
                    <a:lnTo>
                      <a:pt x="52" y="78"/>
                    </a:lnTo>
                    <a:lnTo>
                      <a:pt x="50" y="68"/>
                    </a:lnTo>
                    <a:lnTo>
                      <a:pt x="45" y="59"/>
                    </a:lnTo>
                    <a:lnTo>
                      <a:pt x="32" y="41"/>
                    </a:lnTo>
                    <a:lnTo>
                      <a:pt x="27" y="41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43" y="2"/>
                    </a:lnTo>
                    <a:lnTo>
                      <a:pt x="36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6" y="47"/>
                    </a:lnTo>
                    <a:lnTo>
                      <a:pt x="14" y="48"/>
                    </a:lnTo>
                    <a:lnTo>
                      <a:pt x="20" y="51"/>
                    </a:lnTo>
                    <a:lnTo>
                      <a:pt x="25" y="56"/>
                    </a:lnTo>
                    <a:lnTo>
                      <a:pt x="27" y="63"/>
                    </a:lnTo>
                    <a:lnTo>
                      <a:pt x="25" y="70"/>
                    </a:lnTo>
                    <a:lnTo>
                      <a:pt x="20" y="75"/>
                    </a:lnTo>
                    <a:lnTo>
                      <a:pt x="14" y="77"/>
                    </a:lnTo>
                    <a:lnTo>
                      <a:pt x="6" y="78"/>
                    </a:lnTo>
                    <a:lnTo>
                      <a:pt x="6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5" name="Freeform 351"/>
              <p:cNvSpPr>
                <a:spLocks/>
              </p:cNvSpPr>
              <p:nvPr/>
            </p:nvSpPr>
            <p:spPr bwMode="auto">
              <a:xfrm>
                <a:off x="2700" y="2675"/>
                <a:ext cx="33" cy="39"/>
              </a:xfrm>
              <a:custGeom>
                <a:avLst/>
                <a:gdLst>
                  <a:gd name="T0" fmla="*/ 1 w 98"/>
                  <a:gd name="T1" fmla="*/ 1 h 116"/>
                  <a:gd name="T2" fmla="*/ 1 w 98"/>
                  <a:gd name="T3" fmla="*/ 0 h 116"/>
                  <a:gd name="T4" fmla="*/ 0 w 98"/>
                  <a:gd name="T5" fmla="*/ 0 h 116"/>
                  <a:gd name="T6" fmla="*/ 1 w 98"/>
                  <a:gd name="T7" fmla="*/ 0 h 116"/>
                  <a:gd name="T8" fmla="*/ 0 w 98"/>
                  <a:gd name="T9" fmla="*/ 0 h 116"/>
                  <a:gd name="T10" fmla="*/ 0 w 98"/>
                  <a:gd name="T11" fmla="*/ 0 h 116"/>
                  <a:gd name="T12" fmla="*/ 0 w 98"/>
                  <a:gd name="T13" fmla="*/ 1 h 116"/>
                  <a:gd name="T14" fmla="*/ 0 w 98"/>
                  <a:gd name="T15" fmla="*/ 1 h 116"/>
                  <a:gd name="T16" fmla="*/ 0 w 98"/>
                  <a:gd name="T17" fmla="*/ 1 h 116"/>
                  <a:gd name="T18" fmla="*/ 0 w 98"/>
                  <a:gd name="T19" fmla="*/ 1 h 116"/>
                  <a:gd name="T20" fmla="*/ 0 w 98"/>
                  <a:gd name="T21" fmla="*/ 1 h 116"/>
                  <a:gd name="T22" fmla="*/ 0 w 98"/>
                  <a:gd name="T23" fmla="*/ 1 h 116"/>
                  <a:gd name="T24" fmla="*/ 0 w 98"/>
                  <a:gd name="T25" fmla="*/ 1 h 116"/>
                  <a:gd name="T26" fmla="*/ 0 w 98"/>
                  <a:gd name="T27" fmla="*/ 1 h 116"/>
                  <a:gd name="T28" fmla="*/ 0 w 98"/>
                  <a:gd name="T29" fmla="*/ 1 h 116"/>
                  <a:gd name="T30" fmla="*/ 0 w 98"/>
                  <a:gd name="T31" fmla="*/ 1 h 116"/>
                  <a:gd name="T32" fmla="*/ 0 w 98"/>
                  <a:gd name="T33" fmla="*/ 1 h 116"/>
                  <a:gd name="T34" fmla="*/ 0 w 98"/>
                  <a:gd name="T35" fmla="*/ 1 h 116"/>
                  <a:gd name="T36" fmla="*/ 0 w 98"/>
                  <a:gd name="T37" fmla="*/ 1 h 116"/>
                  <a:gd name="T38" fmla="*/ 1 w 98"/>
                  <a:gd name="T39" fmla="*/ 1 h 116"/>
                  <a:gd name="T40" fmla="*/ 1 w 98"/>
                  <a:gd name="T41" fmla="*/ 1 h 116"/>
                  <a:gd name="T42" fmla="*/ 1 w 98"/>
                  <a:gd name="T43" fmla="*/ 1 h 116"/>
                  <a:gd name="T44" fmla="*/ 1 w 98"/>
                  <a:gd name="T45" fmla="*/ 1 h 116"/>
                  <a:gd name="T46" fmla="*/ 1 w 98"/>
                  <a:gd name="T47" fmla="*/ 1 h 116"/>
                  <a:gd name="T48" fmla="*/ 1 w 98"/>
                  <a:gd name="T49" fmla="*/ 1 h 116"/>
                  <a:gd name="T50" fmla="*/ 1 w 98"/>
                  <a:gd name="T51" fmla="*/ 1 h 116"/>
                  <a:gd name="T52" fmla="*/ 1 w 98"/>
                  <a:gd name="T53" fmla="*/ 1 h 116"/>
                  <a:gd name="T54" fmla="*/ 1 w 98"/>
                  <a:gd name="T55" fmla="*/ 1 h 116"/>
                  <a:gd name="T56" fmla="*/ 1 w 98"/>
                  <a:gd name="T57" fmla="*/ 1 h 116"/>
                  <a:gd name="T58" fmla="*/ 1 w 98"/>
                  <a:gd name="T59" fmla="*/ 1 h 116"/>
                  <a:gd name="T60" fmla="*/ 1 w 98"/>
                  <a:gd name="T61" fmla="*/ 1 h 116"/>
                  <a:gd name="T62" fmla="*/ 1 w 98"/>
                  <a:gd name="T63" fmla="*/ 1 h 116"/>
                  <a:gd name="T64" fmla="*/ 1 w 98"/>
                  <a:gd name="T65" fmla="*/ 1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8"/>
                  <a:gd name="T100" fmla="*/ 0 h 116"/>
                  <a:gd name="T101" fmla="*/ 98 w 98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8" h="116">
                    <a:moveTo>
                      <a:pt x="92" y="41"/>
                    </a:moveTo>
                    <a:lnTo>
                      <a:pt x="92" y="0"/>
                    </a:lnTo>
                    <a:lnTo>
                      <a:pt x="40" y="0"/>
                    </a:lnTo>
                    <a:lnTo>
                      <a:pt x="45" y="5"/>
                    </a:lnTo>
                    <a:lnTo>
                      <a:pt x="19" y="9"/>
                    </a:lnTo>
                    <a:lnTo>
                      <a:pt x="7" y="22"/>
                    </a:lnTo>
                    <a:lnTo>
                      <a:pt x="0" y="46"/>
                    </a:lnTo>
                    <a:lnTo>
                      <a:pt x="0" y="84"/>
                    </a:lnTo>
                    <a:lnTo>
                      <a:pt x="14" y="107"/>
                    </a:lnTo>
                    <a:lnTo>
                      <a:pt x="29" y="115"/>
                    </a:lnTo>
                    <a:lnTo>
                      <a:pt x="40" y="116"/>
                    </a:lnTo>
                    <a:lnTo>
                      <a:pt x="35" y="111"/>
                    </a:lnTo>
                    <a:lnTo>
                      <a:pt x="35" y="74"/>
                    </a:lnTo>
                    <a:lnTo>
                      <a:pt x="40" y="74"/>
                    </a:lnTo>
                    <a:lnTo>
                      <a:pt x="26" y="71"/>
                    </a:lnTo>
                    <a:lnTo>
                      <a:pt x="19" y="58"/>
                    </a:lnTo>
                    <a:lnTo>
                      <a:pt x="26" y="48"/>
                    </a:lnTo>
                    <a:lnTo>
                      <a:pt x="40" y="47"/>
                    </a:lnTo>
                    <a:lnTo>
                      <a:pt x="35" y="41"/>
                    </a:lnTo>
                    <a:lnTo>
                      <a:pt x="45" y="41"/>
                    </a:lnTo>
                    <a:lnTo>
                      <a:pt x="51" y="47"/>
                    </a:lnTo>
                    <a:lnTo>
                      <a:pt x="53" y="83"/>
                    </a:lnTo>
                    <a:lnTo>
                      <a:pt x="62" y="103"/>
                    </a:lnTo>
                    <a:lnTo>
                      <a:pt x="82" y="115"/>
                    </a:lnTo>
                    <a:lnTo>
                      <a:pt x="98" y="116"/>
                    </a:lnTo>
                    <a:lnTo>
                      <a:pt x="92" y="111"/>
                    </a:lnTo>
                    <a:lnTo>
                      <a:pt x="98" y="74"/>
                    </a:lnTo>
                    <a:lnTo>
                      <a:pt x="98" y="78"/>
                    </a:lnTo>
                    <a:lnTo>
                      <a:pt x="78" y="73"/>
                    </a:lnTo>
                    <a:lnTo>
                      <a:pt x="72" y="59"/>
                    </a:lnTo>
                    <a:lnTo>
                      <a:pt x="72" y="47"/>
                    </a:lnTo>
                    <a:lnTo>
                      <a:pt x="98" y="47"/>
                    </a:lnTo>
                    <a:lnTo>
                      <a:pt x="92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6" name="Freeform 352"/>
              <p:cNvSpPr>
                <a:spLocks/>
              </p:cNvSpPr>
              <p:nvPr/>
            </p:nvSpPr>
            <p:spPr bwMode="auto">
              <a:xfrm>
                <a:off x="2723" y="2630"/>
                <a:ext cx="25" cy="37"/>
              </a:xfrm>
              <a:custGeom>
                <a:avLst/>
                <a:gdLst>
                  <a:gd name="T0" fmla="*/ 0 w 76"/>
                  <a:gd name="T1" fmla="*/ 1 h 112"/>
                  <a:gd name="T2" fmla="*/ 0 w 76"/>
                  <a:gd name="T3" fmla="*/ 1 h 112"/>
                  <a:gd name="T4" fmla="*/ 0 w 76"/>
                  <a:gd name="T5" fmla="*/ 1 h 112"/>
                  <a:gd name="T6" fmla="*/ 0 w 76"/>
                  <a:gd name="T7" fmla="*/ 1 h 112"/>
                  <a:gd name="T8" fmla="*/ 0 w 76"/>
                  <a:gd name="T9" fmla="*/ 1 h 112"/>
                  <a:gd name="T10" fmla="*/ 1 w 76"/>
                  <a:gd name="T11" fmla="*/ 1 h 112"/>
                  <a:gd name="T12" fmla="*/ 1 w 76"/>
                  <a:gd name="T13" fmla="*/ 1 h 112"/>
                  <a:gd name="T14" fmla="*/ 1 w 76"/>
                  <a:gd name="T15" fmla="*/ 1 h 112"/>
                  <a:gd name="T16" fmla="*/ 1 w 76"/>
                  <a:gd name="T17" fmla="*/ 1 h 112"/>
                  <a:gd name="T18" fmla="*/ 1 w 76"/>
                  <a:gd name="T19" fmla="*/ 1 h 112"/>
                  <a:gd name="T20" fmla="*/ 1 w 76"/>
                  <a:gd name="T21" fmla="*/ 1 h 112"/>
                  <a:gd name="T22" fmla="*/ 1 w 76"/>
                  <a:gd name="T23" fmla="*/ 1 h 112"/>
                  <a:gd name="T24" fmla="*/ 1 w 76"/>
                  <a:gd name="T25" fmla="*/ 1 h 112"/>
                  <a:gd name="T26" fmla="*/ 1 w 76"/>
                  <a:gd name="T27" fmla="*/ 0 h 112"/>
                  <a:gd name="T28" fmla="*/ 1 w 76"/>
                  <a:gd name="T29" fmla="*/ 0 h 112"/>
                  <a:gd name="T30" fmla="*/ 1 w 76"/>
                  <a:gd name="T31" fmla="*/ 0 h 112"/>
                  <a:gd name="T32" fmla="*/ 0 w 76"/>
                  <a:gd name="T33" fmla="*/ 0 h 112"/>
                  <a:gd name="T34" fmla="*/ 0 w 76"/>
                  <a:gd name="T35" fmla="*/ 1 h 112"/>
                  <a:gd name="T36" fmla="*/ 0 w 76"/>
                  <a:gd name="T37" fmla="*/ 1 h 112"/>
                  <a:gd name="T38" fmla="*/ 0 w 76"/>
                  <a:gd name="T39" fmla="*/ 1 h 112"/>
                  <a:gd name="T40" fmla="*/ 0 w 76"/>
                  <a:gd name="T41" fmla="*/ 1 h 112"/>
                  <a:gd name="T42" fmla="*/ 1 w 76"/>
                  <a:gd name="T43" fmla="*/ 1 h 112"/>
                  <a:gd name="T44" fmla="*/ 1 w 76"/>
                  <a:gd name="T45" fmla="*/ 1 h 112"/>
                  <a:gd name="T46" fmla="*/ 1 w 76"/>
                  <a:gd name="T47" fmla="*/ 1 h 112"/>
                  <a:gd name="T48" fmla="*/ 0 w 76"/>
                  <a:gd name="T49" fmla="*/ 1 h 112"/>
                  <a:gd name="T50" fmla="*/ 0 w 76"/>
                  <a:gd name="T51" fmla="*/ 1 h 112"/>
                  <a:gd name="T52" fmla="*/ 0 w 76"/>
                  <a:gd name="T53" fmla="*/ 1 h 112"/>
                  <a:gd name="T54" fmla="*/ 0 w 76"/>
                  <a:gd name="T55" fmla="*/ 1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"/>
                  <a:gd name="T85" fmla="*/ 0 h 112"/>
                  <a:gd name="T86" fmla="*/ 76 w 76"/>
                  <a:gd name="T87" fmla="*/ 112 h 1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" h="112">
                    <a:moveTo>
                      <a:pt x="0" y="70"/>
                    </a:moveTo>
                    <a:lnTo>
                      <a:pt x="0" y="112"/>
                    </a:lnTo>
                    <a:lnTo>
                      <a:pt x="5" y="112"/>
                    </a:lnTo>
                    <a:lnTo>
                      <a:pt x="29" y="111"/>
                    </a:lnTo>
                    <a:lnTo>
                      <a:pt x="41" y="109"/>
                    </a:lnTo>
                    <a:lnTo>
                      <a:pt x="52" y="107"/>
                    </a:lnTo>
                    <a:lnTo>
                      <a:pt x="63" y="101"/>
                    </a:lnTo>
                    <a:lnTo>
                      <a:pt x="69" y="94"/>
                    </a:lnTo>
                    <a:lnTo>
                      <a:pt x="74" y="84"/>
                    </a:lnTo>
                    <a:lnTo>
                      <a:pt x="76" y="70"/>
                    </a:lnTo>
                    <a:lnTo>
                      <a:pt x="75" y="63"/>
                    </a:lnTo>
                    <a:lnTo>
                      <a:pt x="72" y="55"/>
                    </a:lnTo>
                    <a:lnTo>
                      <a:pt x="66" y="48"/>
                    </a:lnTo>
                    <a:lnTo>
                      <a:pt x="56" y="40"/>
                    </a:lnTo>
                    <a:lnTo>
                      <a:pt x="72" y="4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15" y="45"/>
                    </a:lnTo>
                    <a:lnTo>
                      <a:pt x="26" y="46"/>
                    </a:lnTo>
                    <a:lnTo>
                      <a:pt x="39" y="49"/>
                    </a:lnTo>
                    <a:lnTo>
                      <a:pt x="49" y="54"/>
                    </a:lnTo>
                    <a:lnTo>
                      <a:pt x="51" y="61"/>
                    </a:lnTo>
                    <a:lnTo>
                      <a:pt x="49" y="67"/>
                    </a:lnTo>
                    <a:lnTo>
                      <a:pt x="39" y="73"/>
                    </a:lnTo>
                    <a:lnTo>
                      <a:pt x="26" y="75"/>
                    </a:lnTo>
                    <a:lnTo>
                      <a:pt x="5" y="7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7" name="Freeform 353"/>
              <p:cNvSpPr>
                <a:spLocks/>
              </p:cNvSpPr>
              <p:nvPr/>
            </p:nvSpPr>
            <p:spPr bwMode="auto">
              <a:xfrm>
                <a:off x="2680" y="2630"/>
                <a:ext cx="45" cy="37"/>
              </a:xfrm>
              <a:custGeom>
                <a:avLst/>
                <a:gdLst>
                  <a:gd name="T0" fmla="*/ 2 w 133"/>
                  <a:gd name="T1" fmla="*/ 1 h 112"/>
                  <a:gd name="T2" fmla="*/ 2 w 133"/>
                  <a:gd name="T3" fmla="*/ 0 h 112"/>
                  <a:gd name="T4" fmla="*/ 0 w 133"/>
                  <a:gd name="T5" fmla="*/ 0 h 112"/>
                  <a:gd name="T6" fmla="*/ 0 w 133"/>
                  <a:gd name="T7" fmla="*/ 0 h 112"/>
                  <a:gd name="T8" fmla="*/ 1 w 133"/>
                  <a:gd name="T9" fmla="*/ 0 h 112"/>
                  <a:gd name="T10" fmla="*/ 1 w 133"/>
                  <a:gd name="T11" fmla="*/ 1 h 112"/>
                  <a:gd name="T12" fmla="*/ 1 w 133"/>
                  <a:gd name="T13" fmla="*/ 1 h 112"/>
                  <a:gd name="T14" fmla="*/ 1 w 133"/>
                  <a:gd name="T15" fmla="*/ 1 h 112"/>
                  <a:gd name="T16" fmla="*/ 1 w 133"/>
                  <a:gd name="T17" fmla="*/ 1 h 112"/>
                  <a:gd name="T18" fmla="*/ 1 w 133"/>
                  <a:gd name="T19" fmla="*/ 1 h 112"/>
                  <a:gd name="T20" fmla="*/ 1 w 133"/>
                  <a:gd name="T21" fmla="*/ 1 h 112"/>
                  <a:gd name="T22" fmla="*/ 1 w 133"/>
                  <a:gd name="T23" fmla="*/ 1 h 112"/>
                  <a:gd name="T24" fmla="*/ 1 w 133"/>
                  <a:gd name="T25" fmla="*/ 1 h 112"/>
                  <a:gd name="T26" fmla="*/ 1 w 133"/>
                  <a:gd name="T27" fmla="*/ 1 h 112"/>
                  <a:gd name="T28" fmla="*/ 1 w 133"/>
                  <a:gd name="T29" fmla="*/ 1 h 112"/>
                  <a:gd name="T30" fmla="*/ 2 w 133"/>
                  <a:gd name="T31" fmla="*/ 1 h 112"/>
                  <a:gd name="T32" fmla="*/ 2 w 133"/>
                  <a:gd name="T33" fmla="*/ 1 h 112"/>
                  <a:gd name="T34" fmla="*/ 2 w 133"/>
                  <a:gd name="T35" fmla="*/ 1 h 112"/>
                  <a:gd name="T36" fmla="*/ 2 w 133"/>
                  <a:gd name="T37" fmla="*/ 1 h 112"/>
                  <a:gd name="T38" fmla="*/ 2 w 133"/>
                  <a:gd name="T39" fmla="*/ 1 h 112"/>
                  <a:gd name="T40" fmla="*/ 1 w 133"/>
                  <a:gd name="T41" fmla="*/ 1 h 112"/>
                  <a:gd name="T42" fmla="*/ 1 w 133"/>
                  <a:gd name="T43" fmla="*/ 1 h 112"/>
                  <a:gd name="T44" fmla="*/ 1 w 133"/>
                  <a:gd name="T45" fmla="*/ 1 h 112"/>
                  <a:gd name="T46" fmla="*/ 1 w 133"/>
                  <a:gd name="T47" fmla="*/ 1 h 112"/>
                  <a:gd name="T48" fmla="*/ 1 w 133"/>
                  <a:gd name="T49" fmla="*/ 1 h 112"/>
                  <a:gd name="T50" fmla="*/ 1 w 133"/>
                  <a:gd name="T51" fmla="*/ 1 h 112"/>
                  <a:gd name="T52" fmla="*/ 1 w 133"/>
                  <a:gd name="T53" fmla="*/ 1 h 112"/>
                  <a:gd name="T54" fmla="*/ 1 w 133"/>
                  <a:gd name="T55" fmla="*/ 1 h 112"/>
                  <a:gd name="T56" fmla="*/ 1 w 133"/>
                  <a:gd name="T57" fmla="*/ 1 h 112"/>
                  <a:gd name="T58" fmla="*/ 1 w 133"/>
                  <a:gd name="T59" fmla="*/ 1 h 112"/>
                  <a:gd name="T60" fmla="*/ 2 w 133"/>
                  <a:gd name="T61" fmla="*/ 1 h 112"/>
                  <a:gd name="T62" fmla="*/ 2 w 133"/>
                  <a:gd name="T63" fmla="*/ 1 h 112"/>
                  <a:gd name="T64" fmla="*/ 2 w 133"/>
                  <a:gd name="T65" fmla="*/ 1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12"/>
                  <a:gd name="T101" fmla="*/ 133 w 133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12">
                    <a:moveTo>
                      <a:pt x="128" y="45"/>
                    </a:moveTo>
                    <a:lnTo>
                      <a:pt x="128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71" y="40"/>
                    </a:lnTo>
                    <a:lnTo>
                      <a:pt x="77" y="45"/>
                    </a:lnTo>
                    <a:lnTo>
                      <a:pt x="70" y="51"/>
                    </a:lnTo>
                    <a:lnTo>
                      <a:pt x="66" y="58"/>
                    </a:lnTo>
                    <a:lnTo>
                      <a:pt x="62" y="66"/>
                    </a:lnTo>
                    <a:lnTo>
                      <a:pt x="61" y="76"/>
                    </a:lnTo>
                    <a:lnTo>
                      <a:pt x="63" y="88"/>
                    </a:lnTo>
                    <a:lnTo>
                      <a:pt x="68" y="97"/>
                    </a:lnTo>
                    <a:lnTo>
                      <a:pt x="76" y="103"/>
                    </a:lnTo>
                    <a:lnTo>
                      <a:pt x="85" y="107"/>
                    </a:lnTo>
                    <a:lnTo>
                      <a:pt x="108" y="112"/>
                    </a:lnTo>
                    <a:lnTo>
                      <a:pt x="133" y="112"/>
                    </a:lnTo>
                    <a:lnTo>
                      <a:pt x="128" y="112"/>
                    </a:lnTo>
                    <a:lnTo>
                      <a:pt x="128" y="70"/>
                    </a:lnTo>
                    <a:lnTo>
                      <a:pt x="133" y="76"/>
                    </a:lnTo>
                    <a:lnTo>
                      <a:pt x="128" y="76"/>
                    </a:lnTo>
                    <a:lnTo>
                      <a:pt x="110" y="76"/>
                    </a:lnTo>
                    <a:lnTo>
                      <a:pt x="96" y="74"/>
                    </a:lnTo>
                    <a:lnTo>
                      <a:pt x="90" y="73"/>
                    </a:lnTo>
                    <a:lnTo>
                      <a:pt x="85" y="70"/>
                    </a:lnTo>
                    <a:lnTo>
                      <a:pt x="83" y="66"/>
                    </a:lnTo>
                    <a:lnTo>
                      <a:pt x="82" y="61"/>
                    </a:lnTo>
                    <a:lnTo>
                      <a:pt x="83" y="54"/>
                    </a:lnTo>
                    <a:lnTo>
                      <a:pt x="85" y="49"/>
                    </a:lnTo>
                    <a:lnTo>
                      <a:pt x="90" y="47"/>
                    </a:lnTo>
                    <a:lnTo>
                      <a:pt x="96" y="45"/>
                    </a:lnTo>
                    <a:lnTo>
                      <a:pt x="128" y="45"/>
                    </a:lnTo>
                    <a:lnTo>
                      <a:pt x="133" y="45"/>
                    </a:lnTo>
                    <a:lnTo>
                      <a:pt x="1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8" name="Freeform 354"/>
              <p:cNvSpPr>
                <a:spLocks/>
              </p:cNvSpPr>
              <p:nvPr/>
            </p:nvSpPr>
            <p:spPr bwMode="auto">
              <a:xfrm>
                <a:off x="2731" y="2583"/>
                <a:ext cx="17" cy="37"/>
              </a:xfrm>
              <a:custGeom>
                <a:avLst/>
                <a:gdLst>
                  <a:gd name="T0" fmla="*/ 0 w 52"/>
                  <a:gd name="T1" fmla="*/ 1 h 112"/>
                  <a:gd name="T2" fmla="*/ 0 w 52"/>
                  <a:gd name="T3" fmla="*/ 1 h 112"/>
                  <a:gd name="T4" fmla="*/ 0 w 52"/>
                  <a:gd name="T5" fmla="*/ 1 h 112"/>
                  <a:gd name="T6" fmla="*/ 0 w 52"/>
                  <a:gd name="T7" fmla="*/ 1 h 112"/>
                  <a:gd name="T8" fmla="*/ 1 w 52"/>
                  <a:gd name="T9" fmla="*/ 1 h 112"/>
                  <a:gd name="T10" fmla="*/ 1 w 52"/>
                  <a:gd name="T11" fmla="*/ 1 h 112"/>
                  <a:gd name="T12" fmla="*/ 1 w 52"/>
                  <a:gd name="T13" fmla="*/ 1 h 112"/>
                  <a:gd name="T14" fmla="*/ 1 w 52"/>
                  <a:gd name="T15" fmla="*/ 1 h 112"/>
                  <a:gd name="T16" fmla="*/ 1 w 52"/>
                  <a:gd name="T17" fmla="*/ 1 h 112"/>
                  <a:gd name="T18" fmla="*/ 1 w 52"/>
                  <a:gd name="T19" fmla="*/ 1 h 112"/>
                  <a:gd name="T20" fmla="*/ 0 w 52"/>
                  <a:gd name="T21" fmla="*/ 1 h 112"/>
                  <a:gd name="T22" fmla="*/ 0 w 52"/>
                  <a:gd name="T23" fmla="*/ 1 h 112"/>
                  <a:gd name="T24" fmla="*/ 1 w 52"/>
                  <a:gd name="T25" fmla="*/ 0 h 112"/>
                  <a:gd name="T26" fmla="*/ 1 w 52"/>
                  <a:gd name="T27" fmla="*/ 0 h 112"/>
                  <a:gd name="T28" fmla="*/ 1 w 52"/>
                  <a:gd name="T29" fmla="*/ 0 h 112"/>
                  <a:gd name="T30" fmla="*/ 0 w 52"/>
                  <a:gd name="T31" fmla="*/ 0 h 112"/>
                  <a:gd name="T32" fmla="*/ 0 w 52"/>
                  <a:gd name="T33" fmla="*/ 0 h 112"/>
                  <a:gd name="T34" fmla="*/ 0 w 52"/>
                  <a:gd name="T35" fmla="*/ 1 h 112"/>
                  <a:gd name="T36" fmla="*/ 0 w 52"/>
                  <a:gd name="T37" fmla="*/ 1 h 112"/>
                  <a:gd name="T38" fmla="*/ 0 w 52"/>
                  <a:gd name="T39" fmla="*/ 1 h 112"/>
                  <a:gd name="T40" fmla="*/ 0 w 52"/>
                  <a:gd name="T41" fmla="*/ 1 h 112"/>
                  <a:gd name="T42" fmla="*/ 0 w 52"/>
                  <a:gd name="T43" fmla="*/ 1 h 112"/>
                  <a:gd name="T44" fmla="*/ 0 w 52"/>
                  <a:gd name="T45" fmla="*/ 1 h 112"/>
                  <a:gd name="T46" fmla="*/ 0 w 52"/>
                  <a:gd name="T47" fmla="*/ 1 h 112"/>
                  <a:gd name="T48" fmla="*/ 0 w 52"/>
                  <a:gd name="T49" fmla="*/ 1 h 112"/>
                  <a:gd name="T50" fmla="*/ 0 w 52"/>
                  <a:gd name="T51" fmla="*/ 1 h 112"/>
                  <a:gd name="T52" fmla="*/ 0 w 52"/>
                  <a:gd name="T53" fmla="*/ 1 h 112"/>
                  <a:gd name="T54" fmla="*/ 0 w 52"/>
                  <a:gd name="T55" fmla="*/ 1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"/>
                  <a:gd name="T85" fmla="*/ 0 h 112"/>
                  <a:gd name="T86" fmla="*/ 52 w 52"/>
                  <a:gd name="T87" fmla="*/ 112 h 1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" h="112">
                    <a:moveTo>
                      <a:pt x="0" y="76"/>
                    </a:moveTo>
                    <a:lnTo>
                      <a:pt x="6" y="112"/>
                    </a:lnTo>
                    <a:lnTo>
                      <a:pt x="25" y="110"/>
                    </a:lnTo>
                    <a:lnTo>
                      <a:pt x="39" y="104"/>
                    </a:lnTo>
                    <a:lnTo>
                      <a:pt x="44" y="99"/>
                    </a:lnTo>
                    <a:lnTo>
                      <a:pt x="49" y="95"/>
                    </a:lnTo>
                    <a:lnTo>
                      <a:pt x="51" y="88"/>
                    </a:lnTo>
                    <a:lnTo>
                      <a:pt x="52" y="81"/>
                    </a:lnTo>
                    <a:lnTo>
                      <a:pt x="50" y="68"/>
                    </a:lnTo>
                    <a:lnTo>
                      <a:pt x="45" y="58"/>
                    </a:lnTo>
                    <a:lnTo>
                      <a:pt x="32" y="41"/>
                    </a:lnTo>
                    <a:lnTo>
                      <a:pt x="27" y="41"/>
                    </a:lnTo>
                    <a:lnTo>
                      <a:pt x="48" y="36"/>
                    </a:lnTo>
                    <a:lnTo>
                      <a:pt x="48" y="0"/>
                    </a:lnTo>
                    <a:lnTo>
                      <a:pt x="48" y="5"/>
                    </a:lnTo>
                    <a:lnTo>
                      <a:pt x="21" y="5"/>
                    </a:lnTo>
                    <a:lnTo>
                      <a:pt x="0" y="5"/>
                    </a:lnTo>
                    <a:lnTo>
                      <a:pt x="0" y="41"/>
                    </a:lnTo>
                    <a:lnTo>
                      <a:pt x="6" y="45"/>
                    </a:lnTo>
                    <a:lnTo>
                      <a:pt x="14" y="46"/>
                    </a:lnTo>
                    <a:lnTo>
                      <a:pt x="20" y="50"/>
                    </a:lnTo>
                    <a:lnTo>
                      <a:pt x="25" y="54"/>
                    </a:lnTo>
                    <a:lnTo>
                      <a:pt x="27" y="61"/>
                    </a:lnTo>
                    <a:lnTo>
                      <a:pt x="25" y="71"/>
                    </a:lnTo>
                    <a:lnTo>
                      <a:pt x="20" y="74"/>
                    </a:lnTo>
                    <a:lnTo>
                      <a:pt x="14" y="76"/>
                    </a:lnTo>
                    <a:lnTo>
                      <a:pt x="6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49" name="Freeform 355"/>
              <p:cNvSpPr>
                <a:spLocks/>
              </p:cNvSpPr>
              <p:nvPr/>
            </p:nvSpPr>
            <p:spPr bwMode="auto">
              <a:xfrm>
                <a:off x="2700" y="2585"/>
                <a:ext cx="33" cy="35"/>
              </a:xfrm>
              <a:custGeom>
                <a:avLst/>
                <a:gdLst>
                  <a:gd name="T0" fmla="*/ 1 w 99"/>
                  <a:gd name="T1" fmla="*/ 0 h 107"/>
                  <a:gd name="T2" fmla="*/ 1 w 99"/>
                  <a:gd name="T3" fmla="*/ 0 h 107"/>
                  <a:gd name="T4" fmla="*/ 1 w 99"/>
                  <a:gd name="T5" fmla="*/ 0 h 107"/>
                  <a:gd name="T6" fmla="*/ 1 w 99"/>
                  <a:gd name="T7" fmla="*/ 0 h 107"/>
                  <a:gd name="T8" fmla="*/ 0 w 99"/>
                  <a:gd name="T9" fmla="*/ 0 h 107"/>
                  <a:gd name="T10" fmla="*/ 0 w 99"/>
                  <a:gd name="T11" fmla="*/ 0 h 107"/>
                  <a:gd name="T12" fmla="*/ 0 w 99"/>
                  <a:gd name="T13" fmla="*/ 1 h 107"/>
                  <a:gd name="T14" fmla="*/ 0 w 99"/>
                  <a:gd name="T15" fmla="*/ 1 h 107"/>
                  <a:gd name="T16" fmla="*/ 0 w 99"/>
                  <a:gd name="T17" fmla="*/ 1 h 107"/>
                  <a:gd name="T18" fmla="*/ 1 w 99"/>
                  <a:gd name="T19" fmla="*/ 1 h 107"/>
                  <a:gd name="T20" fmla="*/ 0 w 99"/>
                  <a:gd name="T21" fmla="*/ 1 h 107"/>
                  <a:gd name="T22" fmla="*/ 0 w 99"/>
                  <a:gd name="T23" fmla="*/ 1 h 107"/>
                  <a:gd name="T24" fmla="*/ 1 w 99"/>
                  <a:gd name="T25" fmla="*/ 1 h 107"/>
                  <a:gd name="T26" fmla="*/ 0 w 99"/>
                  <a:gd name="T27" fmla="*/ 1 h 107"/>
                  <a:gd name="T28" fmla="*/ 0 w 99"/>
                  <a:gd name="T29" fmla="*/ 1 h 107"/>
                  <a:gd name="T30" fmla="*/ 0 w 99"/>
                  <a:gd name="T31" fmla="*/ 1 h 107"/>
                  <a:gd name="T32" fmla="*/ 1 w 99"/>
                  <a:gd name="T33" fmla="*/ 0 h 107"/>
                  <a:gd name="T34" fmla="*/ 0 w 99"/>
                  <a:gd name="T35" fmla="*/ 0 h 107"/>
                  <a:gd name="T36" fmla="*/ 1 w 99"/>
                  <a:gd name="T37" fmla="*/ 0 h 107"/>
                  <a:gd name="T38" fmla="*/ 1 w 99"/>
                  <a:gd name="T39" fmla="*/ 0 h 107"/>
                  <a:gd name="T40" fmla="*/ 1 w 99"/>
                  <a:gd name="T41" fmla="*/ 1 h 107"/>
                  <a:gd name="T42" fmla="*/ 1 w 99"/>
                  <a:gd name="T43" fmla="*/ 1 h 107"/>
                  <a:gd name="T44" fmla="*/ 1 w 99"/>
                  <a:gd name="T45" fmla="*/ 1 h 107"/>
                  <a:gd name="T46" fmla="*/ 1 w 99"/>
                  <a:gd name="T47" fmla="*/ 1 h 107"/>
                  <a:gd name="T48" fmla="*/ 1 w 99"/>
                  <a:gd name="T49" fmla="*/ 1 h 107"/>
                  <a:gd name="T50" fmla="*/ 1 w 99"/>
                  <a:gd name="T51" fmla="*/ 1 h 107"/>
                  <a:gd name="T52" fmla="*/ 1 w 99"/>
                  <a:gd name="T53" fmla="*/ 1 h 107"/>
                  <a:gd name="T54" fmla="*/ 1 w 99"/>
                  <a:gd name="T55" fmla="*/ 1 h 107"/>
                  <a:gd name="T56" fmla="*/ 1 w 99"/>
                  <a:gd name="T57" fmla="*/ 0 h 107"/>
                  <a:gd name="T58" fmla="*/ 1 w 99"/>
                  <a:gd name="T59" fmla="*/ 0 h 107"/>
                  <a:gd name="T60" fmla="*/ 1 w 99"/>
                  <a:gd name="T61" fmla="*/ 0 h 10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9"/>
                  <a:gd name="T94" fmla="*/ 0 h 107"/>
                  <a:gd name="T95" fmla="*/ 99 w 99"/>
                  <a:gd name="T96" fmla="*/ 107 h 10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9" h="107">
                    <a:moveTo>
                      <a:pt x="93" y="36"/>
                    </a:moveTo>
                    <a:lnTo>
                      <a:pt x="93" y="0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20" y="6"/>
                    </a:lnTo>
                    <a:lnTo>
                      <a:pt x="3" y="28"/>
                    </a:lnTo>
                    <a:lnTo>
                      <a:pt x="0" y="67"/>
                    </a:lnTo>
                    <a:lnTo>
                      <a:pt x="4" y="84"/>
                    </a:lnTo>
                    <a:lnTo>
                      <a:pt x="22" y="102"/>
                    </a:lnTo>
                    <a:lnTo>
                      <a:pt x="41" y="107"/>
                    </a:lnTo>
                    <a:lnTo>
                      <a:pt x="36" y="101"/>
                    </a:lnTo>
                    <a:lnTo>
                      <a:pt x="36" y="66"/>
                    </a:lnTo>
                    <a:lnTo>
                      <a:pt x="41" y="71"/>
                    </a:lnTo>
                    <a:lnTo>
                      <a:pt x="27" y="68"/>
                    </a:lnTo>
                    <a:lnTo>
                      <a:pt x="20" y="56"/>
                    </a:lnTo>
                    <a:lnTo>
                      <a:pt x="27" y="43"/>
                    </a:lnTo>
                    <a:lnTo>
                      <a:pt x="41" y="40"/>
                    </a:lnTo>
                    <a:lnTo>
                      <a:pt x="36" y="36"/>
                    </a:lnTo>
                    <a:lnTo>
                      <a:pt x="46" y="36"/>
                    </a:lnTo>
                    <a:lnTo>
                      <a:pt x="52" y="40"/>
                    </a:lnTo>
                    <a:lnTo>
                      <a:pt x="54" y="77"/>
                    </a:lnTo>
                    <a:lnTo>
                      <a:pt x="63" y="96"/>
                    </a:lnTo>
                    <a:lnTo>
                      <a:pt x="83" y="106"/>
                    </a:lnTo>
                    <a:lnTo>
                      <a:pt x="99" y="107"/>
                    </a:lnTo>
                    <a:lnTo>
                      <a:pt x="93" y="107"/>
                    </a:lnTo>
                    <a:lnTo>
                      <a:pt x="99" y="71"/>
                    </a:lnTo>
                    <a:lnTo>
                      <a:pt x="79" y="66"/>
                    </a:lnTo>
                    <a:lnTo>
                      <a:pt x="73" y="52"/>
                    </a:lnTo>
                    <a:lnTo>
                      <a:pt x="73" y="40"/>
                    </a:lnTo>
                    <a:lnTo>
                      <a:pt x="99" y="40"/>
                    </a:lnTo>
                    <a:lnTo>
                      <a:pt x="9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0" name="Freeform 356"/>
              <p:cNvSpPr>
                <a:spLocks/>
              </p:cNvSpPr>
              <p:nvPr/>
            </p:nvSpPr>
            <p:spPr bwMode="auto">
              <a:xfrm>
                <a:off x="2698" y="2549"/>
                <a:ext cx="49" cy="24"/>
              </a:xfrm>
              <a:custGeom>
                <a:avLst/>
                <a:gdLst>
                  <a:gd name="T0" fmla="*/ 0 w 146"/>
                  <a:gd name="T1" fmla="*/ 1 h 72"/>
                  <a:gd name="T2" fmla="*/ 2 w 146"/>
                  <a:gd name="T3" fmla="*/ 1 h 72"/>
                  <a:gd name="T4" fmla="*/ 2 w 146"/>
                  <a:gd name="T5" fmla="*/ 0 h 72"/>
                  <a:gd name="T6" fmla="*/ 1 w 146"/>
                  <a:gd name="T7" fmla="*/ 0 h 72"/>
                  <a:gd name="T8" fmla="*/ 1 w 146"/>
                  <a:gd name="T9" fmla="*/ 0 h 72"/>
                  <a:gd name="T10" fmla="*/ 1 w 146"/>
                  <a:gd name="T11" fmla="*/ 0 h 72"/>
                  <a:gd name="T12" fmla="*/ 1 w 146"/>
                  <a:gd name="T13" fmla="*/ 0 h 72"/>
                  <a:gd name="T14" fmla="*/ 1 w 146"/>
                  <a:gd name="T15" fmla="*/ 0 h 72"/>
                  <a:gd name="T16" fmla="*/ 1 w 146"/>
                  <a:gd name="T17" fmla="*/ 0 h 72"/>
                  <a:gd name="T18" fmla="*/ 1 w 146"/>
                  <a:gd name="T19" fmla="*/ 0 h 72"/>
                  <a:gd name="T20" fmla="*/ 0 w 146"/>
                  <a:gd name="T21" fmla="*/ 0 h 72"/>
                  <a:gd name="T22" fmla="*/ 0 w 146"/>
                  <a:gd name="T23" fmla="*/ 0 h 72"/>
                  <a:gd name="T24" fmla="*/ 0 w 146"/>
                  <a:gd name="T25" fmla="*/ 0 h 72"/>
                  <a:gd name="T26" fmla="*/ 0 w 146"/>
                  <a:gd name="T27" fmla="*/ 0 h 72"/>
                  <a:gd name="T28" fmla="*/ 0 w 146"/>
                  <a:gd name="T29" fmla="*/ 0 h 72"/>
                  <a:gd name="T30" fmla="*/ 0 w 146"/>
                  <a:gd name="T31" fmla="*/ 0 h 72"/>
                  <a:gd name="T32" fmla="*/ 0 w 146"/>
                  <a:gd name="T33" fmla="*/ 1 h 72"/>
                  <a:gd name="T34" fmla="*/ 0 w 146"/>
                  <a:gd name="T35" fmla="*/ 0 h 72"/>
                  <a:gd name="T36" fmla="*/ 0 w 146"/>
                  <a:gd name="T37" fmla="*/ 0 h 72"/>
                  <a:gd name="T38" fmla="*/ 0 w 146"/>
                  <a:gd name="T39" fmla="*/ 1 h 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"/>
                  <a:gd name="T61" fmla="*/ 0 h 72"/>
                  <a:gd name="T62" fmla="*/ 146 w 146"/>
                  <a:gd name="T63" fmla="*/ 72 h 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" h="72">
                    <a:moveTo>
                      <a:pt x="5" y="72"/>
                    </a:moveTo>
                    <a:lnTo>
                      <a:pt x="146" y="72"/>
                    </a:lnTo>
                    <a:lnTo>
                      <a:pt x="146" y="37"/>
                    </a:lnTo>
                    <a:lnTo>
                      <a:pt x="67" y="37"/>
                    </a:lnTo>
                    <a:lnTo>
                      <a:pt x="58" y="37"/>
                    </a:lnTo>
                    <a:lnTo>
                      <a:pt x="49" y="32"/>
                    </a:lnTo>
                    <a:lnTo>
                      <a:pt x="44" y="27"/>
                    </a:lnTo>
                    <a:lnTo>
                      <a:pt x="42" y="22"/>
                    </a:lnTo>
                    <a:lnTo>
                      <a:pt x="41" y="1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11"/>
                    </a:lnTo>
                    <a:lnTo>
                      <a:pt x="9" y="23"/>
                    </a:lnTo>
                    <a:lnTo>
                      <a:pt x="16" y="33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5" y="37"/>
                    </a:lnTo>
                    <a:lnTo>
                      <a:pt x="5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1" name="Freeform 357"/>
              <p:cNvSpPr>
                <a:spLocks/>
              </p:cNvSpPr>
              <p:nvPr/>
            </p:nvSpPr>
            <p:spPr bwMode="auto">
              <a:xfrm>
                <a:off x="2979" y="2722"/>
                <a:ext cx="65" cy="44"/>
              </a:xfrm>
              <a:custGeom>
                <a:avLst/>
                <a:gdLst>
                  <a:gd name="T0" fmla="*/ 0 w 195"/>
                  <a:gd name="T1" fmla="*/ 2 h 130"/>
                  <a:gd name="T2" fmla="*/ 0 w 195"/>
                  <a:gd name="T3" fmla="*/ 2 h 130"/>
                  <a:gd name="T4" fmla="*/ 0 w 195"/>
                  <a:gd name="T5" fmla="*/ 1 h 130"/>
                  <a:gd name="T6" fmla="*/ 2 w 195"/>
                  <a:gd name="T7" fmla="*/ 1 h 130"/>
                  <a:gd name="T8" fmla="*/ 2 w 195"/>
                  <a:gd name="T9" fmla="*/ 1 h 130"/>
                  <a:gd name="T10" fmla="*/ 0 w 195"/>
                  <a:gd name="T11" fmla="*/ 1 h 130"/>
                  <a:gd name="T12" fmla="*/ 0 w 195"/>
                  <a:gd name="T13" fmla="*/ 0 h 130"/>
                  <a:gd name="T14" fmla="*/ 0 w 195"/>
                  <a:gd name="T15" fmla="*/ 0 h 130"/>
                  <a:gd name="T16" fmla="*/ 0 w 195"/>
                  <a:gd name="T17" fmla="*/ 2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"/>
                  <a:gd name="T28" fmla="*/ 0 h 130"/>
                  <a:gd name="T29" fmla="*/ 195 w 195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" h="130">
                    <a:moveTo>
                      <a:pt x="0" y="130"/>
                    </a:moveTo>
                    <a:lnTo>
                      <a:pt x="30" y="130"/>
                    </a:lnTo>
                    <a:lnTo>
                      <a:pt x="30" y="89"/>
                    </a:lnTo>
                    <a:lnTo>
                      <a:pt x="195" y="89"/>
                    </a:lnTo>
                    <a:lnTo>
                      <a:pt x="195" y="44"/>
                    </a:lnTo>
                    <a:lnTo>
                      <a:pt x="30" y="44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2" name="Freeform 358"/>
              <p:cNvSpPr>
                <a:spLocks/>
              </p:cNvSpPr>
              <p:nvPr/>
            </p:nvSpPr>
            <p:spPr bwMode="auto">
              <a:xfrm>
                <a:off x="3009" y="2686"/>
                <a:ext cx="36" cy="39"/>
              </a:xfrm>
              <a:custGeom>
                <a:avLst/>
                <a:gdLst>
                  <a:gd name="T0" fmla="*/ 0 w 108"/>
                  <a:gd name="T1" fmla="*/ 1 h 117"/>
                  <a:gd name="T2" fmla="*/ 0 w 108"/>
                  <a:gd name="T3" fmla="*/ 1 h 117"/>
                  <a:gd name="T4" fmla="*/ 0 w 108"/>
                  <a:gd name="T5" fmla="*/ 1 h 117"/>
                  <a:gd name="T6" fmla="*/ 1 w 108"/>
                  <a:gd name="T7" fmla="*/ 1 h 117"/>
                  <a:gd name="T8" fmla="*/ 1 w 108"/>
                  <a:gd name="T9" fmla="*/ 1 h 117"/>
                  <a:gd name="T10" fmla="*/ 1 w 108"/>
                  <a:gd name="T11" fmla="*/ 1 h 117"/>
                  <a:gd name="T12" fmla="*/ 1 w 108"/>
                  <a:gd name="T13" fmla="*/ 1 h 117"/>
                  <a:gd name="T14" fmla="*/ 1 w 108"/>
                  <a:gd name="T15" fmla="*/ 0 h 117"/>
                  <a:gd name="T16" fmla="*/ 1 w 108"/>
                  <a:gd name="T17" fmla="*/ 0 h 117"/>
                  <a:gd name="T18" fmla="*/ 1 w 108"/>
                  <a:gd name="T19" fmla="*/ 0 h 117"/>
                  <a:gd name="T20" fmla="*/ 1 w 108"/>
                  <a:gd name="T21" fmla="*/ 1 h 117"/>
                  <a:gd name="T22" fmla="*/ 1 w 108"/>
                  <a:gd name="T23" fmla="*/ 1 h 117"/>
                  <a:gd name="T24" fmla="*/ 1 w 108"/>
                  <a:gd name="T25" fmla="*/ 1 h 117"/>
                  <a:gd name="T26" fmla="*/ 1 w 108"/>
                  <a:gd name="T27" fmla="*/ 1 h 117"/>
                  <a:gd name="T28" fmla="*/ 1 w 108"/>
                  <a:gd name="T29" fmla="*/ 1 h 117"/>
                  <a:gd name="T30" fmla="*/ 0 w 108"/>
                  <a:gd name="T31" fmla="*/ 1 h 117"/>
                  <a:gd name="T32" fmla="*/ 0 w 108"/>
                  <a:gd name="T33" fmla="*/ 0 h 117"/>
                  <a:gd name="T34" fmla="*/ 1 w 108"/>
                  <a:gd name="T35" fmla="*/ 0 h 117"/>
                  <a:gd name="T36" fmla="*/ 0 w 108"/>
                  <a:gd name="T37" fmla="*/ 0 h 117"/>
                  <a:gd name="T38" fmla="*/ 0 w 108"/>
                  <a:gd name="T39" fmla="*/ 1 h 117"/>
                  <a:gd name="T40" fmla="*/ 0 w 108"/>
                  <a:gd name="T41" fmla="*/ 1 h 117"/>
                  <a:gd name="T42" fmla="*/ 0 w 108"/>
                  <a:gd name="T43" fmla="*/ 1 h 117"/>
                  <a:gd name="T44" fmla="*/ 0 w 108"/>
                  <a:gd name="T45" fmla="*/ 1 h 117"/>
                  <a:gd name="T46" fmla="*/ 0 w 108"/>
                  <a:gd name="T47" fmla="*/ 1 h 1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117"/>
                  <a:gd name="T74" fmla="*/ 108 w 108"/>
                  <a:gd name="T75" fmla="*/ 117 h 11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117">
                    <a:moveTo>
                      <a:pt x="0" y="76"/>
                    </a:moveTo>
                    <a:lnTo>
                      <a:pt x="0" y="112"/>
                    </a:lnTo>
                    <a:lnTo>
                      <a:pt x="4" y="117"/>
                    </a:lnTo>
                    <a:lnTo>
                      <a:pt x="51" y="117"/>
                    </a:lnTo>
                    <a:lnTo>
                      <a:pt x="88" y="106"/>
                    </a:lnTo>
                    <a:lnTo>
                      <a:pt x="103" y="89"/>
                    </a:lnTo>
                    <a:lnTo>
                      <a:pt x="108" y="61"/>
                    </a:lnTo>
                    <a:lnTo>
                      <a:pt x="103" y="27"/>
                    </a:lnTo>
                    <a:lnTo>
                      <a:pt x="90" y="14"/>
                    </a:lnTo>
                    <a:lnTo>
                      <a:pt x="56" y="5"/>
                    </a:lnTo>
                    <a:lnTo>
                      <a:pt x="56" y="46"/>
                    </a:lnTo>
                    <a:lnTo>
                      <a:pt x="76" y="49"/>
                    </a:lnTo>
                    <a:lnTo>
                      <a:pt x="81" y="52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36" y="76"/>
                    </a:lnTo>
                    <a:lnTo>
                      <a:pt x="36" y="0"/>
                    </a:lnTo>
                    <a:lnTo>
                      <a:pt x="41" y="5"/>
                    </a:lnTo>
                    <a:lnTo>
                      <a:pt x="0" y="5"/>
                    </a:lnTo>
                    <a:lnTo>
                      <a:pt x="0" y="41"/>
                    </a:lnTo>
                    <a:lnTo>
                      <a:pt x="4" y="46"/>
                    </a:lnTo>
                    <a:lnTo>
                      <a:pt x="20" y="41"/>
                    </a:lnTo>
                    <a:lnTo>
                      <a:pt x="2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3" name="Freeform 359"/>
              <p:cNvSpPr>
                <a:spLocks/>
              </p:cNvSpPr>
              <p:nvPr/>
            </p:nvSpPr>
            <p:spPr bwMode="auto">
              <a:xfrm>
                <a:off x="2997" y="2688"/>
                <a:ext cx="14" cy="37"/>
              </a:xfrm>
              <a:custGeom>
                <a:avLst/>
                <a:gdLst>
                  <a:gd name="T0" fmla="*/ 0 w 41"/>
                  <a:gd name="T1" fmla="*/ 0 h 112"/>
                  <a:gd name="T2" fmla="*/ 0 w 41"/>
                  <a:gd name="T3" fmla="*/ 0 h 112"/>
                  <a:gd name="T4" fmla="*/ 1 w 41"/>
                  <a:gd name="T5" fmla="*/ 0 h 112"/>
                  <a:gd name="T6" fmla="*/ 0 w 41"/>
                  <a:gd name="T7" fmla="*/ 0 h 112"/>
                  <a:gd name="T8" fmla="*/ 0 w 41"/>
                  <a:gd name="T9" fmla="*/ 0 h 112"/>
                  <a:gd name="T10" fmla="*/ 0 w 41"/>
                  <a:gd name="T11" fmla="*/ 0 h 112"/>
                  <a:gd name="T12" fmla="*/ 0 w 41"/>
                  <a:gd name="T13" fmla="*/ 0 h 112"/>
                  <a:gd name="T14" fmla="*/ 0 w 41"/>
                  <a:gd name="T15" fmla="*/ 0 h 112"/>
                  <a:gd name="T16" fmla="*/ 0 w 41"/>
                  <a:gd name="T17" fmla="*/ 1 h 112"/>
                  <a:gd name="T18" fmla="*/ 0 w 41"/>
                  <a:gd name="T19" fmla="*/ 1 h 112"/>
                  <a:gd name="T20" fmla="*/ 0 w 41"/>
                  <a:gd name="T21" fmla="*/ 1 h 112"/>
                  <a:gd name="T22" fmla="*/ 0 w 41"/>
                  <a:gd name="T23" fmla="*/ 1 h 112"/>
                  <a:gd name="T24" fmla="*/ 0 w 41"/>
                  <a:gd name="T25" fmla="*/ 1 h 112"/>
                  <a:gd name="T26" fmla="*/ 0 w 41"/>
                  <a:gd name="T27" fmla="*/ 1 h 112"/>
                  <a:gd name="T28" fmla="*/ 0 w 41"/>
                  <a:gd name="T29" fmla="*/ 1 h 112"/>
                  <a:gd name="T30" fmla="*/ 0 w 41"/>
                  <a:gd name="T31" fmla="*/ 1 h 112"/>
                  <a:gd name="T32" fmla="*/ 1 w 41"/>
                  <a:gd name="T33" fmla="*/ 1 h 112"/>
                  <a:gd name="T34" fmla="*/ 0 w 41"/>
                  <a:gd name="T35" fmla="*/ 1 h 112"/>
                  <a:gd name="T36" fmla="*/ 0 w 41"/>
                  <a:gd name="T37" fmla="*/ 1 h 112"/>
                  <a:gd name="T38" fmla="*/ 1 w 41"/>
                  <a:gd name="T39" fmla="*/ 1 h 112"/>
                  <a:gd name="T40" fmla="*/ 0 w 41"/>
                  <a:gd name="T41" fmla="*/ 1 h 112"/>
                  <a:gd name="T42" fmla="*/ 0 w 41"/>
                  <a:gd name="T43" fmla="*/ 1 h 112"/>
                  <a:gd name="T44" fmla="*/ 0 w 41"/>
                  <a:gd name="T45" fmla="*/ 1 h 112"/>
                  <a:gd name="T46" fmla="*/ 0 w 41"/>
                  <a:gd name="T47" fmla="*/ 1 h 112"/>
                  <a:gd name="T48" fmla="*/ 0 w 41"/>
                  <a:gd name="T49" fmla="*/ 1 h 112"/>
                  <a:gd name="T50" fmla="*/ 0 w 41"/>
                  <a:gd name="T51" fmla="*/ 1 h 112"/>
                  <a:gd name="T52" fmla="*/ 0 w 41"/>
                  <a:gd name="T53" fmla="*/ 1 h 112"/>
                  <a:gd name="T54" fmla="*/ 1 w 41"/>
                  <a:gd name="T55" fmla="*/ 1 h 112"/>
                  <a:gd name="T56" fmla="*/ 0 w 41"/>
                  <a:gd name="T57" fmla="*/ 0 h 1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"/>
                  <a:gd name="T88" fmla="*/ 0 h 112"/>
                  <a:gd name="T89" fmla="*/ 41 w 41"/>
                  <a:gd name="T90" fmla="*/ 112 h 1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" h="112">
                    <a:moveTo>
                      <a:pt x="37" y="36"/>
                    </a:moveTo>
                    <a:lnTo>
                      <a:pt x="37" y="0"/>
                    </a:lnTo>
                    <a:lnTo>
                      <a:pt x="41" y="0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1" y="15"/>
                    </a:lnTo>
                    <a:lnTo>
                      <a:pt x="7" y="22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6"/>
                    </a:lnTo>
                    <a:lnTo>
                      <a:pt x="1" y="69"/>
                    </a:lnTo>
                    <a:lnTo>
                      <a:pt x="3" y="79"/>
                    </a:lnTo>
                    <a:lnTo>
                      <a:pt x="7" y="88"/>
                    </a:lnTo>
                    <a:lnTo>
                      <a:pt x="11" y="96"/>
                    </a:lnTo>
                    <a:lnTo>
                      <a:pt x="17" y="101"/>
                    </a:lnTo>
                    <a:lnTo>
                      <a:pt x="24" y="106"/>
                    </a:lnTo>
                    <a:lnTo>
                      <a:pt x="41" y="112"/>
                    </a:lnTo>
                    <a:lnTo>
                      <a:pt x="37" y="107"/>
                    </a:lnTo>
                    <a:lnTo>
                      <a:pt x="37" y="71"/>
                    </a:lnTo>
                    <a:lnTo>
                      <a:pt x="41" y="71"/>
                    </a:lnTo>
                    <a:lnTo>
                      <a:pt x="33" y="70"/>
                    </a:lnTo>
                    <a:lnTo>
                      <a:pt x="27" y="68"/>
                    </a:lnTo>
                    <a:lnTo>
                      <a:pt x="23" y="63"/>
                    </a:lnTo>
                    <a:lnTo>
                      <a:pt x="20" y="56"/>
                    </a:lnTo>
                    <a:lnTo>
                      <a:pt x="23" y="50"/>
                    </a:lnTo>
                    <a:lnTo>
                      <a:pt x="27" y="45"/>
                    </a:lnTo>
                    <a:lnTo>
                      <a:pt x="33" y="43"/>
                    </a:lnTo>
                    <a:lnTo>
                      <a:pt x="41" y="41"/>
                    </a:lnTo>
                    <a:lnTo>
                      <a:pt x="37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4" name="Rectangle 360"/>
              <p:cNvSpPr>
                <a:spLocks noChangeArrowheads="1"/>
              </p:cNvSpPr>
              <p:nvPr/>
            </p:nvSpPr>
            <p:spPr bwMode="auto">
              <a:xfrm>
                <a:off x="2979" y="2664"/>
                <a:ext cx="65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5" name="Freeform 361"/>
              <p:cNvSpPr>
                <a:spLocks/>
              </p:cNvSpPr>
              <p:nvPr/>
            </p:nvSpPr>
            <p:spPr bwMode="auto">
              <a:xfrm>
                <a:off x="3009" y="2614"/>
                <a:ext cx="36" cy="40"/>
              </a:xfrm>
              <a:custGeom>
                <a:avLst/>
                <a:gdLst>
                  <a:gd name="T0" fmla="*/ 0 w 108"/>
                  <a:gd name="T1" fmla="*/ 1 h 121"/>
                  <a:gd name="T2" fmla="*/ 0 w 108"/>
                  <a:gd name="T3" fmla="*/ 1 h 121"/>
                  <a:gd name="T4" fmla="*/ 0 w 108"/>
                  <a:gd name="T5" fmla="*/ 1 h 121"/>
                  <a:gd name="T6" fmla="*/ 1 w 108"/>
                  <a:gd name="T7" fmla="*/ 1 h 121"/>
                  <a:gd name="T8" fmla="*/ 1 w 108"/>
                  <a:gd name="T9" fmla="*/ 1 h 121"/>
                  <a:gd name="T10" fmla="*/ 1 w 108"/>
                  <a:gd name="T11" fmla="*/ 1 h 121"/>
                  <a:gd name="T12" fmla="*/ 1 w 108"/>
                  <a:gd name="T13" fmla="*/ 1 h 121"/>
                  <a:gd name="T14" fmla="*/ 1 w 108"/>
                  <a:gd name="T15" fmla="*/ 0 h 121"/>
                  <a:gd name="T16" fmla="*/ 1 w 108"/>
                  <a:gd name="T17" fmla="*/ 0 h 121"/>
                  <a:gd name="T18" fmla="*/ 1 w 108"/>
                  <a:gd name="T19" fmla="*/ 0 h 121"/>
                  <a:gd name="T20" fmla="*/ 1 w 108"/>
                  <a:gd name="T21" fmla="*/ 1 h 121"/>
                  <a:gd name="T22" fmla="*/ 1 w 108"/>
                  <a:gd name="T23" fmla="*/ 1 h 121"/>
                  <a:gd name="T24" fmla="*/ 1 w 108"/>
                  <a:gd name="T25" fmla="*/ 1 h 121"/>
                  <a:gd name="T26" fmla="*/ 1 w 108"/>
                  <a:gd name="T27" fmla="*/ 1 h 121"/>
                  <a:gd name="T28" fmla="*/ 1 w 108"/>
                  <a:gd name="T29" fmla="*/ 1 h 121"/>
                  <a:gd name="T30" fmla="*/ 0 w 108"/>
                  <a:gd name="T31" fmla="*/ 1 h 121"/>
                  <a:gd name="T32" fmla="*/ 0 w 108"/>
                  <a:gd name="T33" fmla="*/ 0 h 121"/>
                  <a:gd name="T34" fmla="*/ 1 w 108"/>
                  <a:gd name="T35" fmla="*/ 0 h 121"/>
                  <a:gd name="T36" fmla="*/ 0 w 108"/>
                  <a:gd name="T37" fmla="*/ 0 h 121"/>
                  <a:gd name="T38" fmla="*/ 0 w 108"/>
                  <a:gd name="T39" fmla="*/ 1 h 121"/>
                  <a:gd name="T40" fmla="*/ 0 w 108"/>
                  <a:gd name="T41" fmla="*/ 1 h 121"/>
                  <a:gd name="T42" fmla="*/ 0 w 108"/>
                  <a:gd name="T43" fmla="*/ 1 h 121"/>
                  <a:gd name="T44" fmla="*/ 0 w 108"/>
                  <a:gd name="T45" fmla="*/ 1 h 121"/>
                  <a:gd name="T46" fmla="*/ 0 w 108"/>
                  <a:gd name="T47" fmla="*/ 1 h 1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121"/>
                  <a:gd name="T74" fmla="*/ 108 w 108"/>
                  <a:gd name="T75" fmla="*/ 121 h 1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121">
                    <a:moveTo>
                      <a:pt x="0" y="78"/>
                    </a:moveTo>
                    <a:lnTo>
                      <a:pt x="0" y="115"/>
                    </a:lnTo>
                    <a:lnTo>
                      <a:pt x="4" y="121"/>
                    </a:lnTo>
                    <a:lnTo>
                      <a:pt x="64" y="119"/>
                    </a:lnTo>
                    <a:lnTo>
                      <a:pt x="88" y="111"/>
                    </a:lnTo>
                    <a:lnTo>
                      <a:pt x="103" y="94"/>
                    </a:lnTo>
                    <a:lnTo>
                      <a:pt x="108" y="63"/>
                    </a:lnTo>
                    <a:lnTo>
                      <a:pt x="103" y="29"/>
                    </a:lnTo>
                    <a:lnTo>
                      <a:pt x="90" y="13"/>
                    </a:lnTo>
                    <a:lnTo>
                      <a:pt x="56" y="4"/>
                    </a:lnTo>
                    <a:lnTo>
                      <a:pt x="56" y="47"/>
                    </a:lnTo>
                    <a:lnTo>
                      <a:pt x="76" y="50"/>
                    </a:lnTo>
                    <a:lnTo>
                      <a:pt x="83" y="63"/>
                    </a:lnTo>
                    <a:lnTo>
                      <a:pt x="78" y="72"/>
                    </a:lnTo>
                    <a:lnTo>
                      <a:pt x="41" y="78"/>
                    </a:lnTo>
                    <a:lnTo>
                      <a:pt x="36" y="78"/>
                    </a:lnTo>
                    <a:lnTo>
                      <a:pt x="36" y="0"/>
                    </a:lnTo>
                    <a:lnTo>
                      <a:pt x="41" y="4"/>
                    </a:lnTo>
                    <a:lnTo>
                      <a:pt x="0" y="4"/>
                    </a:lnTo>
                    <a:lnTo>
                      <a:pt x="0" y="47"/>
                    </a:lnTo>
                    <a:lnTo>
                      <a:pt x="20" y="47"/>
                    </a:lnTo>
                    <a:lnTo>
                      <a:pt x="20" y="41"/>
                    </a:lnTo>
                    <a:lnTo>
                      <a:pt x="2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6" name="Freeform 362"/>
              <p:cNvSpPr>
                <a:spLocks/>
              </p:cNvSpPr>
              <p:nvPr/>
            </p:nvSpPr>
            <p:spPr bwMode="auto">
              <a:xfrm>
                <a:off x="2997" y="2615"/>
                <a:ext cx="14" cy="39"/>
              </a:xfrm>
              <a:custGeom>
                <a:avLst/>
                <a:gdLst>
                  <a:gd name="T0" fmla="*/ 0 w 41"/>
                  <a:gd name="T1" fmla="*/ 1 h 117"/>
                  <a:gd name="T2" fmla="*/ 0 w 41"/>
                  <a:gd name="T3" fmla="*/ 0 h 117"/>
                  <a:gd name="T4" fmla="*/ 1 w 41"/>
                  <a:gd name="T5" fmla="*/ 0 h 117"/>
                  <a:gd name="T6" fmla="*/ 0 w 41"/>
                  <a:gd name="T7" fmla="*/ 0 h 117"/>
                  <a:gd name="T8" fmla="*/ 0 w 41"/>
                  <a:gd name="T9" fmla="*/ 0 h 117"/>
                  <a:gd name="T10" fmla="*/ 0 w 41"/>
                  <a:gd name="T11" fmla="*/ 0 h 117"/>
                  <a:gd name="T12" fmla="*/ 0 w 41"/>
                  <a:gd name="T13" fmla="*/ 0 h 117"/>
                  <a:gd name="T14" fmla="*/ 0 w 41"/>
                  <a:gd name="T15" fmla="*/ 0 h 117"/>
                  <a:gd name="T16" fmla="*/ 0 w 41"/>
                  <a:gd name="T17" fmla="*/ 1 h 117"/>
                  <a:gd name="T18" fmla="*/ 0 w 41"/>
                  <a:gd name="T19" fmla="*/ 1 h 117"/>
                  <a:gd name="T20" fmla="*/ 0 w 41"/>
                  <a:gd name="T21" fmla="*/ 1 h 117"/>
                  <a:gd name="T22" fmla="*/ 0 w 41"/>
                  <a:gd name="T23" fmla="*/ 1 h 117"/>
                  <a:gd name="T24" fmla="*/ 0 w 41"/>
                  <a:gd name="T25" fmla="*/ 1 h 117"/>
                  <a:gd name="T26" fmla="*/ 0 w 41"/>
                  <a:gd name="T27" fmla="*/ 1 h 117"/>
                  <a:gd name="T28" fmla="*/ 0 w 41"/>
                  <a:gd name="T29" fmla="*/ 1 h 117"/>
                  <a:gd name="T30" fmla="*/ 0 w 41"/>
                  <a:gd name="T31" fmla="*/ 1 h 117"/>
                  <a:gd name="T32" fmla="*/ 1 w 41"/>
                  <a:gd name="T33" fmla="*/ 1 h 117"/>
                  <a:gd name="T34" fmla="*/ 0 w 41"/>
                  <a:gd name="T35" fmla="*/ 1 h 117"/>
                  <a:gd name="T36" fmla="*/ 0 w 41"/>
                  <a:gd name="T37" fmla="*/ 1 h 117"/>
                  <a:gd name="T38" fmla="*/ 1 w 41"/>
                  <a:gd name="T39" fmla="*/ 1 h 117"/>
                  <a:gd name="T40" fmla="*/ 0 w 41"/>
                  <a:gd name="T41" fmla="*/ 1 h 117"/>
                  <a:gd name="T42" fmla="*/ 0 w 41"/>
                  <a:gd name="T43" fmla="*/ 1 h 117"/>
                  <a:gd name="T44" fmla="*/ 0 w 41"/>
                  <a:gd name="T45" fmla="*/ 1 h 117"/>
                  <a:gd name="T46" fmla="*/ 0 w 41"/>
                  <a:gd name="T47" fmla="*/ 1 h 117"/>
                  <a:gd name="T48" fmla="*/ 0 w 41"/>
                  <a:gd name="T49" fmla="*/ 1 h 117"/>
                  <a:gd name="T50" fmla="*/ 0 w 41"/>
                  <a:gd name="T51" fmla="*/ 1 h 117"/>
                  <a:gd name="T52" fmla="*/ 0 w 41"/>
                  <a:gd name="T53" fmla="*/ 1 h 117"/>
                  <a:gd name="T54" fmla="*/ 1 w 41"/>
                  <a:gd name="T55" fmla="*/ 1 h 117"/>
                  <a:gd name="T56" fmla="*/ 0 w 41"/>
                  <a:gd name="T57" fmla="*/ 1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"/>
                  <a:gd name="T88" fmla="*/ 0 h 117"/>
                  <a:gd name="T89" fmla="*/ 41 w 41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" h="117">
                    <a:moveTo>
                      <a:pt x="37" y="43"/>
                    </a:moveTo>
                    <a:lnTo>
                      <a:pt x="37" y="0"/>
                    </a:lnTo>
                    <a:lnTo>
                      <a:pt x="41" y="0"/>
                    </a:lnTo>
                    <a:lnTo>
                      <a:pt x="24" y="7"/>
                    </a:lnTo>
                    <a:lnTo>
                      <a:pt x="17" y="12"/>
                    </a:lnTo>
                    <a:lnTo>
                      <a:pt x="11" y="17"/>
                    </a:lnTo>
                    <a:lnTo>
                      <a:pt x="7" y="25"/>
                    </a:lnTo>
                    <a:lnTo>
                      <a:pt x="3" y="35"/>
                    </a:lnTo>
                    <a:lnTo>
                      <a:pt x="1" y="46"/>
                    </a:lnTo>
                    <a:lnTo>
                      <a:pt x="0" y="59"/>
                    </a:lnTo>
                    <a:lnTo>
                      <a:pt x="1" y="73"/>
                    </a:lnTo>
                    <a:lnTo>
                      <a:pt x="3" y="84"/>
                    </a:lnTo>
                    <a:lnTo>
                      <a:pt x="7" y="93"/>
                    </a:lnTo>
                    <a:lnTo>
                      <a:pt x="11" y="102"/>
                    </a:lnTo>
                    <a:lnTo>
                      <a:pt x="17" y="106"/>
                    </a:lnTo>
                    <a:lnTo>
                      <a:pt x="24" y="111"/>
                    </a:lnTo>
                    <a:lnTo>
                      <a:pt x="41" y="117"/>
                    </a:lnTo>
                    <a:lnTo>
                      <a:pt x="37" y="111"/>
                    </a:lnTo>
                    <a:lnTo>
                      <a:pt x="37" y="74"/>
                    </a:lnTo>
                    <a:lnTo>
                      <a:pt x="41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59"/>
                    </a:lnTo>
                    <a:lnTo>
                      <a:pt x="23" y="52"/>
                    </a:lnTo>
                    <a:lnTo>
                      <a:pt x="27" y="46"/>
                    </a:lnTo>
                    <a:lnTo>
                      <a:pt x="33" y="44"/>
                    </a:lnTo>
                    <a:lnTo>
                      <a:pt x="41" y="43"/>
                    </a:lnTo>
                    <a:lnTo>
                      <a:pt x="37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7" name="Freeform 363"/>
              <p:cNvSpPr>
                <a:spLocks/>
              </p:cNvSpPr>
              <p:nvPr/>
            </p:nvSpPr>
            <p:spPr bwMode="auto">
              <a:xfrm>
                <a:off x="2997" y="2572"/>
                <a:ext cx="47" cy="37"/>
              </a:xfrm>
              <a:custGeom>
                <a:avLst/>
                <a:gdLst>
                  <a:gd name="T0" fmla="*/ 2 w 141"/>
                  <a:gd name="T1" fmla="*/ 1 h 112"/>
                  <a:gd name="T2" fmla="*/ 2 w 141"/>
                  <a:gd name="T3" fmla="*/ 0 h 112"/>
                  <a:gd name="T4" fmla="*/ 0 w 141"/>
                  <a:gd name="T5" fmla="*/ 0 h 112"/>
                  <a:gd name="T6" fmla="*/ 0 w 141"/>
                  <a:gd name="T7" fmla="*/ 0 h 112"/>
                  <a:gd name="T8" fmla="*/ 1 w 141"/>
                  <a:gd name="T9" fmla="*/ 1 h 112"/>
                  <a:gd name="T10" fmla="*/ 0 w 141"/>
                  <a:gd name="T11" fmla="*/ 1 h 112"/>
                  <a:gd name="T12" fmla="*/ 0 w 141"/>
                  <a:gd name="T13" fmla="*/ 1 h 112"/>
                  <a:gd name="T14" fmla="*/ 2 w 141"/>
                  <a:gd name="T15" fmla="*/ 1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1"/>
                  <a:gd name="T25" fmla="*/ 0 h 112"/>
                  <a:gd name="T26" fmla="*/ 141 w 141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1" h="112">
                    <a:moveTo>
                      <a:pt x="141" y="76"/>
                    </a:moveTo>
                    <a:lnTo>
                      <a:pt x="141" y="35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04" y="56"/>
                    </a:lnTo>
                    <a:lnTo>
                      <a:pt x="0" y="76"/>
                    </a:lnTo>
                    <a:lnTo>
                      <a:pt x="0" y="112"/>
                    </a:lnTo>
                    <a:lnTo>
                      <a:pt x="14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8" name="Rectangle 364"/>
              <p:cNvSpPr>
                <a:spLocks noChangeArrowheads="1"/>
              </p:cNvSpPr>
              <p:nvPr/>
            </p:nvSpPr>
            <p:spPr bwMode="auto">
              <a:xfrm>
                <a:off x="2998" y="2551"/>
                <a:ext cx="46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59" name="Rectangle 365"/>
              <p:cNvSpPr>
                <a:spLocks noChangeArrowheads="1"/>
              </p:cNvSpPr>
              <p:nvPr/>
            </p:nvSpPr>
            <p:spPr bwMode="auto">
              <a:xfrm>
                <a:off x="2979" y="2551"/>
                <a:ext cx="9" cy="1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0" name="Freeform 366"/>
              <p:cNvSpPr>
                <a:spLocks/>
              </p:cNvSpPr>
              <p:nvPr/>
            </p:nvSpPr>
            <p:spPr bwMode="auto">
              <a:xfrm>
                <a:off x="2997" y="2509"/>
                <a:ext cx="48" cy="35"/>
              </a:xfrm>
              <a:custGeom>
                <a:avLst/>
                <a:gdLst>
                  <a:gd name="T0" fmla="*/ 1 w 145"/>
                  <a:gd name="T1" fmla="*/ 1 h 107"/>
                  <a:gd name="T2" fmla="*/ 2 w 145"/>
                  <a:gd name="T3" fmla="*/ 1 h 107"/>
                  <a:gd name="T4" fmla="*/ 2 w 145"/>
                  <a:gd name="T5" fmla="*/ 1 h 107"/>
                  <a:gd name="T6" fmla="*/ 2 w 145"/>
                  <a:gd name="T7" fmla="*/ 1 h 107"/>
                  <a:gd name="T8" fmla="*/ 2 w 145"/>
                  <a:gd name="T9" fmla="*/ 0 h 107"/>
                  <a:gd name="T10" fmla="*/ 2 w 145"/>
                  <a:gd name="T11" fmla="*/ 0 h 107"/>
                  <a:gd name="T12" fmla="*/ 1 w 145"/>
                  <a:gd name="T13" fmla="*/ 0 h 107"/>
                  <a:gd name="T14" fmla="*/ 1 w 145"/>
                  <a:gd name="T15" fmla="*/ 0 h 107"/>
                  <a:gd name="T16" fmla="*/ 1 w 145"/>
                  <a:gd name="T17" fmla="*/ 0 h 107"/>
                  <a:gd name="T18" fmla="*/ 1 w 145"/>
                  <a:gd name="T19" fmla="*/ 1 h 107"/>
                  <a:gd name="T20" fmla="*/ 0 w 145"/>
                  <a:gd name="T21" fmla="*/ 1 h 107"/>
                  <a:gd name="T22" fmla="*/ 0 w 145"/>
                  <a:gd name="T23" fmla="*/ 1 h 107"/>
                  <a:gd name="T24" fmla="*/ 0 w 145"/>
                  <a:gd name="T25" fmla="*/ 1 h 107"/>
                  <a:gd name="T26" fmla="*/ 1 w 145"/>
                  <a:gd name="T27" fmla="*/ 0 h 107"/>
                  <a:gd name="T28" fmla="*/ 1 w 145"/>
                  <a:gd name="T29" fmla="*/ 0 h 107"/>
                  <a:gd name="T30" fmla="*/ 0 w 145"/>
                  <a:gd name="T31" fmla="*/ 0 h 107"/>
                  <a:gd name="T32" fmla="*/ 0 w 145"/>
                  <a:gd name="T33" fmla="*/ 0 h 107"/>
                  <a:gd name="T34" fmla="*/ 0 w 145"/>
                  <a:gd name="T35" fmla="*/ 1 h 107"/>
                  <a:gd name="T36" fmla="*/ 0 w 145"/>
                  <a:gd name="T37" fmla="*/ 1 h 107"/>
                  <a:gd name="T38" fmla="*/ 0 w 145"/>
                  <a:gd name="T39" fmla="*/ 1 h 107"/>
                  <a:gd name="T40" fmla="*/ 0 w 145"/>
                  <a:gd name="T41" fmla="*/ 1 h 107"/>
                  <a:gd name="T42" fmla="*/ 1 w 145"/>
                  <a:gd name="T43" fmla="*/ 1 h 107"/>
                  <a:gd name="T44" fmla="*/ 1 w 145"/>
                  <a:gd name="T45" fmla="*/ 1 h 107"/>
                  <a:gd name="T46" fmla="*/ 1 w 145"/>
                  <a:gd name="T47" fmla="*/ 1 h 107"/>
                  <a:gd name="T48" fmla="*/ 1 w 145"/>
                  <a:gd name="T49" fmla="*/ 0 h 107"/>
                  <a:gd name="T50" fmla="*/ 1 w 145"/>
                  <a:gd name="T51" fmla="*/ 0 h 107"/>
                  <a:gd name="T52" fmla="*/ 1 w 145"/>
                  <a:gd name="T53" fmla="*/ 1 h 107"/>
                  <a:gd name="T54" fmla="*/ 1 w 145"/>
                  <a:gd name="T55" fmla="*/ 1 h 107"/>
                  <a:gd name="T56" fmla="*/ 1 w 145"/>
                  <a:gd name="T57" fmla="*/ 1 h 107"/>
                  <a:gd name="T58" fmla="*/ 1 w 145"/>
                  <a:gd name="T59" fmla="*/ 1 h 107"/>
                  <a:gd name="T60" fmla="*/ 1 w 145"/>
                  <a:gd name="T61" fmla="*/ 1 h 107"/>
                  <a:gd name="T62" fmla="*/ 1 w 145"/>
                  <a:gd name="T63" fmla="*/ 1 h 1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5"/>
                  <a:gd name="T97" fmla="*/ 0 h 107"/>
                  <a:gd name="T98" fmla="*/ 145 w 145"/>
                  <a:gd name="T99" fmla="*/ 107 h 1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5" h="107">
                    <a:moveTo>
                      <a:pt x="99" y="107"/>
                    </a:moveTo>
                    <a:lnTo>
                      <a:pt x="123" y="103"/>
                    </a:lnTo>
                    <a:lnTo>
                      <a:pt x="138" y="92"/>
                    </a:lnTo>
                    <a:lnTo>
                      <a:pt x="145" y="63"/>
                    </a:lnTo>
                    <a:lnTo>
                      <a:pt x="143" y="30"/>
                    </a:lnTo>
                    <a:lnTo>
                      <a:pt x="135" y="14"/>
                    </a:lnTo>
                    <a:lnTo>
                      <a:pt x="113" y="1"/>
                    </a:lnTo>
                    <a:lnTo>
                      <a:pt x="89" y="2"/>
                    </a:lnTo>
                    <a:lnTo>
                      <a:pt x="68" y="20"/>
                    </a:lnTo>
                    <a:lnTo>
                      <a:pt x="44" y="63"/>
                    </a:lnTo>
                    <a:lnTo>
                      <a:pt x="30" y="64"/>
                    </a:lnTo>
                    <a:lnTo>
                      <a:pt x="20" y="56"/>
                    </a:lnTo>
                    <a:lnTo>
                      <a:pt x="27" y="42"/>
                    </a:lnTo>
                    <a:lnTo>
                      <a:pt x="41" y="40"/>
                    </a:lnTo>
                    <a:lnTo>
                      <a:pt x="41" y="0"/>
                    </a:lnTo>
                    <a:lnTo>
                      <a:pt x="17" y="9"/>
                    </a:lnTo>
                    <a:lnTo>
                      <a:pt x="3" y="32"/>
                    </a:lnTo>
                    <a:lnTo>
                      <a:pt x="0" y="50"/>
                    </a:lnTo>
                    <a:lnTo>
                      <a:pt x="2" y="70"/>
                    </a:lnTo>
                    <a:lnTo>
                      <a:pt x="15" y="95"/>
                    </a:lnTo>
                    <a:lnTo>
                      <a:pt x="31" y="106"/>
                    </a:lnTo>
                    <a:lnTo>
                      <a:pt x="48" y="106"/>
                    </a:lnTo>
                    <a:lnTo>
                      <a:pt x="66" y="95"/>
                    </a:lnTo>
                    <a:lnTo>
                      <a:pt x="91" y="47"/>
                    </a:lnTo>
                    <a:lnTo>
                      <a:pt x="104" y="37"/>
                    </a:lnTo>
                    <a:lnTo>
                      <a:pt x="113" y="37"/>
                    </a:lnTo>
                    <a:lnTo>
                      <a:pt x="120" y="50"/>
                    </a:lnTo>
                    <a:lnTo>
                      <a:pt x="118" y="63"/>
                    </a:lnTo>
                    <a:lnTo>
                      <a:pt x="99" y="65"/>
                    </a:lnTo>
                    <a:lnTo>
                      <a:pt x="93" y="65"/>
                    </a:lnTo>
                    <a:lnTo>
                      <a:pt x="93" y="101"/>
                    </a:lnTo>
                    <a:lnTo>
                      <a:pt x="99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1" name="Rectangle 367"/>
              <p:cNvSpPr>
                <a:spLocks noChangeArrowheads="1"/>
              </p:cNvSpPr>
              <p:nvPr/>
            </p:nvSpPr>
            <p:spPr bwMode="auto">
              <a:xfrm>
                <a:off x="2998" y="2486"/>
                <a:ext cx="46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2" name="Rectangle 368"/>
              <p:cNvSpPr>
                <a:spLocks noChangeArrowheads="1"/>
              </p:cNvSpPr>
              <p:nvPr/>
            </p:nvSpPr>
            <p:spPr bwMode="auto">
              <a:xfrm>
                <a:off x="2979" y="2486"/>
                <a:ext cx="9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3" name="Freeform 369"/>
              <p:cNvSpPr>
                <a:spLocks/>
              </p:cNvSpPr>
              <p:nvPr/>
            </p:nvSpPr>
            <p:spPr bwMode="auto">
              <a:xfrm>
                <a:off x="3021" y="2437"/>
                <a:ext cx="24" cy="38"/>
              </a:xfrm>
              <a:custGeom>
                <a:avLst/>
                <a:gdLst>
                  <a:gd name="T0" fmla="*/ 0 w 72"/>
                  <a:gd name="T1" fmla="*/ 1 h 112"/>
                  <a:gd name="T2" fmla="*/ 0 w 72"/>
                  <a:gd name="T3" fmla="*/ 1 h 112"/>
                  <a:gd name="T4" fmla="*/ 0 w 72"/>
                  <a:gd name="T5" fmla="*/ 1 h 112"/>
                  <a:gd name="T6" fmla="*/ 0 w 72"/>
                  <a:gd name="T7" fmla="*/ 1 h 112"/>
                  <a:gd name="T8" fmla="*/ 1 w 72"/>
                  <a:gd name="T9" fmla="*/ 1 h 112"/>
                  <a:gd name="T10" fmla="*/ 1 w 72"/>
                  <a:gd name="T11" fmla="*/ 1 h 112"/>
                  <a:gd name="T12" fmla="*/ 1 w 72"/>
                  <a:gd name="T13" fmla="*/ 1 h 112"/>
                  <a:gd name="T14" fmla="*/ 1 w 72"/>
                  <a:gd name="T15" fmla="*/ 1 h 112"/>
                  <a:gd name="T16" fmla="*/ 1 w 72"/>
                  <a:gd name="T17" fmla="*/ 1 h 112"/>
                  <a:gd name="T18" fmla="*/ 1 w 72"/>
                  <a:gd name="T19" fmla="*/ 1 h 112"/>
                  <a:gd name="T20" fmla="*/ 1 w 72"/>
                  <a:gd name="T21" fmla="*/ 1 h 112"/>
                  <a:gd name="T22" fmla="*/ 1 w 72"/>
                  <a:gd name="T23" fmla="*/ 0 h 112"/>
                  <a:gd name="T24" fmla="*/ 1 w 72"/>
                  <a:gd name="T25" fmla="*/ 0 h 112"/>
                  <a:gd name="T26" fmla="*/ 1 w 72"/>
                  <a:gd name="T27" fmla="*/ 0 h 112"/>
                  <a:gd name="T28" fmla="*/ 1 w 72"/>
                  <a:gd name="T29" fmla="*/ 0 h 112"/>
                  <a:gd name="T30" fmla="*/ 0 w 72"/>
                  <a:gd name="T31" fmla="*/ 0 h 112"/>
                  <a:gd name="T32" fmla="*/ 0 w 72"/>
                  <a:gd name="T33" fmla="*/ 0 h 112"/>
                  <a:gd name="T34" fmla="*/ 0 w 72"/>
                  <a:gd name="T35" fmla="*/ 0 h 112"/>
                  <a:gd name="T36" fmla="*/ 0 w 72"/>
                  <a:gd name="T37" fmla="*/ 0 h 112"/>
                  <a:gd name="T38" fmla="*/ 0 w 72"/>
                  <a:gd name="T39" fmla="*/ 1 h 112"/>
                  <a:gd name="T40" fmla="*/ 0 w 72"/>
                  <a:gd name="T41" fmla="*/ 1 h 112"/>
                  <a:gd name="T42" fmla="*/ 0 w 72"/>
                  <a:gd name="T43" fmla="*/ 1 h 112"/>
                  <a:gd name="T44" fmla="*/ 0 w 72"/>
                  <a:gd name="T45" fmla="*/ 1 h 112"/>
                  <a:gd name="T46" fmla="*/ 0 w 72"/>
                  <a:gd name="T47" fmla="*/ 1 h 112"/>
                  <a:gd name="T48" fmla="*/ 1 w 72"/>
                  <a:gd name="T49" fmla="*/ 1 h 112"/>
                  <a:gd name="T50" fmla="*/ 1 w 72"/>
                  <a:gd name="T51" fmla="*/ 1 h 112"/>
                  <a:gd name="T52" fmla="*/ 1 w 72"/>
                  <a:gd name="T53" fmla="*/ 1 h 112"/>
                  <a:gd name="T54" fmla="*/ 0 w 72"/>
                  <a:gd name="T55" fmla="*/ 1 h 112"/>
                  <a:gd name="T56" fmla="*/ 0 w 72"/>
                  <a:gd name="T57" fmla="*/ 1 h 112"/>
                  <a:gd name="T58" fmla="*/ 0 w 72"/>
                  <a:gd name="T59" fmla="*/ 1 h 112"/>
                  <a:gd name="T60" fmla="*/ 0 w 72"/>
                  <a:gd name="T61" fmla="*/ 1 h 112"/>
                  <a:gd name="T62" fmla="*/ 0 w 72"/>
                  <a:gd name="T63" fmla="*/ 1 h 112"/>
                  <a:gd name="T64" fmla="*/ 0 w 72"/>
                  <a:gd name="T65" fmla="*/ 1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112"/>
                  <a:gd name="T101" fmla="*/ 72 w 72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112">
                    <a:moveTo>
                      <a:pt x="0" y="72"/>
                    </a:moveTo>
                    <a:lnTo>
                      <a:pt x="0" y="112"/>
                    </a:lnTo>
                    <a:lnTo>
                      <a:pt x="20" y="112"/>
                    </a:lnTo>
                    <a:lnTo>
                      <a:pt x="33" y="110"/>
                    </a:lnTo>
                    <a:lnTo>
                      <a:pt x="45" y="107"/>
                    </a:lnTo>
                    <a:lnTo>
                      <a:pt x="55" y="102"/>
                    </a:lnTo>
                    <a:lnTo>
                      <a:pt x="62" y="94"/>
                    </a:lnTo>
                    <a:lnTo>
                      <a:pt x="68" y="85"/>
                    </a:lnTo>
                    <a:lnTo>
                      <a:pt x="71" y="72"/>
                    </a:lnTo>
                    <a:lnTo>
                      <a:pt x="72" y="56"/>
                    </a:lnTo>
                    <a:lnTo>
                      <a:pt x="71" y="42"/>
                    </a:lnTo>
                    <a:lnTo>
                      <a:pt x="68" y="30"/>
                    </a:lnTo>
                    <a:lnTo>
                      <a:pt x="62" y="22"/>
                    </a:lnTo>
                    <a:lnTo>
                      <a:pt x="55" y="15"/>
                    </a:lnTo>
                    <a:lnTo>
                      <a:pt x="45" y="11"/>
                    </a:lnTo>
                    <a:lnTo>
                      <a:pt x="33" y="7"/>
                    </a:lnTo>
                    <a:lnTo>
                      <a:pt x="20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6" y="41"/>
                    </a:lnTo>
                    <a:lnTo>
                      <a:pt x="25" y="42"/>
                    </a:lnTo>
                    <a:lnTo>
                      <a:pt x="32" y="43"/>
                    </a:lnTo>
                    <a:lnTo>
                      <a:pt x="38" y="45"/>
                    </a:lnTo>
                    <a:lnTo>
                      <a:pt x="45" y="50"/>
                    </a:lnTo>
                    <a:lnTo>
                      <a:pt x="47" y="56"/>
                    </a:lnTo>
                    <a:lnTo>
                      <a:pt x="45" y="66"/>
                    </a:lnTo>
                    <a:lnTo>
                      <a:pt x="38" y="72"/>
                    </a:lnTo>
                    <a:lnTo>
                      <a:pt x="32" y="74"/>
                    </a:lnTo>
                    <a:lnTo>
                      <a:pt x="25" y="75"/>
                    </a:lnTo>
                    <a:lnTo>
                      <a:pt x="16" y="77"/>
                    </a:lnTo>
                    <a:lnTo>
                      <a:pt x="5" y="7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4" name="Freeform 370"/>
              <p:cNvSpPr>
                <a:spLocks/>
              </p:cNvSpPr>
              <p:nvPr/>
            </p:nvSpPr>
            <p:spPr bwMode="auto">
              <a:xfrm>
                <a:off x="2997" y="2437"/>
                <a:ext cx="26" cy="38"/>
              </a:xfrm>
              <a:custGeom>
                <a:avLst/>
                <a:gdLst>
                  <a:gd name="T0" fmla="*/ 1 w 78"/>
                  <a:gd name="T1" fmla="*/ 1 h 112"/>
                  <a:gd name="T2" fmla="*/ 1 w 78"/>
                  <a:gd name="T3" fmla="*/ 0 h 112"/>
                  <a:gd name="T4" fmla="*/ 1 w 78"/>
                  <a:gd name="T5" fmla="*/ 0 h 112"/>
                  <a:gd name="T6" fmla="*/ 1 w 78"/>
                  <a:gd name="T7" fmla="*/ 0 h 112"/>
                  <a:gd name="T8" fmla="*/ 1 w 78"/>
                  <a:gd name="T9" fmla="*/ 0 h 112"/>
                  <a:gd name="T10" fmla="*/ 1 w 78"/>
                  <a:gd name="T11" fmla="*/ 0 h 112"/>
                  <a:gd name="T12" fmla="*/ 0 w 78"/>
                  <a:gd name="T13" fmla="*/ 0 h 112"/>
                  <a:gd name="T14" fmla="*/ 0 w 78"/>
                  <a:gd name="T15" fmla="*/ 0 h 112"/>
                  <a:gd name="T16" fmla="*/ 0 w 78"/>
                  <a:gd name="T17" fmla="*/ 0 h 112"/>
                  <a:gd name="T18" fmla="*/ 0 w 78"/>
                  <a:gd name="T19" fmla="*/ 0 h 112"/>
                  <a:gd name="T20" fmla="*/ 0 w 78"/>
                  <a:gd name="T21" fmla="*/ 1 h 112"/>
                  <a:gd name="T22" fmla="*/ 0 w 78"/>
                  <a:gd name="T23" fmla="*/ 1 h 112"/>
                  <a:gd name="T24" fmla="*/ 0 w 78"/>
                  <a:gd name="T25" fmla="*/ 1 h 112"/>
                  <a:gd name="T26" fmla="*/ 0 w 78"/>
                  <a:gd name="T27" fmla="*/ 1 h 112"/>
                  <a:gd name="T28" fmla="*/ 0 w 78"/>
                  <a:gd name="T29" fmla="*/ 1 h 112"/>
                  <a:gd name="T30" fmla="*/ 0 w 78"/>
                  <a:gd name="T31" fmla="*/ 1 h 112"/>
                  <a:gd name="T32" fmla="*/ 0 w 78"/>
                  <a:gd name="T33" fmla="*/ 1 h 112"/>
                  <a:gd name="T34" fmla="*/ 1 w 78"/>
                  <a:gd name="T35" fmla="*/ 1 h 112"/>
                  <a:gd name="T36" fmla="*/ 1 w 78"/>
                  <a:gd name="T37" fmla="*/ 1 h 112"/>
                  <a:gd name="T38" fmla="*/ 1 w 78"/>
                  <a:gd name="T39" fmla="*/ 1 h 112"/>
                  <a:gd name="T40" fmla="*/ 1 w 78"/>
                  <a:gd name="T41" fmla="*/ 1 h 112"/>
                  <a:gd name="T42" fmla="*/ 1 w 78"/>
                  <a:gd name="T43" fmla="*/ 1 h 112"/>
                  <a:gd name="T44" fmla="*/ 1 w 78"/>
                  <a:gd name="T45" fmla="*/ 1 h 112"/>
                  <a:gd name="T46" fmla="*/ 1 w 78"/>
                  <a:gd name="T47" fmla="*/ 1 h 112"/>
                  <a:gd name="T48" fmla="*/ 1 w 78"/>
                  <a:gd name="T49" fmla="*/ 1 h 112"/>
                  <a:gd name="T50" fmla="*/ 0 w 78"/>
                  <a:gd name="T51" fmla="*/ 1 h 112"/>
                  <a:gd name="T52" fmla="*/ 0 w 78"/>
                  <a:gd name="T53" fmla="*/ 1 h 112"/>
                  <a:gd name="T54" fmla="*/ 0 w 78"/>
                  <a:gd name="T55" fmla="*/ 1 h 112"/>
                  <a:gd name="T56" fmla="*/ 0 w 78"/>
                  <a:gd name="T57" fmla="*/ 1 h 112"/>
                  <a:gd name="T58" fmla="*/ 0 w 78"/>
                  <a:gd name="T59" fmla="*/ 1 h 112"/>
                  <a:gd name="T60" fmla="*/ 0 w 78"/>
                  <a:gd name="T61" fmla="*/ 1 h 112"/>
                  <a:gd name="T62" fmla="*/ 0 w 78"/>
                  <a:gd name="T63" fmla="*/ 1 h 112"/>
                  <a:gd name="T64" fmla="*/ 1 w 78"/>
                  <a:gd name="T65" fmla="*/ 1 h 112"/>
                  <a:gd name="T66" fmla="*/ 1 w 78"/>
                  <a:gd name="T67" fmla="*/ 1 h 112"/>
                  <a:gd name="T68" fmla="*/ 1 w 78"/>
                  <a:gd name="T69" fmla="*/ 1 h 112"/>
                  <a:gd name="T70" fmla="*/ 1 w 78"/>
                  <a:gd name="T71" fmla="*/ 1 h 1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"/>
                  <a:gd name="T109" fmla="*/ 0 h 112"/>
                  <a:gd name="T110" fmla="*/ 78 w 78"/>
                  <a:gd name="T111" fmla="*/ 112 h 1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" h="112">
                    <a:moveTo>
                      <a:pt x="73" y="41"/>
                    </a:moveTo>
                    <a:lnTo>
                      <a:pt x="73" y="0"/>
                    </a:lnTo>
                    <a:lnTo>
                      <a:pt x="78" y="5"/>
                    </a:lnTo>
                    <a:lnTo>
                      <a:pt x="73" y="0"/>
                    </a:lnTo>
                    <a:lnTo>
                      <a:pt x="57" y="0"/>
                    </a:lnTo>
                    <a:lnTo>
                      <a:pt x="44" y="3"/>
                    </a:lnTo>
                    <a:lnTo>
                      <a:pt x="31" y="6"/>
                    </a:lnTo>
                    <a:lnTo>
                      <a:pt x="20" y="11"/>
                    </a:lnTo>
                    <a:lnTo>
                      <a:pt x="11" y="19"/>
                    </a:lnTo>
                    <a:lnTo>
                      <a:pt x="5" y="28"/>
                    </a:lnTo>
                    <a:lnTo>
                      <a:pt x="1" y="41"/>
                    </a:lnTo>
                    <a:lnTo>
                      <a:pt x="0" y="56"/>
                    </a:lnTo>
                    <a:lnTo>
                      <a:pt x="1" y="73"/>
                    </a:lnTo>
                    <a:lnTo>
                      <a:pt x="5" y="86"/>
                    </a:lnTo>
                    <a:lnTo>
                      <a:pt x="11" y="96"/>
                    </a:lnTo>
                    <a:lnTo>
                      <a:pt x="20" y="103"/>
                    </a:lnTo>
                    <a:lnTo>
                      <a:pt x="31" y="108"/>
                    </a:lnTo>
                    <a:lnTo>
                      <a:pt x="44" y="111"/>
                    </a:lnTo>
                    <a:lnTo>
                      <a:pt x="73" y="112"/>
                    </a:lnTo>
                    <a:lnTo>
                      <a:pt x="78" y="112"/>
                    </a:lnTo>
                    <a:lnTo>
                      <a:pt x="73" y="112"/>
                    </a:lnTo>
                    <a:lnTo>
                      <a:pt x="73" y="72"/>
                    </a:lnTo>
                    <a:lnTo>
                      <a:pt x="78" y="77"/>
                    </a:lnTo>
                    <a:lnTo>
                      <a:pt x="68" y="77"/>
                    </a:lnTo>
                    <a:lnTo>
                      <a:pt x="51" y="77"/>
                    </a:lnTo>
                    <a:lnTo>
                      <a:pt x="37" y="74"/>
                    </a:lnTo>
                    <a:lnTo>
                      <a:pt x="32" y="72"/>
                    </a:lnTo>
                    <a:lnTo>
                      <a:pt x="29" y="67"/>
                    </a:lnTo>
                    <a:lnTo>
                      <a:pt x="27" y="63"/>
                    </a:lnTo>
                    <a:lnTo>
                      <a:pt x="26" y="56"/>
                    </a:lnTo>
                    <a:lnTo>
                      <a:pt x="29" y="47"/>
                    </a:lnTo>
                    <a:lnTo>
                      <a:pt x="37" y="43"/>
                    </a:lnTo>
                    <a:lnTo>
                      <a:pt x="51" y="41"/>
                    </a:lnTo>
                    <a:lnTo>
                      <a:pt x="68" y="41"/>
                    </a:lnTo>
                    <a:lnTo>
                      <a:pt x="78" y="41"/>
                    </a:lnTo>
                    <a:lnTo>
                      <a:pt x="7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5" name="Freeform 371"/>
              <p:cNvSpPr>
                <a:spLocks/>
              </p:cNvSpPr>
              <p:nvPr/>
            </p:nvSpPr>
            <p:spPr bwMode="auto">
              <a:xfrm>
                <a:off x="2997" y="2394"/>
                <a:ext cx="47" cy="34"/>
              </a:xfrm>
              <a:custGeom>
                <a:avLst/>
                <a:gdLst>
                  <a:gd name="T0" fmla="*/ 0 w 141"/>
                  <a:gd name="T1" fmla="*/ 1 h 103"/>
                  <a:gd name="T2" fmla="*/ 0 w 141"/>
                  <a:gd name="T3" fmla="*/ 1 h 103"/>
                  <a:gd name="T4" fmla="*/ 2 w 141"/>
                  <a:gd name="T5" fmla="*/ 1 h 103"/>
                  <a:gd name="T6" fmla="*/ 2 w 141"/>
                  <a:gd name="T7" fmla="*/ 1 h 103"/>
                  <a:gd name="T8" fmla="*/ 1 w 141"/>
                  <a:gd name="T9" fmla="*/ 1 h 103"/>
                  <a:gd name="T10" fmla="*/ 1 w 141"/>
                  <a:gd name="T11" fmla="*/ 1 h 103"/>
                  <a:gd name="T12" fmla="*/ 0 w 141"/>
                  <a:gd name="T13" fmla="*/ 1 h 103"/>
                  <a:gd name="T14" fmla="*/ 0 w 141"/>
                  <a:gd name="T15" fmla="*/ 1 h 103"/>
                  <a:gd name="T16" fmla="*/ 0 w 141"/>
                  <a:gd name="T17" fmla="*/ 1 h 103"/>
                  <a:gd name="T18" fmla="*/ 0 w 141"/>
                  <a:gd name="T19" fmla="*/ 1 h 103"/>
                  <a:gd name="T20" fmla="*/ 0 w 141"/>
                  <a:gd name="T21" fmla="*/ 1 h 103"/>
                  <a:gd name="T22" fmla="*/ 0 w 141"/>
                  <a:gd name="T23" fmla="*/ 0 h 103"/>
                  <a:gd name="T24" fmla="*/ 0 w 141"/>
                  <a:gd name="T25" fmla="*/ 0 h 103"/>
                  <a:gd name="T26" fmla="*/ 1 w 141"/>
                  <a:gd name="T27" fmla="*/ 0 h 103"/>
                  <a:gd name="T28" fmla="*/ 1 w 141"/>
                  <a:gd name="T29" fmla="*/ 0 h 103"/>
                  <a:gd name="T30" fmla="*/ 2 w 141"/>
                  <a:gd name="T31" fmla="*/ 0 h 103"/>
                  <a:gd name="T32" fmla="*/ 2 w 141"/>
                  <a:gd name="T33" fmla="*/ 0 h 103"/>
                  <a:gd name="T34" fmla="*/ 0 w 141"/>
                  <a:gd name="T35" fmla="*/ 0 h 103"/>
                  <a:gd name="T36" fmla="*/ 0 w 141"/>
                  <a:gd name="T37" fmla="*/ 0 h 103"/>
                  <a:gd name="T38" fmla="*/ 0 w 141"/>
                  <a:gd name="T39" fmla="*/ 0 h 103"/>
                  <a:gd name="T40" fmla="*/ 0 w 141"/>
                  <a:gd name="T41" fmla="*/ 0 h 103"/>
                  <a:gd name="T42" fmla="*/ 0 w 141"/>
                  <a:gd name="T43" fmla="*/ 0 h 103"/>
                  <a:gd name="T44" fmla="*/ 0 w 141"/>
                  <a:gd name="T45" fmla="*/ 0 h 103"/>
                  <a:gd name="T46" fmla="*/ 0 w 141"/>
                  <a:gd name="T47" fmla="*/ 1 h 103"/>
                  <a:gd name="T48" fmla="*/ 0 w 141"/>
                  <a:gd name="T49" fmla="*/ 1 h 103"/>
                  <a:gd name="T50" fmla="*/ 0 w 141"/>
                  <a:gd name="T51" fmla="*/ 1 h 103"/>
                  <a:gd name="T52" fmla="*/ 0 w 141"/>
                  <a:gd name="T53" fmla="*/ 1 h 103"/>
                  <a:gd name="T54" fmla="*/ 0 w 141"/>
                  <a:gd name="T55" fmla="*/ 1 h 10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1"/>
                  <a:gd name="T85" fmla="*/ 0 h 103"/>
                  <a:gd name="T86" fmla="*/ 141 w 141"/>
                  <a:gd name="T87" fmla="*/ 103 h 10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1" h="103">
                    <a:moveTo>
                      <a:pt x="0" y="67"/>
                    </a:moveTo>
                    <a:lnTo>
                      <a:pt x="0" y="103"/>
                    </a:lnTo>
                    <a:lnTo>
                      <a:pt x="141" y="103"/>
                    </a:lnTo>
                    <a:lnTo>
                      <a:pt x="141" y="67"/>
                    </a:lnTo>
                    <a:lnTo>
                      <a:pt x="41" y="67"/>
                    </a:lnTo>
                    <a:lnTo>
                      <a:pt x="47" y="67"/>
                    </a:lnTo>
                    <a:lnTo>
                      <a:pt x="37" y="67"/>
                    </a:lnTo>
                    <a:lnTo>
                      <a:pt x="27" y="65"/>
                    </a:lnTo>
                    <a:lnTo>
                      <a:pt x="23" y="61"/>
                    </a:lnTo>
                    <a:lnTo>
                      <a:pt x="20" y="52"/>
                    </a:lnTo>
                    <a:lnTo>
                      <a:pt x="23" y="45"/>
                    </a:lnTo>
                    <a:lnTo>
                      <a:pt x="27" y="40"/>
                    </a:lnTo>
                    <a:lnTo>
                      <a:pt x="37" y="37"/>
                    </a:lnTo>
                    <a:lnTo>
                      <a:pt x="47" y="36"/>
                    </a:lnTo>
                    <a:lnTo>
                      <a:pt x="41" y="36"/>
                    </a:lnTo>
                    <a:lnTo>
                      <a:pt x="141" y="36"/>
                    </a:lnTo>
                    <a:lnTo>
                      <a:pt x="14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17" y="2"/>
                    </a:lnTo>
                    <a:lnTo>
                      <a:pt x="8" y="10"/>
                    </a:lnTo>
                    <a:lnTo>
                      <a:pt x="2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4" y="55"/>
                    </a:lnTo>
                    <a:lnTo>
                      <a:pt x="9" y="62"/>
                    </a:lnTo>
                    <a:lnTo>
                      <a:pt x="16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6" name="Freeform 372"/>
              <p:cNvSpPr>
                <a:spLocks/>
              </p:cNvSpPr>
              <p:nvPr/>
            </p:nvSpPr>
            <p:spPr bwMode="auto">
              <a:xfrm>
                <a:off x="3439" y="2720"/>
                <a:ext cx="47" cy="41"/>
              </a:xfrm>
              <a:custGeom>
                <a:avLst/>
                <a:gdLst>
                  <a:gd name="T0" fmla="*/ 0 w 139"/>
                  <a:gd name="T1" fmla="*/ 1 h 122"/>
                  <a:gd name="T2" fmla="*/ 0 w 139"/>
                  <a:gd name="T3" fmla="*/ 2 h 122"/>
                  <a:gd name="T4" fmla="*/ 2 w 139"/>
                  <a:gd name="T5" fmla="*/ 2 h 122"/>
                  <a:gd name="T6" fmla="*/ 2 w 139"/>
                  <a:gd name="T7" fmla="*/ 1 h 122"/>
                  <a:gd name="T8" fmla="*/ 1 w 139"/>
                  <a:gd name="T9" fmla="*/ 1 h 122"/>
                  <a:gd name="T10" fmla="*/ 1 w 139"/>
                  <a:gd name="T11" fmla="*/ 1 h 122"/>
                  <a:gd name="T12" fmla="*/ 1 w 139"/>
                  <a:gd name="T13" fmla="*/ 1 h 122"/>
                  <a:gd name="T14" fmla="*/ 1 w 139"/>
                  <a:gd name="T15" fmla="*/ 1 h 122"/>
                  <a:gd name="T16" fmla="*/ 1 w 139"/>
                  <a:gd name="T17" fmla="*/ 1 h 122"/>
                  <a:gd name="T18" fmla="*/ 2 w 139"/>
                  <a:gd name="T19" fmla="*/ 1 h 122"/>
                  <a:gd name="T20" fmla="*/ 2 w 139"/>
                  <a:gd name="T21" fmla="*/ 1 h 122"/>
                  <a:gd name="T22" fmla="*/ 2 w 139"/>
                  <a:gd name="T23" fmla="*/ 0 h 122"/>
                  <a:gd name="T24" fmla="*/ 1 w 139"/>
                  <a:gd name="T25" fmla="*/ 0 h 122"/>
                  <a:gd name="T26" fmla="*/ 1 w 139"/>
                  <a:gd name="T27" fmla="*/ 0 h 122"/>
                  <a:gd name="T28" fmla="*/ 1 w 139"/>
                  <a:gd name="T29" fmla="*/ 0 h 122"/>
                  <a:gd name="T30" fmla="*/ 1 w 139"/>
                  <a:gd name="T31" fmla="*/ 0 h 122"/>
                  <a:gd name="T32" fmla="*/ 1 w 139"/>
                  <a:gd name="T33" fmla="*/ 1 h 122"/>
                  <a:gd name="T34" fmla="*/ 1 w 139"/>
                  <a:gd name="T35" fmla="*/ 0 h 122"/>
                  <a:gd name="T36" fmla="*/ 1 w 139"/>
                  <a:gd name="T37" fmla="*/ 1 h 122"/>
                  <a:gd name="T38" fmla="*/ 0 w 139"/>
                  <a:gd name="T39" fmla="*/ 0 h 122"/>
                  <a:gd name="T40" fmla="*/ 0 w 139"/>
                  <a:gd name="T41" fmla="*/ 0 h 122"/>
                  <a:gd name="T42" fmla="*/ 0 w 139"/>
                  <a:gd name="T43" fmla="*/ 0 h 122"/>
                  <a:gd name="T44" fmla="*/ 0 w 139"/>
                  <a:gd name="T45" fmla="*/ 0 h 122"/>
                  <a:gd name="T46" fmla="*/ 0 w 139"/>
                  <a:gd name="T47" fmla="*/ 1 h 122"/>
                  <a:gd name="T48" fmla="*/ 0 w 139"/>
                  <a:gd name="T49" fmla="*/ 1 h 122"/>
                  <a:gd name="T50" fmla="*/ 0 w 139"/>
                  <a:gd name="T51" fmla="*/ 1 h 122"/>
                  <a:gd name="T52" fmla="*/ 0 w 139"/>
                  <a:gd name="T53" fmla="*/ 1 h 122"/>
                  <a:gd name="T54" fmla="*/ 0 w 139"/>
                  <a:gd name="T55" fmla="*/ 1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9"/>
                  <a:gd name="T85" fmla="*/ 0 h 122"/>
                  <a:gd name="T86" fmla="*/ 139 w 139"/>
                  <a:gd name="T87" fmla="*/ 122 h 12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9" h="122">
                    <a:moveTo>
                      <a:pt x="0" y="86"/>
                    </a:moveTo>
                    <a:lnTo>
                      <a:pt x="0" y="122"/>
                    </a:lnTo>
                    <a:lnTo>
                      <a:pt x="139" y="122"/>
                    </a:lnTo>
                    <a:lnTo>
                      <a:pt x="139" y="86"/>
                    </a:lnTo>
                    <a:lnTo>
                      <a:pt x="57" y="86"/>
                    </a:lnTo>
                    <a:lnTo>
                      <a:pt x="57" y="71"/>
                    </a:lnTo>
                    <a:lnTo>
                      <a:pt x="57" y="76"/>
                    </a:lnTo>
                    <a:lnTo>
                      <a:pt x="60" y="56"/>
                    </a:lnTo>
                    <a:lnTo>
                      <a:pt x="70" y="48"/>
                    </a:lnTo>
                    <a:lnTo>
                      <a:pt x="121" y="46"/>
                    </a:lnTo>
                    <a:lnTo>
                      <a:pt x="139" y="41"/>
                    </a:lnTo>
                    <a:lnTo>
                      <a:pt x="139" y="0"/>
                    </a:lnTo>
                    <a:lnTo>
                      <a:pt x="114" y="4"/>
                    </a:lnTo>
                    <a:lnTo>
                      <a:pt x="70" y="7"/>
                    </a:lnTo>
                    <a:lnTo>
                      <a:pt x="55" y="15"/>
                    </a:lnTo>
                    <a:lnTo>
                      <a:pt x="46" y="33"/>
                    </a:lnTo>
                    <a:lnTo>
                      <a:pt x="46" y="41"/>
                    </a:lnTo>
                    <a:lnTo>
                      <a:pt x="42" y="36"/>
                    </a:lnTo>
                    <a:lnTo>
                      <a:pt x="42" y="41"/>
                    </a:lnTo>
                    <a:lnTo>
                      <a:pt x="39" y="27"/>
                    </a:lnTo>
                    <a:lnTo>
                      <a:pt x="31" y="1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0"/>
                    </a:lnTo>
                    <a:lnTo>
                      <a:pt x="20" y="53"/>
                    </a:lnTo>
                    <a:lnTo>
                      <a:pt x="24" y="56"/>
                    </a:lnTo>
                    <a:lnTo>
                      <a:pt x="26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7" name="Freeform 373"/>
              <p:cNvSpPr>
                <a:spLocks/>
              </p:cNvSpPr>
              <p:nvPr/>
            </p:nvSpPr>
            <p:spPr bwMode="auto">
              <a:xfrm>
                <a:off x="3419" y="2722"/>
                <a:ext cx="20" cy="39"/>
              </a:xfrm>
              <a:custGeom>
                <a:avLst/>
                <a:gdLst>
                  <a:gd name="T0" fmla="*/ 1 w 61"/>
                  <a:gd name="T1" fmla="*/ 0 h 116"/>
                  <a:gd name="T2" fmla="*/ 1 w 61"/>
                  <a:gd name="T3" fmla="*/ 0 h 116"/>
                  <a:gd name="T4" fmla="*/ 1 w 61"/>
                  <a:gd name="T5" fmla="*/ 0 h 116"/>
                  <a:gd name="T6" fmla="*/ 1 w 61"/>
                  <a:gd name="T7" fmla="*/ 0 h 116"/>
                  <a:gd name="T8" fmla="*/ 1 w 61"/>
                  <a:gd name="T9" fmla="*/ 0 h 116"/>
                  <a:gd name="T10" fmla="*/ 0 w 61"/>
                  <a:gd name="T11" fmla="*/ 0 h 116"/>
                  <a:gd name="T12" fmla="*/ 0 w 61"/>
                  <a:gd name="T13" fmla="*/ 0 h 116"/>
                  <a:gd name="T14" fmla="*/ 0 w 61"/>
                  <a:gd name="T15" fmla="*/ 0 h 116"/>
                  <a:gd name="T16" fmla="*/ 0 w 61"/>
                  <a:gd name="T17" fmla="*/ 0 h 116"/>
                  <a:gd name="T18" fmla="*/ 0 w 61"/>
                  <a:gd name="T19" fmla="*/ 0 h 116"/>
                  <a:gd name="T20" fmla="*/ 0 w 61"/>
                  <a:gd name="T21" fmla="*/ 0 h 116"/>
                  <a:gd name="T22" fmla="*/ 0 w 61"/>
                  <a:gd name="T23" fmla="*/ 1 h 116"/>
                  <a:gd name="T24" fmla="*/ 0 w 61"/>
                  <a:gd name="T25" fmla="*/ 0 h 116"/>
                  <a:gd name="T26" fmla="*/ 0 w 61"/>
                  <a:gd name="T27" fmla="*/ 1 h 116"/>
                  <a:gd name="T28" fmla="*/ 1 w 61"/>
                  <a:gd name="T29" fmla="*/ 1 h 116"/>
                  <a:gd name="T30" fmla="*/ 1 w 61"/>
                  <a:gd name="T31" fmla="*/ 1 h 116"/>
                  <a:gd name="T32" fmla="*/ 0 w 61"/>
                  <a:gd name="T33" fmla="*/ 1 h 116"/>
                  <a:gd name="T34" fmla="*/ 0 w 61"/>
                  <a:gd name="T35" fmla="*/ 1 h 116"/>
                  <a:gd name="T36" fmla="*/ 0 w 61"/>
                  <a:gd name="T37" fmla="*/ 1 h 116"/>
                  <a:gd name="T38" fmla="*/ 0 w 61"/>
                  <a:gd name="T39" fmla="*/ 1 h 116"/>
                  <a:gd name="T40" fmla="*/ 0 w 61"/>
                  <a:gd name="T41" fmla="*/ 1 h 116"/>
                  <a:gd name="T42" fmla="*/ 1 w 61"/>
                  <a:gd name="T43" fmla="*/ 1 h 116"/>
                  <a:gd name="T44" fmla="*/ 1 w 61"/>
                  <a:gd name="T45" fmla="*/ 0 h 116"/>
                  <a:gd name="T46" fmla="*/ 1 w 61"/>
                  <a:gd name="T47" fmla="*/ 1 h 116"/>
                  <a:gd name="T48" fmla="*/ 1 w 61"/>
                  <a:gd name="T49" fmla="*/ 0 h 1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116"/>
                  <a:gd name="T77" fmla="*/ 61 w 61"/>
                  <a:gd name="T78" fmla="*/ 116 h 1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116">
                    <a:moveTo>
                      <a:pt x="61" y="40"/>
                    </a:moveTo>
                    <a:lnTo>
                      <a:pt x="61" y="0"/>
                    </a:lnTo>
                    <a:lnTo>
                      <a:pt x="61" y="4"/>
                    </a:lnTo>
                    <a:lnTo>
                      <a:pt x="56" y="0"/>
                    </a:lnTo>
                    <a:lnTo>
                      <a:pt x="44" y="1"/>
                    </a:lnTo>
                    <a:lnTo>
                      <a:pt x="33" y="3"/>
                    </a:lnTo>
                    <a:lnTo>
                      <a:pt x="24" y="8"/>
                    </a:lnTo>
                    <a:lnTo>
                      <a:pt x="17" y="12"/>
                    </a:lnTo>
                    <a:lnTo>
                      <a:pt x="12" y="19"/>
                    </a:lnTo>
                    <a:lnTo>
                      <a:pt x="9" y="27"/>
                    </a:lnTo>
                    <a:lnTo>
                      <a:pt x="6" y="35"/>
                    </a:lnTo>
                    <a:lnTo>
                      <a:pt x="5" y="44"/>
                    </a:lnTo>
                    <a:lnTo>
                      <a:pt x="0" y="40"/>
                    </a:lnTo>
                    <a:lnTo>
                      <a:pt x="0" y="116"/>
                    </a:lnTo>
                    <a:lnTo>
                      <a:pt x="61" y="116"/>
                    </a:lnTo>
                    <a:lnTo>
                      <a:pt x="61" y="80"/>
                    </a:lnTo>
                    <a:lnTo>
                      <a:pt x="31" y="80"/>
                    </a:lnTo>
                    <a:lnTo>
                      <a:pt x="31" y="59"/>
                    </a:lnTo>
                    <a:lnTo>
                      <a:pt x="35" y="59"/>
                    </a:lnTo>
                    <a:lnTo>
                      <a:pt x="37" y="53"/>
                    </a:lnTo>
                    <a:lnTo>
                      <a:pt x="41" y="47"/>
                    </a:lnTo>
                    <a:lnTo>
                      <a:pt x="48" y="42"/>
                    </a:lnTo>
                    <a:lnTo>
                      <a:pt x="61" y="40"/>
                    </a:lnTo>
                    <a:lnTo>
                      <a:pt x="61" y="44"/>
                    </a:lnTo>
                    <a:lnTo>
                      <a:pt x="61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8" name="Freeform 374"/>
              <p:cNvSpPr>
                <a:spLocks/>
              </p:cNvSpPr>
              <p:nvPr/>
            </p:nvSpPr>
            <p:spPr bwMode="auto">
              <a:xfrm>
                <a:off x="3470" y="2675"/>
                <a:ext cx="17" cy="39"/>
              </a:xfrm>
              <a:custGeom>
                <a:avLst/>
                <a:gdLst>
                  <a:gd name="T0" fmla="*/ 0 w 52"/>
                  <a:gd name="T1" fmla="*/ 1 h 116"/>
                  <a:gd name="T2" fmla="*/ 0 w 52"/>
                  <a:gd name="T3" fmla="*/ 1 h 116"/>
                  <a:gd name="T4" fmla="*/ 0 w 52"/>
                  <a:gd name="T5" fmla="*/ 1 h 116"/>
                  <a:gd name="T6" fmla="*/ 0 w 52"/>
                  <a:gd name="T7" fmla="*/ 1 h 116"/>
                  <a:gd name="T8" fmla="*/ 0 w 52"/>
                  <a:gd name="T9" fmla="*/ 1 h 116"/>
                  <a:gd name="T10" fmla="*/ 1 w 52"/>
                  <a:gd name="T11" fmla="*/ 1 h 116"/>
                  <a:gd name="T12" fmla="*/ 1 w 52"/>
                  <a:gd name="T13" fmla="*/ 1 h 116"/>
                  <a:gd name="T14" fmla="*/ 1 w 52"/>
                  <a:gd name="T15" fmla="*/ 1 h 116"/>
                  <a:gd name="T16" fmla="*/ 1 w 52"/>
                  <a:gd name="T17" fmla="*/ 1 h 116"/>
                  <a:gd name="T18" fmla="*/ 1 w 52"/>
                  <a:gd name="T19" fmla="*/ 1 h 116"/>
                  <a:gd name="T20" fmla="*/ 1 w 52"/>
                  <a:gd name="T21" fmla="*/ 1 h 116"/>
                  <a:gd name="T22" fmla="*/ 0 w 52"/>
                  <a:gd name="T23" fmla="*/ 1 h 116"/>
                  <a:gd name="T24" fmla="*/ 0 w 52"/>
                  <a:gd name="T25" fmla="*/ 1 h 116"/>
                  <a:gd name="T26" fmla="*/ 1 w 52"/>
                  <a:gd name="T27" fmla="*/ 0 h 116"/>
                  <a:gd name="T28" fmla="*/ 1 w 52"/>
                  <a:gd name="T29" fmla="*/ 0 h 116"/>
                  <a:gd name="T30" fmla="*/ 1 w 52"/>
                  <a:gd name="T31" fmla="*/ 0 h 116"/>
                  <a:gd name="T32" fmla="*/ 0 w 52"/>
                  <a:gd name="T33" fmla="*/ 0 h 116"/>
                  <a:gd name="T34" fmla="*/ 0 w 52"/>
                  <a:gd name="T35" fmla="*/ 0 h 116"/>
                  <a:gd name="T36" fmla="*/ 0 w 52"/>
                  <a:gd name="T37" fmla="*/ 0 h 116"/>
                  <a:gd name="T38" fmla="*/ 0 w 52"/>
                  <a:gd name="T39" fmla="*/ 0 h 116"/>
                  <a:gd name="T40" fmla="*/ 0 w 52"/>
                  <a:gd name="T41" fmla="*/ 1 h 116"/>
                  <a:gd name="T42" fmla="*/ 0 w 52"/>
                  <a:gd name="T43" fmla="*/ 1 h 116"/>
                  <a:gd name="T44" fmla="*/ 0 w 52"/>
                  <a:gd name="T45" fmla="*/ 1 h 116"/>
                  <a:gd name="T46" fmla="*/ 0 w 52"/>
                  <a:gd name="T47" fmla="*/ 1 h 116"/>
                  <a:gd name="T48" fmla="*/ 0 w 52"/>
                  <a:gd name="T49" fmla="*/ 1 h 116"/>
                  <a:gd name="T50" fmla="*/ 0 w 52"/>
                  <a:gd name="T51" fmla="*/ 1 h 116"/>
                  <a:gd name="T52" fmla="*/ 0 w 52"/>
                  <a:gd name="T53" fmla="*/ 1 h 116"/>
                  <a:gd name="T54" fmla="*/ 0 w 52"/>
                  <a:gd name="T55" fmla="*/ 1 h 116"/>
                  <a:gd name="T56" fmla="*/ 0 w 52"/>
                  <a:gd name="T57" fmla="*/ 1 h 116"/>
                  <a:gd name="T58" fmla="*/ 0 w 52"/>
                  <a:gd name="T59" fmla="*/ 1 h 116"/>
                  <a:gd name="T60" fmla="*/ 0 w 52"/>
                  <a:gd name="T61" fmla="*/ 1 h 116"/>
                  <a:gd name="T62" fmla="*/ 0 w 52"/>
                  <a:gd name="T63" fmla="*/ 1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16"/>
                  <a:gd name="T98" fmla="*/ 52 w 52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16">
                    <a:moveTo>
                      <a:pt x="0" y="74"/>
                    </a:moveTo>
                    <a:lnTo>
                      <a:pt x="5" y="111"/>
                    </a:lnTo>
                    <a:lnTo>
                      <a:pt x="5" y="116"/>
                    </a:lnTo>
                    <a:lnTo>
                      <a:pt x="23" y="114"/>
                    </a:lnTo>
                    <a:lnTo>
                      <a:pt x="38" y="107"/>
                    </a:lnTo>
                    <a:lnTo>
                      <a:pt x="44" y="103"/>
                    </a:lnTo>
                    <a:lnTo>
                      <a:pt x="49" y="96"/>
                    </a:lnTo>
                    <a:lnTo>
                      <a:pt x="51" y="88"/>
                    </a:lnTo>
                    <a:lnTo>
                      <a:pt x="52" y="78"/>
                    </a:lnTo>
                    <a:lnTo>
                      <a:pt x="50" y="68"/>
                    </a:lnTo>
                    <a:lnTo>
                      <a:pt x="45" y="59"/>
                    </a:lnTo>
                    <a:lnTo>
                      <a:pt x="32" y="41"/>
                    </a:lnTo>
                    <a:lnTo>
                      <a:pt x="26" y="41"/>
                    </a:lnTo>
                    <a:lnTo>
                      <a:pt x="47" y="37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5" y="47"/>
                    </a:lnTo>
                    <a:lnTo>
                      <a:pt x="13" y="48"/>
                    </a:lnTo>
                    <a:lnTo>
                      <a:pt x="19" y="51"/>
                    </a:lnTo>
                    <a:lnTo>
                      <a:pt x="23" y="56"/>
                    </a:lnTo>
                    <a:lnTo>
                      <a:pt x="26" y="63"/>
                    </a:lnTo>
                    <a:lnTo>
                      <a:pt x="23" y="70"/>
                    </a:lnTo>
                    <a:lnTo>
                      <a:pt x="19" y="75"/>
                    </a:lnTo>
                    <a:lnTo>
                      <a:pt x="13" y="77"/>
                    </a:lnTo>
                    <a:lnTo>
                      <a:pt x="5" y="78"/>
                    </a:lnTo>
                    <a:lnTo>
                      <a:pt x="5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69" name="Freeform 375"/>
              <p:cNvSpPr>
                <a:spLocks/>
              </p:cNvSpPr>
              <p:nvPr/>
            </p:nvSpPr>
            <p:spPr bwMode="auto">
              <a:xfrm>
                <a:off x="3439" y="2675"/>
                <a:ext cx="32" cy="39"/>
              </a:xfrm>
              <a:custGeom>
                <a:avLst/>
                <a:gdLst>
                  <a:gd name="T0" fmla="*/ 1 w 97"/>
                  <a:gd name="T1" fmla="*/ 1 h 116"/>
                  <a:gd name="T2" fmla="*/ 1 w 97"/>
                  <a:gd name="T3" fmla="*/ 0 h 116"/>
                  <a:gd name="T4" fmla="*/ 1 w 97"/>
                  <a:gd name="T5" fmla="*/ 0 h 116"/>
                  <a:gd name="T6" fmla="*/ 1 w 97"/>
                  <a:gd name="T7" fmla="*/ 0 h 116"/>
                  <a:gd name="T8" fmla="*/ 0 w 97"/>
                  <a:gd name="T9" fmla="*/ 0 h 116"/>
                  <a:gd name="T10" fmla="*/ 0 w 97"/>
                  <a:gd name="T11" fmla="*/ 0 h 116"/>
                  <a:gd name="T12" fmla="*/ 0 w 97"/>
                  <a:gd name="T13" fmla="*/ 1 h 116"/>
                  <a:gd name="T14" fmla="*/ 0 w 97"/>
                  <a:gd name="T15" fmla="*/ 1 h 116"/>
                  <a:gd name="T16" fmla="*/ 0 w 97"/>
                  <a:gd name="T17" fmla="*/ 1 h 116"/>
                  <a:gd name="T18" fmla="*/ 0 w 97"/>
                  <a:gd name="T19" fmla="*/ 1 h 116"/>
                  <a:gd name="T20" fmla="*/ 0 w 97"/>
                  <a:gd name="T21" fmla="*/ 1 h 116"/>
                  <a:gd name="T22" fmla="*/ 0 w 97"/>
                  <a:gd name="T23" fmla="*/ 1 h 116"/>
                  <a:gd name="T24" fmla="*/ 0 w 97"/>
                  <a:gd name="T25" fmla="*/ 1 h 116"/>
                  <a:gd name="T26" fmla="*/ 0 w 97"/>
                  <a:gd name="T27" fmla="*/ 1 h 116"/>
                  <a:gd name="T28" fmla="*/ 0 w 97"/>
                  <a:gd name="T29" fmla="*/ 1 h 116"/>
                  <a:gd name="T30" fmla="*/ 0 w 97"/>
                  <a:gd name="T31" fmla="*/ 1 h 116"/>
                  <a:gd name="T32" fmla="*/ 0 w 97"/>
                  <a:gd name="T33" fmla="*/ 1 h 116"/>
                  <a:gd name="T34" fmla="*/ 1 w 97"/>
                  <a:gd name="T35" fmla="*/ 1 h 116"/>
                  <a:gd name="T36" fmla="*/ 1 w 97"/>
                  <a:gd name="T37" fmla="*/ 1 h 116"/>
                  <a:gd name="T38" fmla="*/ 1 w 97"/>
                  <a:gd name="T39" fmla="*/ 1 h 116"/>
                  <a:gd name="T40" fmla="*/ 1 w 97"/>
                  <a:gd name="T41" fmla="*/ 1 h 116"/>
                  <a:gd name="T42" fmla="*/ 1 w 97"/>
                  <a:gd name="T43" fmla="*/ 1 h 116"/>
                  <a:gd name="T44" fmla="*/ 1 w 97"/>
                  <a:gd name="T45" fmla="*/ 1 h 116"/>
                  <a:gd name="T46" fmla="*/ 1 w 97"/>
                  <a:gd name="T47" fmla="*/ 1 h 116"/>
                  <a:gd name="T48" fmla="*/ 1 w 97"/>
                  <a:gd name="T49" fmla="*/ 1 h 116"/>
                  <a:gd name="T50" fmla="*/ 1 w 97"/>
                  <a:gd name="T51" fmla="*/ 1 h 116"/>
                  <a:gd name="T52" fmla="*/ 1 w 97"/>
                  <a:gd name="T53" fmla="*/ 1 h 116"/>
                  <a:gd name="T54" fmla="*/ 1 w 97"/>
                  <a:gd name="T55" fmla="*/ 1 h 116"/>
                  <a:gd name="T56" fmla="*/ 1 w 97"/>
                  <a:gd name="T57" fmla="*/ 1 h 116"/>
                  <a:gd name="T58" fmla="*/ 1 w 97"/>
                  <a:gd name="T59" fmla="*/ 1 h 116"/>
                  <a:gd name="T60" fmla="*/ 1 w 97"/>
                  <a:gd name="T61" fmla="*/ 1 h 1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7"/>
                  <a:gd name="T94" fmla="*/ 0 h 116"/>
                  <a:gd name="T95" fmla="*/ 97 w 97"/>
                  <a:gd name="T96" fmla="*/ 116 h 11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7" h="116">
                    <a:moveTo>
                      <a:pt x="92" y="41"/>
                    </a:moveTo>
                    <a:lnTo>
                      <a:pt x="92" y="0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19" y="9"/>
                    </a:lnTo>
                    <a:lnTo>
                      <a:pt x="7" y="22"/>
                    </a:lnTo>
                    <a:lnTo>
                      <a:pt x="0" y="46"/>
                    </a:lnTo>
                    <a:lnTo>
                      <a:pt x="0" y="84"/>
                    </a:lnTo>
                    <a:lnTo>
                      <a:pt x="14" y="107"/>
                    </a:lnTo>
                    <a:lnTo>
                      <a:pt x="29" y="115"/>
                    </a:lnTo>
                    <a:lnTo>
                      <a:pt x="40" y="116"/>
                    </a:lnTo>
                    <a:lnTo>
                      <a:pt x="40" y="74"/>
                    </a:lnTo>
                    <a:lnTo>
                      <a:pt x="26" y="71"/>
                    </a:lnTo>
                    <a:lnTo>
                      <a:pt x="19" y="58"/>
                    </a:lnTo>
                    <a:lnTo>
                      <a:pt x="26" y="48"/>
                    </a:lnTo>
                    <a:lnTo>
                      <a:pt x="40" y="47"/>
                    </a:lnTo>
                    <a:lnTo>
                      <a:pt x="40" y="41"/>
                    </a:lnTo>
                    <a:lnTo>
                      <a:pt x="45" y="41"/>
                    </a:lnTo>
                    <a:lnTo>
                      <a:pt x="51" y="47"/>
                    </a:lnTo>
                    <a:lnTo>
                      <a:pt x="53" y="83"/>
                    </a:lnTo>
                    <a:lnTo>
                      <a:pt x="62" y="103"/>
                    </a:lnTo>
                    <a:lnTo>
                      <a:pt x="82" y="115"/>
                    </a:lnTo>
                    <a:lnTo>
                      <a:pt x="97" y="116"/>
                    </a:lnTo>
                    <a:lnTo>
                      <a:pt x="92" y="111"/>
                    </a:lnTo>
                    <a:lnTo>
                      <a:pt x="97" y="74"/>
                    </a:lnTo>
                    <a:lnTo>
                      <a:pt x="97" y="78"/>
                    </a:lnTo>
                    <a:lnTo>
                      <a:pt x="77" y="73"/>
                    </a:lnTo>
                    <a:lnTo>
                      <a:pt x="71" y="59"/>
                    </a:lnTo>
                    <a:lnTo>
                      <a:pt x="71" y="47"/>
                    </a:lnTo>
                    <a:lnTo>
                      <a:pt x="97" y="47"/>
                    </a:lnTo>
                    <a:lnTo>
                      <a:pt x="92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0" name="Freeform 376"/>
              <p:cNvSpPr>
                <a:spLocks/>
              </p:cNvSpPr>
              <p:nvPr/>
            </p:nvSpPr>
            <p:spPr bwMode="auto">
              <a:xfrm>
                <a:off x="3462" y="2630"/>
                <a:ext cx="25" cy="37"/>
              </a:xfrm>
              <a:custGeom>
                <a:avLst/>
                <a:gdLst>
                  <a:gd name="T0" fmla="*/ 0 w 76"/>
                  <a:gd name="T1" fmla="*/ 1 h 112"/>
                  <a:gd name="T2" fmla="*/ 0 w 76"/>
                  <a:gd name="T3" fmla="*/ 1 h 112"/>
                  <a:gd name="T4" fmla="*/ 0 w 76"/>
                  <a:gd name="T5" fmla="*/ 1 h 112"/>
                  <a:gd name="T6" fmla="*/ 0 w 76"/>
                  <a:gd name="T7" fmla="*/ 1 h 112"/>
                  <a:gd name="T8" fmla="*/ 0 w 76"/>
                  <a:gd name="T9" fmla="*/ 1 h 112"/>
                  <a:gd name="T10" fmla="*/ 1 w 76"/>
                  <a:gd name="T11" fmla="*/ 1 h 112"/>
                  <a:gd name="T12" fmla="*/ 1 w 76"/>
                  <a:gd name="T13" fmla="*/ 1 h 112"/>
                  <a:gd name="T14" fmla="*/ 1 w 76"/>
                  <a:gd name="T15" fmla="*/ 1 h 112"/>
                  <a:gd name="T16" fmla="*/ 1 w 76"/>
                  <a:gd name="T17" fmla="*/ 1 h 112"/>
                  <a:gd name="T18" fmla="*/ 1 w 76"/>
                  <a:gd name="T19" fmla="*/ 1 h 112"/>
                  <a:gd name="T20" fmla="*/ 1 w 76"/>
                  <a:gd name="T21" fmla="*/ 1 h 112"/>
                  <a:gd name="T22" fmla="*/ 1 w 76"/>
                  <a:gd name="T23" fmla="*/ 1 h 112"/>
                  <a:gd name="T24" fmla="*/ 1 w 76"/>
                  <a:gd name="T25" fmla="*/ 1 h 112"/>
                  <a:gd name="T26" fmla="*/ 1 w 76"/>
                  <a:gd name="T27" fmla="*/ 0 h 112"/>
                  <a:gd name="T28" fmla="*/ 1 w 76"/>
                  <a:gd name="T29" fmla="*/ 0 h 112"/>
                  <a:gd name="T30" fmla="*/ 1 w 76"/>
                  <a:gd name="T31" fmla="*/ 0 h 112"/>
                  <a:gd name="T32" fmla="*/ 0 w 76"/>
                  <a:gd name="T33" fmla="*/ 0 h 112"/>
                  <a:gd name="T34" fmla="*/ 0 w 76"/>
                  <a:gd name="T35" fmla="*/ 1 h 112"/>
                  <a:gd name="T36" fmla="*/ 0 w 76"/>
                  <a:gd name="T37" fmla="*/ 1 h 112"/>
                  <a:gd name="T38" fmla="*/ 0 w 76"/>
                  <a:gd name="T39" fmla="*/ 1 h 112"/>
                  <a:gd name="T40" fmla="*/ 0 w 76"/>
                  <a:gd name="T41" fmla="*/ 1 h 112"/>
                  <a:gd name="T42" fmla="*/ 1 w 76"/>
                  <a:gd name="T43" fmla="*/ 1 h 112"/>
                  <a:gd name="T44" fmla="*/ 1 w 76"/>
                  <a:gd name="T45" fmla="*/ 1 h 112"/>
                  <a:gd name="T46" fmla="*/ 1 w 76"/>
                  <a:gd name="T47" fmla="*/ 1 h 112"/>
                  <a:gd name="T48" fmla="*/ 1 w 76"/>
                  <a:gd name="T49" fmla="*/ 1 h 112"/>
                  <a:gd name="T50" fmla="*/ 1 w 76"/>
                  <a:gd name="T51" fmla="*/ 1 h 112"/>
                  <a:gd name="T52" fmla="*/ 0 w 76"/>
                  <a:gd name="T53" fmla="*/ 1 h 112"/>
                  <a:gd name="T54" fmla="*/ 0 w 76"/>
                  <a:gd name="T55" fmla="*/ 1 h 112"/>
                  <a:gd name="T56" fmla="*/ 0 w 76"/>
                  <a:gd name="T57" fmla="*/ 1 h 112"/>
                  <a:gd name="T58" fmla="*/ 0 w 76"/>
                  <a:gd name="T59" fmla="*/ 1 h 112"/>
                  <a:gd name="T60" fmla="*/ 0 w 76"/>
                  <a:gd name="T61" fmla="*/ 1 h 1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6"/>
                  <a:gd name="T94" fmla="*/ 0 h 112"/>
                  <a:gd name="T95" fmla="*/ 76 w 76"/>
                  <a:gd name="T96" fmla="*/ 112 h 1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6" h="112">
                    <a:moveTo>
                      <a:pt x="0" y="70"/>
                    </a:moveTo>
                    <a:lnTo>
                      <a:pt x="0" y="112"/>
                    </a:lnTo>
                    <a:lnTo>
                      <a:pt x="5" y="112"/>
                    </a:lnTo>
                    <a:lnTo>
                      <a:pt x="29" y="111"/>
                    </a:lnTo>
                    <a:lnTo>
                      <a:pt x="40" y="109"/>
                    </a:lnTo>
                    <a:lnTo>
                      <a:pt x="52" y="107"/>
                    </a:lnTo>
                    <a:lnTo>
                      <a:pt x="62" y="101"/>
                    </a:lnTo>
                    <a:lnTo>
                      <a:pt x="69" y="94"/>
                    </a:lnTo>
                    <a:lnTo>
                      <a:pt x="74" y="84"/>
                    </a:lnTo>
                    <a:lnTo>
                      <a:pt x="76" y="70"/>
                    </a:lnTo>
                    <a:lnTo>
                      <a:pt x="75" y="63"/>
                    </a:lnTo>
                    <a:lnTo>
                      <a:pt x="72" y="55"/>
                    </a:lnTo>
                    <a:lnTo>
                      <a:pt x="66" y="48"/>
                    </a:lnTo>
                    <a:lnTo>
                      <a:pt x="56" y="40"/>
                    </a:lnTo>
                    <a:lnTo>
                      <a:pt x="72" y="40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17" y="45"/>
                    </a:lnTo>
                    <a:lnTo>
                      <a:pt x="27" y="46"/>
                    </a:lnTo>
                    <a:lnTo>
                      <a:pt x="35" y="47"/>
                    </a:lnTo>
                    <a:lnTo>
                      <a:pt x="42" y="49"/>
                    </a:lnTo>
                    <a:lnTo>
                      <a:pt x="49" y="54"/>
                    </a:lnTo>
                    <a:lnTo>
                      <a:pt x="51" y="61"/>
                    </a:lnTo>
                    <a:lnTo>
                      <a:pt x="49" y="67"/>
                    </a:lnTo>
                    <a:lnTo>
                      <a:pt x="42" y="73"/>
                    </a:lnTo>
                    <a:lnTo>
                      <a:pt x="35" y="74"/>
                    </a:lnTo>
                    <a:lnTo>
                      <a:pt x="27" y="75"/>
                    </a:lnTo>
                    <a:lnTo>
                      <a:pt x="17" y="76"/>
                    </a:lnTo>
                    <a:lnTo>
                      <a:pt x="5" y="7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1" name="Freeform 377"/>
              <p:cNvSpPr>
                <a:spLocks/>
              </p:cNvSpPr>
              <p:nvPr/>
            </p:nvSpPr>
            <p:spPr bwMode="auto">
              <a:xfrm>
                <a:off x="3419" y="2630"/>
                <a:ext cx="44" cy="37"/>
              </a:xfrm>
              <a:custGeom>
                <a:avLst/>
                <a:gdLst>
                  <a:gd name="T0" fmla="*/ 2 w 133"/>
                  <a:gd name="T1" fmla="*/ 1 h 112"/>
                  <a:gd name="T2" fmla="*/ 2 w 133"/>
                  <a:gd name="T3" fmla="*/ 0 h 112"/>
                  <a:gd name="T4" fmla="*/ 0 w 133"/>
                  <a:gd name="T5" fmla="*/ 0 h 112"/>
                  <a:gd name="T6" fmla="*/ 0 w 133"/>
                  <a:gd name="T7" fmla="*/ 0 h 112"/>
                  <a:gd name="T8" fmla="*/ 1 w 133"/>
                  <a:gd name="T9" fmla="*/ 0 h 112"/>
                  <a:gd name="T10" fmla="*/ 1 w 133"/>
                  <a:gd name="T11" fmla="*/ 1 h 112"/>
                  <a:gd name="T12" fmla="*/ 1 w 133"/>
                  <a:gd name="T13" fmla="*/ 1 h 112"/>
                  <a:gd name="T14" fmla="*/ 1 w 133"/>
                  <a:gd name="T15" fmla="*/ 1 h 112"/>
                  <a:gd name="T16" fmla="*/ 1 w 133"/>
                  <a:gd name="T17" fmla="*/ 1 h 112"/>
                  <a:gd name="T18" fmla="*/ 1 w 133"/>
                  <a:gd name="T19" fmla="*/ 1 h 112"/>
                  <a:gd name="T20" fmla="*/ 1 w 133"/>
                  <a:gd name="T21" fmla="*/ 1 h 112"/>
                  <a:gd name="T22" fmla="*/ 1 w 133"/>
                  <a:gd name="T23" fmla="*/ 1 h 112"/>
                  <a:gd name="T24" fmla="*/ 1 w 133"/>
                  <a:gd name="T25" fmla="*/ 1 h 112"/>
                  <a:gd name="T26" fmla="*/ 1 w 133"/>
                  <a:gd name="T27" fmla="*/ 1 h 112"/>
                  <a:gd name="T28" fmla="*/ 1 w 133"/>
                  <a:gd name="T29" fmla="*/ 1 h 112"/>
                  <a:gd name="T30" fmla="*/ 2 w 133"/>
                  <a:gd name="T31" fmla="*/ 1 h 112"/>
                  <a:gd name="T32" fmla="*/ 2 w 133"/>
                  <a:gd name="T33" fmla="*/ 1 h 112"/>
                  <a:gd name="T34" fmla="*/ 2 w 133"/>
                  <a:gd name="T35" fmla="*/ 1 h 112"/>
                  <a:gd name="T36" fmla="*/ 2 w 133"/>
                  <a:gd name="T37" fmla="*/ 1 h 112"/>
                  <a:gd name="T38" fmla="*/ 2 w 133"/>
                  <a:gd name="T39" fmla="*/ 1 h 112"/>
                  <a:gd name="T40" fmla="*/ 1 w 133"/>
                  <a:gd name="T41" fmla="*/ 1 h 112"/>
                  <a:gd name="T42" fmla="*/ 1 w 133"/>
                  <a:gd name="T43" fmla="*/ 1 h 112"/>
                  <a:gd name="T44" fmla="*/ 1 w 133"/>
                  <a:gd name="T45" fmla="*/ 1 h 112"/>
                  <a:gd name="T46" fmla="*/ 1 w 133"/>
                  <a:gd name="T47" fmla="*/ 1 h 112"/>
                  <a:gd name="T48" fmla="*/ 1 w 133"/>
                  <a:gd name="T49" fmla="*/ 1 h 112"/>
                  <a:gd name="T50" fmla="*/ 1 w 133"/>
                  <a:gd name="T51" fmla="*/ 1 h 112"/>
                  <a:gd name="T52" fmla="*/ 1 w 133"/>
                  <a:gd name="T53" fmla="*/ 1 h 112"/>
                  <a:gd name="T54" fmla="*/ 1 w 133"/>
                  <a:gd name="T55" fmla="*/ 1 h 112"/>
                  <a:gd name="T56" fmla="*/ 1 w 133"/>
                  <a:gd name="T57" fmla="*/ 1 h 112"/>
                  <a:gd name="T58" fmla="*/ 1 w 133"/>
                  <a:gd name="T59" fmla="*/ 1 h 112"/>
                  <a:gd name="T60" fmla="*/ 2 w 133"/>
                  <a:gd name="T61" fmla="*/ 1 h 112"/>
                  <a:gd name="T62" fmla="*/ 2 w 133"/>
                  <a:gd name="T63" fmla="*/ 1 h 112"/>
                  <a:gd name="T64" fmla="*/ 2 w 133"/>
                  <a:gd name="T65" fmla="*/ 1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12"/>
                  <a:gd name="T101" fmla="*/ 133 w 133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12">
                    <a:moveTo>
                      <a:pt x="128" y="45"/>
                    </a:moveTo>
                    <a:lnTo>
                      <a:pt x="128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71" y="40"/>
                    </a:lnTo>
                    <a:lnTo>
                      <a:pt x="77" y="45"/>
                    </a:lnTo>
                    <a:lnTo>
                      <a:pt x="70" y="51"/>
                    </a:lnTo>
                    <a:lnTo>
                      <a:pt x="65" y="58"/>
                    </a:lnTo>
                    <a:lnTo>
                      <a:pt x="62" y="66"/>
                    </a:lnTo>
                    <a:lnTo>
                      <a:pt x="61" y="76"/>
                    </a:lnTo>
                    <a:lnTo>
                      <a:pt x="63" y="88"/>
                    </a:lnTo>
                    <a:lnTo>
                      <a:pt x="68" y="97"/>
                    </a:lnTo>
                    <a:lnTo>
                      <a:pt x="76" y="103"/>
                    </a:lnTo>
                    <a:lnTo>
                      <a:pt x="85" y="107"/>
                    </a:lnTo>
                    <a:lnTo>
                      <a:pt x="108" y="112"/>
                    </a:lnTo>
                    <a:lnTo>
                      <a:pt x="133" y="112"/>
                    </a:lnTo>
                    <a:lnTo>
                      <a:pt x="128" y="112"/>
                    </a:lnTo>
                    <a:lnTo>
                      <a:pt x="128" y="70"/>
                    </a:lnTo>
                    <a:lnTo>
                      <a:pt x="133" y="76"/>
                    </a:lnTo>
                    <a:lnTo>
                      <a:pt x="128" y="76"/>
                    </a:lnTo>
                    <a:lnTo>
                      <a:pt x="109" y="76"/>
                    </a:lnTo>
                    <a:lnTo>
                      <a:pt x="96" y="74"/>
                    </a:lnTo>
                    <a:lnTo>
                      <a:pt x="90" y="73"/>
                    </a:lnTo>
                    <a:lnTo>
                      <a:pt x="85" y="70"/>
                    </a:lnTo>
                    <a:lnTo>
                      <a:pt x="83" y="66"/>
                    </a:lnTo>
                    <a:lnTo>
                      <a:pt x="82" y="61"/>
                    </a:lnTo>
                    <a:lnTo>
                      <a:pt x="83" y="54"/>
                    </a:lnTo>
                    <a:lnTo>
                      <a:pt x="85" y="49"/>
                    </a:lnTo>
                    <a:lnTo>
                      <a:pt x="90" y="47"/>
                    </a:lnTo>
                    <a:lnTo>
                      <a:pt x="96" y="45"/>
                    </a:lnTo>
                    <a:lnTo>
                      <a:pt x="128" y="45"/>
                    </a:lnTo>
                    <a:lnTo>
                      <a:pt x="133" y="45"/>
                    </a:lnTo>
                    <a:lnTo>
                      <a:pt x="1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2" name="Rectangle 378"/>
              <p:cNvSpPr>
                <a:spLocks noChangeArrowheads="1"/>
              </p:cNvSpPr>
              <p:nvPr/>
            </p:nvSpPr>
            <p:spPr bwMode="auto">
              <a:xfrm>
                <a:off x="3439" y="2606"/>
                <a:ext cx="47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3" name="Rectangle 379"/>
              <p:cNvSpPr>
                <a:spLocks noChangeArrowheads="1"/>
              </p:cNvSpPr>
              <p:nvPr/>
            </p:nvSpPr>
            <p:spPr bwMode="auto">
              <a:xfrm>
                <a:off x="3419" y="2606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4" name="Freeform 380"/>
              <p:cNvSpPr>
                <a:spLocks/>
              </p:cNvSpPr>
              <p:nvPr/>
            </p:nvSpPr>
            <p:spPr bwMode="auto">
              <a:xfrm>
                <a:off x="3461" y="2557"/>
                <a:ext cx="26" cy="39"/>
              </a:xfrm>
              <a:custGeom>
                <a:avLst/>
                <a:gdLst>
                  <a:gd name="T0" fmla="*/ 0 w 78"/>
                  <a:gd name="T1" fmla="*/ 1 h 116"/>
                  <a:gd name="T2" fmla="*/ 0 w 78"/>
                  <a:gd name="T3" fmla="*/ 1 h 116"/>
                  <a:gd name="T4" fmla="*/ 0 w 78"/>
                  <a:gd name="T5" fmla="*/ 1 h 116"/>
                  <a:gd name="T6" fmla="*/ 0 w 78"/>
                  <a:gd name="T7" fmla="*/ 1 h 116"/>
                  <a:gd name="T8" fmla="*/ 1 w 78"/>
                  <a:gd name="T9" fmla="*/ 1 h 116"/>
                  <a:gd name="T10" fmla="*/ 1 w 78"/>
                  <a:gd name="T11" fmla="*/ 1 h 116"/>
                  <a:gd name="T12" fmla="*/ 1 w 78"/>
                  <a:gd name="T13" fmla="*/ 1 h 116"/>
                  <a:gd name="T14" fmla="*/ 1 w 78"/>
                  <a:gd name="T15" fmla="*/ 1 h 116"/>
                  <a:gd name="T16" fmla="*/ 1 w 78"/>
                  <a:gd name="T17" fmla="*/ 1 h 116"/>
                  <a:gd name="T18" fmla="*/ 1 w 78"/>
                  <a:gd name="T19" fmla="*/ 1 h 116"/>
                  <a:gd name="T20" fmla="*/ 1 w 78"/>
                  <a:gd name="T21" fmla="*/ 1 h 116"/>
                  <a:gd name="T22" fmla="*/ 1 w 78"/>
                  <a:gd name="T23" fmla="*/ 0 h 116"/>
                  <a:gd name="T24" fmla="*/ 1 w 78"/>
                  <a:gd name="T25" fmla="*/ 0 h 116"/>
                  <a:gd name="T26" fmla="*/ 1 w 78"/>
                  <a:gd name="T27" fmla="*/ 0 h 116"/>
                  <a:gd name="T28" fmla="*/ 1 w 78"/>
                  <a:gd name="T29" fmla="*/ 0 h 116"/>
                  <a:gd name="T30" fmla="*/ 0 w 78"/>
                  <a:gd name="T31" fmla="*/ 0 h 116"/>
                  <a:gd name="T32" fmla="*/ 0 w 78"/>
                  <a:gd name="T33" fmla="*/ 0 h 116"/>
                  <a:gd name="T34" fmla="*/ 0 w 78"/>
                  <a:gd name="T35" fmla="*/ 0 h 116"/>
                  <a:gd name="T36" fmla="*/ 0 w 78"/>
                  <a:gd name="T37" fmla="*/ 1 h 116"/>
                  <a:gd name="T38" fmla="*/ 0 w 78"/>
                  <a:gd name="T39" fmla="*/ 1 h 116"/>
                  <a:gd name="T40" fmla="*/ 0 w 78"/>
                  <a:gd name="T41" fmla="*/ 1 h 116"/>
                  <a:gd name="T42" fmla="*/ 0 w 78"/>
                  <a:gd name="T43" fmla="*/ 1 h 116"/>
                  <a:gd name="T44" fmla="*/ 1 w 78"/>
                  <a:gd name="T45" fmla="*/ 1 h 116"/>
                  <a:gd name="T46" fmla="*/ 1 w 78"/>
                  <a:gd name="T47" fmla="*/ 1 h 116"/>
                  <a:gd name="T48" fmla="*/ 1 w 78"/>
                  <a:gd name="T49" fmla="*/ 1 h 116"/>
                  <a:gd name="T50" fmla="*/ 1 w 78"/>
                  <a:gd name="T51" fmla="*/ 1 h 116"/>
                  <a:gd name="T52" fmla="*/ 1 w 78"/>
                  <a:gd name="T53" fmla="*/ 1 h 116"/>
                  <a:gd name="T54" fmla="*/ 1 w 78"/>
                  <a:gd name="T55" fmla="*/ 1 h 116"/>
                  <a:gd name="T56" fmla="*/ 0 w 78"/>
                  <a:gd name="T57" fmla="*/ 1 h 116"/>
                  <a:gd name="T58" fmla="*/ 0 w 78"/>
                  <a:gd name="T59" fmla="*/ 1 h 116"/>
                  <a:gd name="T60" fmla="*/ 0 w 78"/>
                  <a:gd name="T61" fmla="*/ 1 h 116"/>
                  <a:gd name="T62" fmla="*/ 0 w 78"/>
                  <a:gd name="T63" fmla="*/ 1 h 116"/>
                  <a:gd name="T64" fmla="*/ 0 w 78"/>
                  <a:gd name="T65" fmla="*/ 1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116"/>
                  <a:gd name="T101" fmla="*/ 78 w 78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116">
                    <a:moveTo>
                      <a:pt x="0" y="75"/>
                    </a:moveTo>
                    <a:lnTo>
                      <a:pt x="0" y="116"/>
                    </a:lnTo>
                    <a:lnTo>
                      <a:pt x="5" y="116"/>
                    </a:lnTo>
                    <a:lnTo>
                      <a:pt x="34" y="115"/>
                    </a:lnTo>
                    <a:lnTo>
                      <a:pt x="47" y="112"/>
                    </a:lnTo>
                    <a:lnTo>
                      <a:pt x="58" y="107"/>
                    </a:lnTo>
                    <a:lnTo>
                      <a:pt x="67" y="100"/>
                    </a:lnTo>
                    <a:lnTo>
                      <a:pt x="73" y="90"/>
                    </a:lnTo>
                    <a:lnTo>
                      <a:pt x="77" y="76"/>
                    </a:lnTo>
                    <a:lnTo>
                      <a:pt x="78" y="59"/>
                    </a:lnTo>
                    <a:lnTo>
                      <a:pt x="77" y="43"/>
                    </a:lnTo>
                    <a:lnTo>
                      <a:pt x="73" y="31"/>
                    </a:lnTo>
                    <a:lnTo>
                      <a:pt x="67" y="21"/>
                    </a:lnTo>
                    <a:lnTo>
                      <a:pt x="58" y="15"/>
                    </a:lnTo>
                    <a:lnTo>
                      <a:pt x="47" y="10"/>
                    </a:lnTo>
                    <a:lnTo>
                      <a:pt x="34" y="7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8" y="43"/>
                    </a:lnTo>
                    <a:lnTo>
                      <a:pt x="27" y="44"/>
                    </a:lnTo>
                    <a:lnTo>
                      <a:pt x="36" y="45"/>
                    </a:lnTo>
                    <a:lnTo>
                      <a:pt x="42" y="47"/>
                    </a:lnTo>
                    <a:lnTo>
                      <a:pt x="49" y="52"/>
                    </a:lnTo>
                    <a:lnTo>
                      <a:pt x="52" y="59"/>
                    </a:lnTo>
                    <a:lnTo>
                      <a:pt x="49" y="69"/>
                    </a:lnTo>
                    <a:lnTo>
                      <a:pt x="47" y="73"/>
                    </a:lnTo>
                    <a:lnTo>
                      <a:pt x="42" y="75"/>
                    </a:lnTo>
                    <a:lnTo>
                      <a:pt x="36" y="77"/>
                    </a:lnTo>
                    <a:lnTo>
                      <a:pt x="27" y="78"/>
                    </a:lnTo>
                    <a:lnTo>
                      <a:pt x="18" y="79"/>
                    </a:lnTo>
                    <a:lnTo>
                      <a:pt x="5" y="7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5" name="Freeform 381"/>
              <p:cNvSpPr>
                <a:spLocks/>
              </p:cNvSpPr>
              <p:nvPr/>
            </p:nvSpPr>
            <p:spPr bwMode="auto">
              <a:xfrm>
                <a:off x="3439" y="2557"/>
                <a:ext cx="24" cy="39"/>
              </a:xfrm>
              <a:custGeom>
                <a:avLst/>
                <a:gdLst>
                  <a:gd name="T0" fmla="*/ 1 w 72"/>
                  <a:gd name="T1" fmla="*/ 1 h 116"/>
                  <a:gd name="T2" fmla="*/ 1 w 72"/>
                  <a:gd name="T3" fmla="*/ 0 h 116"/>
                  <a:gd name="T4" fmla="*/ 1 w 72"/>
                  <a:gd name="T5" fmla="*/ 0 h 116"/>
                  <a:gd name="T6" fmla="*/ 1 w 72"/>
                  <a:gd name="T7" fmla="*/ 0 h 116"/>
                  <a:gd name="T8" fmla="*/ 1 w 72"/>
                  <a:gd name="T9" fmla="*/ 0 h 116"/>
                  <a:gd name="T10" fmla="*/ 0 w 72"/>
                  <a:gd name="T11" fmla="*/ 0 h 116"/>
                  <a:gd name="T12" fmla="*/ 0 w 72"/>
                  <a:gd name="T13" fmla="*/ 0 h 116"/>
                  <a:gd name="T14" fmla="*/ 0 w 72"/>
                  <a:gd name="T15" fmla="*/ 0 h 116"/>
                  <a:gd name="T16" fmla="*/ 0 w 72"/>
                  <a:gd name="T17" fmla="*/ 0 h 116"/>
                  <a:gd name="T18" fmla="*/ 0 w 72"/>
                  <a:gd name="T19" fmla="*/ 1 h 116"/>
                  <a:gd name="T20" fmla="*/ 0 w 72"/>
                  <a:gd name="T21" fmla="*/ 1 h 116"/>
                  <a:gd name="T22" fmla="*/ 0 w 72"/>
                  <a:gd name="T23" fmla="*/ 1 h 116"/>
                  <a:gd name="T24" fmla="*/ 0 w 72"/>
                  <a:gd name="T25" fmla="*/ 1 h 116"/>
                  <a:gd name="T26" fmla="*/ 0 w 72"/>
                  <a:gd name="T27" fmla="*/ 1 h 116"/>
                  <a:gd name="T28" fmla="*/ 0 w 72"/>
                  <a:gd name="T29" fmla="*/ 1 h 116"/>
                  <a:gd name="T30" fmla="*/ 0 w 72"/>
                  <a:gd name="T31" fmla="*/ 1 h 116"/>
                  <a:gd name="T32" fmla="*/ 1 w 72"/>
                  <a:gd name="T33" fmla="*/ 1 h 116"/>
                  <a:gd name="T34" fmla="*/ 1 w 72"/>
                  <a:gd name="T35" fmla="*/ 1 h 116"/>
                  <a:gd name="T36" fmla="*/ 1 w 72"/>
                  <a:gd name="T37" fmla="*/ 1 h 116"/>
                  <a:gd name="T38" fmla="*/ 1 w 72"/>
                  <a:gd name="T39" fmla="*/ 1 h 116"/>
                  <a:gd name="T40" fmla="*/ 1 w 72"/>
                  <a:gd name="T41" fmla="*/ 1 h 116"/>
                  <a:gd name="T42" fmla="*/ 1 w 72"/>
                  <a:gd name="T43" fmla="*/ 1 h 116"/>
                  <a:gd name="T44" fmla="*/ 1 w 72"/>
                  <a:gd name="T45" fmla="*/ 1 h 116"/>
                  <a:gd name="T46" fmla="*/ 1 w 72"/>
                  <a:gd name="T47" fmla="*/ 1 h 116"/>
                  <a:gd name="T48" fmla="*/ 0 w 72"/>
                  <a:gd name="T49" fmla="*/ 1 h 116"/>
                  <a:gd name="T50" fmla="*/ 0 w 72"/>
                  <a:gd name="T51" fmla="*/ 1 h 116"/>
                  <a:gd name="T52" fmla="*/ 0 w 72"/>
                  <a:gd name="T53" fmla="*/ 1 h 116"/>
                  <a:gd name="T54" fmla="*/ 0 w 72"/>
                  <a:gd name="T55" fmla="*/ 1 h 116"/>
                  <a:gd name="T56" fmla="*/ 0 w 72"/>
                  <a:gd name="T57" fmla="*/ 1 h 116"/>
                  <a:gd name="T58" fmla="*/ 0 w 72"/>
                  <a:gd name="T59" fmla="*/ 1 h 116"/>
                  <a:gd name="T60" fmla="*/ 0 w 72"/>
                  <a:gd name="T61" fmla="*/ 1 h 116"/>
                  <a:gd name="T62" fmla="*/ 0 w 72"/>
                  <a:gd name="T63" fmla="*/ 1 h 116"/>
                  <a:gd name="T64" fmla="*/ 1 w 72"/>
                  <a:gd name="T65" fmla="*/ 1 h 116"/>
                  <a:gd name="T66" fmla="*/ 1 w 72"/>
                  <a:gd name="T67" fmla="*/ 1 h 116"/>
                  <a:gd name="T68" fmla="*/ 1 w 72"/>
                  <a:gd name="T69" fmla="*/ 1 h 116"/>
                  <a:gd name="T70" fmla="*/ 1 w 72"/>
                  <a:gd name="T71" fmla="*/ 1 h 1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2"/>
                  <a:gd name="T109" fmla="*/ 0 h 116"/>
                  <a:gd name="T110" fmla="*/ 72 w 72"/>
                  <a:gd name="T111" fmla="*/ 116 h 1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2" h="116">
                    <a:moveTo>
                      <a:pt x="67" y="43"/>
                    </a:moveTo>
                    <a:lnTo>
                      <a:pt x="67" y="0"/>
                    </a:lnTo>
                    <a:lnTo>
                      <a:pt x="72" y="6"/>
                    </a:lnTo>
                    <a:lnTo>
                      <a:pt x="67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19" y="11"/>
                    </a:lnTo>
                    <a:lnTo>
                      <a:pt x="11" y="20"/>
                    </a:lnTo>
                    <a:lnTo>
                      <a:pt x="5" y="30"/>
                    </a:lnTo>
                    <a:lnTo>
                      <a:pt x="1" y="43"/>
                    </a:lnTo>
                    <a:lnTo>
                      <a:pt x="0" y="59"/>
                    </a:lnTo>
                    <a:lnTo>
                      <a:pt x="1" y="76"/>
                    </a:lnTo>
                    <a:lnTo>
                      <a:pt x="5" y="90"/>
                    </a:lnTo>
                    <a:lnTo>
                      <a:pt x="11" y="100"/>
                    </a:lnTo>
                    <a:lnTo>
                      <a:pt x="19" y="107"/>
                    </a:lnTo>
                    <a:lnTo>
                      <a:pt x="30" y="112"/>
                    </a:lnTo>
                    <a:lnTo>
                      <a:pt x="41" y="115"/>
                    </a:lnTo>
                    <a:lnTo>
                      <a:pt x="67" y="116"/>
                    </a:lnTo>
                    <a:lnTo>
                      <a:pt x="72" y="116"/>
                    </a:lnTo>
                    <a:lnTo>
                      <a:pt x="67" y="116"/>
                    </a:lnTo>
                    <a:lnTo>
                      <a:pt x="67" y="75"/>
                    </a:lnTo>
                    <a:lnTo>
                      <a:pt x="72" y="79"/>
                    </a:lnTo>
                    <a:lnTo>
                      <a:pt x="67" y="79"/>
                    </a:lnTo>
                    <a:lnTo>
                      <a:pt x="49" y="79"/>
                    </a:lnTo>
                    <a:lnTo>
                      <a:pt x="37" y="77"/>
                    </a:lnTo>
                    <a:lnTo>
                      <a:pt x="32" y="75"/>
                    </a:lnTo>
                    <a:lnTo>
                      <a:pt x="28" y="70"/>
                    </a:lnTo>
                    <a:lnTo>
                      <a:pt x="26" y="66"/>
                    </a:lnTo>
                    <a:lnTo>
                      <a:pt x="25" y="59"/>
                    </a:lnTo>
                    <a:lnTo>
                      <a:pt x="26" y="53"/>
                    </a:lnTo>
                    <a:lnTo>
                      <a:pt x="28" y="49"/>
                    </a:lnTo>
                    <a:lnTo>
                      <a:pt x="37" y="45"/>
                    </a:lnTo>
                    <a:lnTo>
                      <a:pt x="49" y="43"/>
                    </a:lnTo>
                    <a:lnTo>
                      <a:pt x="67" y="43"/>
                    </a:lnTo>
                    <a:lnTo>
                      <a:pt x="72" y="43"/>
                    </a:lnTo>
                    <a:lnTo>
                      <a:pt x="67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6" name="Freeform 382"/>
              <p:cNvSpPr>
                <a:spLocks/>
              </p:cNvSpPr>
              <p:nvPr/>
            </p:nvSpPr>
            <p:spPr bwMode="auto">
              <a:xfrm>
                <a:off x="3732" y="2717"/>
                <a:ext cx="69" cy="46"/>
              </a:xfrm>
              <a:custGeom>
                <a:avLst/>
                <a:gdLst>
                  <a:gd name="T0" fmla="*/ 0 w 208"/>
                  <a:gd name="T1" fmla="*/ 1 h 136"/>
                  <a:gd name="T2" fmla="*/ 2 w 208"/>
                  <a:gd name="T3" fmla="*/ 1 h 136"/>
                  <a:gd name="T4" fmla="*/ 2 w 208"/>
                  <a:gd name="T5" fmla="*/ 1 h 136"/>
                  <a:gd name="T6" fmla="*/ 2 w 208"/>
                  <a:gd name="T7" fmla="*/ 1 h 136"/>
                  <a:gd name="T8" fmla="*/ 2 w 208"/>
                  <a:gd name="T9" fmla="*/ 1 h 136"/>
                  <a:gd name="T10" fmla="*/ 2 w 208"/>
                  <a:gd name="T11" fmla="*/ 1 h 136"/>
                  <a:gd name="T12" fmla="*/ 2 w 208"/>
                  <a:gd name="T13" fmla="*/ 1 h 136"/>
                  <a:gd name="T14" fmla="*/ 2 w 208"/>
                  <a:gd name="T15" fmla="*/ 1 h 136"/>
                  <a:gd name="T16" fmla="*/ 2 w 208"/>
                  <a:gd name="T17" fmla="*/ 1 h 136"/>
                  <a:gd name="T18" fmla="*/ 2 w 208"/>
                  <a:gd name="T19" fmla="*/ 1 h 136"/>
                  <a:gd name="T20" fmla="*/ 2 w 208"/>
                  <a:gd name="T21" fmla="*/ 1 h 136"/>
                  <a:gd name="T22" fmla="*/ 2 w 208"/>
                  <a:gd name="T23" fmla="*/ 1 h 136"/>
                  <a:gd name="T24" fmla="*/ 2 w 208"/>
                  <a:gd name="T25" fmla="*/ 1 h 136"/>
                  <a:gd name="T26" fmla="*/ 0 w 208"/>
                  <a:gd name="T27" fmla="*/ 1 h 136"/>
                  <a:gd name="T28" fmla="*/ 0 w 208"/>
                  <a:gd name="T29" fmla="*/ 2 h 136"/>
                  <a:gd name="T30" fmla="*/ 2 w 208"/>
                  <a:gd name="T31" fmla="*/ 2 h 136"/>
                  <a:gd name="T32" fmla="*/ 2 w 208"/>
                  <a:gd name="T33" fmla="*/ 2 h 136"/>
                  <a:gd name="T34" fmla="*/ 2 w 208"/>
                  <a:gd name="T35" fmla="*/ 2 h 136"/>
                  <a:gd name="T36" fmla="*/ 2 w 208"/>
                  <a:gd name="T37" fmla="*/ 2 h 136"/>
                  <a:gd name="T38" fmla="*/ 2 w 208"/>
                  <a:gd name="T39" fmla="*/ 2 h 136"/>
                  <a:gd name="T40" fmla="*/ 2 w 208"/>
                  <a:gd name="T41" fmla="*/ 2 h 136"/>
                  <a:gd name="T42" fmla="*/ 2 w 208"/>
                  <a:gd name="T43" fmla="*/ 1 h 136"/>
                  <a:gd name="T44" fmla="*/ 3 w 208"/>
                  <a:gd name="T45" fmla="*/ 1 h 136"/>
                  <a:gd name="T46" fmla="*/ 3 w 208"/>
                  <a:gd name="T47" fmla="*/ 1 h 136"/>
                  <a:gd name="T48" fmla="*/ 3 w 208"/>
                  <a:gd name="T49" fmla="*/ 1 h 136"/>
                  <a:gd name="T50" fmla="*/ 3 w 208"/>
                  <a:gd name="T51" fmla="*/ 1 h 136"/>
                  <a:gd name="T52" fmla="*/ 2 w 208"/>
                  <a:gd name="T53" fmla="*/ 0 h 136"/>
                  <a:gd name="T54" fmla="*/ 2 w 208"/>
                  <a:gd name="T55" fmla="*/ 0 h 136"/>
                  <a:gd name="T56" fmla="*/ 2 w 208"/>
                  <a:gd name="T57" fmla="*/ 0 h 136"/>
                  <a:gd name="T58" fmla="*/ 2 w 208"/>
                  <a:gd name="T59" fmla="*/ 0 h 136"/>
                  <a:gd name="T60" fmla="*/ 2 w 208"/>
                  <a:gd name="T61" fmla="*/ 0 h 136"/>
                  <a:gd name="T62" fmla="*/ 2 w 208"/>
                  <a:gd name="T63" fmla="*/ 0 h 136"/>
                  <a:gd name="T64" fmla="*/ 2 w 208"/>
                  <a:gd name="T65" fmla="*/ 0 h 136"/>
                  <a:gd name="T66" fmla="*/ 2 w 208"/>
                  <a:gd name="T67" fmla="*/ 0 h 136"/>
                  <a:gd name="T68" fmla="*/ 0 w 208"/>
                  <a:gd name="T69" fmla="*/ 0 h 136"/>
                  <a:gd name="T70" fmla="*/ 0 w 208"/>
                  <a:gd name="T71" fmla="*/ 1 h 1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8"/>
                  <a:gd name="T109" fmla="*/ 0 h 136"/>
                  <a:gd name="T110" fmla="*/ 208 w 208"/>
                  <a:gd name="T111" fmla="*/ 136 h 1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8" h="136">
                    <a:moveTo>
                      <a:pt x="0" y="45"/>
                    </a:moveTo>
                    <a:lnTo>
                      <a:pt x="141" y="45"/>
                    </a:lnTo>
                    <a:lnTo>
                      <a:pt x="146" y="45"/>
                    </a:lnTo>
                    <a:lnTo>
                      <a:pt x="157" y="46"/>
                    </a:lnTo>
                    <a:lnTo>
                      <a:pt x="168" y="50"/>
                    </a:lnTo>
                    <a:lnTo>
                      <a:pt x="175" y="57"/>
                    </a:lnTo>
                    <a:lnTo>
                      <a:pt x="176" y="63"/>
                    </a:lnTo>
                    <a:lnTo>
                      <a:pt x="177" y="70"/>
                    </a:lnTo>
                    <a:lnTo>
                      <a:pt x="175" y="80"/>
                    </a:lnTo>
                    <a:lnTo>
                      <a:pt x="169" y="88"/>
                    </a:lnTo>
                    <a:lnTo>
                      <a:pt x="160" y="93"/>
                    </a:lnTo>
                    <a:lnTo>
                      <a:pt x="146" y="95"/>
                    </a:lnTo>
                    <a:lnTo>
                      <a:pt x="141" y="95"/>
                    </a:lnTo>
                    <a:lnTo>
                      <a:pt x="0" y="95"/>
                    </a:lnTo>
                    <a:lnTo>
                      <a:pt x="0" y="131"/>
                    </a:lnTo>
                    <a:lnTo>
                      <a:pt x="146" y="131"/>
                    </a:lnTo>
                    <a:lnTo>
                      <a:pt x="146" y="136"/>
                    </a:lnTo>
                    <a:lnTo>
                      <a:pt x="160" y="134"/>
                    </a:lnTo>
                    <a:lnTo>
                      <a:pt x="171" y="131"/>
                    </a:lnTo>
                    <a:lnTo>
                      <a:pt x="182" y="125"/>
                    </a:lnTo>
                    <a:lnTo>
                      <a:pt x="191" y="118"/>
                    </a:lnTo>
                    <a:lnTo>
                      <a:pt x="198" y="108"/>
                    </a:lnTo>
                    <a:lnTo>
                      <a:pt x="204" y="98"/>
                    </a:lnTo>
                    <a:lnTo>
                      <a:pt x="207" y="84"/>
                    </a:lnTo>
                    <a:lnTo>
                      <a:pt x="208" y="70"/>
                    </a:lnTo>
                    <a:lnTo>
                      <a:pt x="207" y="53"/>
                    </a:lnTo>
                    <a:lnTo>
                      <a:pt x="203" y="39"/>
                    </a:lnTo>
                    <a:lnTo>
                      <a:pt x="197" y="27"/>
                    </a:lnTo>
                    <a:lnTo>
                      <a:pt x="189" y="18"/>
                    </a:lnTo>
                    <a:lnTo>
                      <a:pt x="179" y="11"/>
                    </a:lnTo>
                    <a:lnTo>
                      <a:pt x="169" y="8"/>
                    </a:lnTo>
                    <a:lnTo>
                      <a:pt x="157" y="5"/>
                    </a:lnTo>
                    <a:lnTo>
                      <a:pt x="146" y="4"/>
                    </a:lnTo>
                    <a:lnTo>
                      <a:pt x="146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7" name="Rectangle 383"/>
              <p:cNvSpPr>
                <a:spLocks noChangeArrowheads="1"/>
              </p:cNvSpPr>
              <p:nvPr/>
            </p:nvSpPr>
            <p:spPr bwMode="auto">
              <a:xfrm>
                <a:off x="3732" y="2693"/>
                <a:ext cx="66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8" name="Freeform 384"/>
              <p:cNvSpPr>
                <a:spLocks/>
              </p:cNvSpPr>
              <p:nvPr/>
            </p:nvSpPr>
            <p:spPr bwMode="auto">
              <a:xfrm>
                <a:off x="3738" y="2662"/>
                <a:ext cx="63" cy="26"/>
              </a:xfrm>
              <a:custGeom>
                <a:avLst/>
                <a:gdLst>
                  <a:gd name="T0" fmla="*/ 1 w 189"/>
                  <a:gd name="T1" fmla="*/ 1 h 77"/>
                  <a:gd name="T2" fmla="*/ 1 w 189"/>
                  <a:gd name="T3" fmla="*/ 1 h 77"/>
                  <a:gd name="T4" fmla="*/ 2 w 189"/>
                  <a:gd name="T5" fmla="*/ 1 h 77"/>
                  <a:gd name="T6" fmla="*/ 2 w 189"/>
                  <a:gd name="T7" fmla="*/ 1 h 77"/>
                  <a:gd name="T8" fmla="*/ 2 w 189"/>
                  <a:gd name="T9" fmla="*/ 1 h 77"/>
                  <a:gd name="T10" fmla="*/ 2 w 189"/>
                  <a:gd name="T11" fmla="*/ 1 h 77"/>
                  <a:gd name="T12" fmla="*/ 2 w 189"/>
                  <a:gd name="T13" fmla="*/ 1 h 77"/>
                  <a:gd name="T14" fmla="*/ 2 w 189"/>
                  <a:gd name="T15" fmla="*/ 1 h 77"/>
                  <a:gd name="T16" fmla="*/ 2 w 189"/>
                  <a:gd name="T17" fmla="*/ 0 h 77"/>
                  <a:gd name="T18" fmla="*/ 2 w 189"/>
                  <a:gd name="T19" fmla="*/ 0 h 77"/>
                  <a:gd name="T20" fmla="*/ 2 w 189"/>
                  <a:gd name="T21" fmla="*/ 0 h 77"/>
                  <a:gd name="T22" fmla="*/ 2 w 189"/>
                  <a:gd name="T23" fmla="*/ 0 h 77"/>
                  <a:gd name="T24" fmla="*/ 2 w 189"/>
                  <a:gd name="T25" fmla="*/ 0 h 77"/>
                  <a:gd name="T26" fmla="*/ 2 w 189"/>
                  <a:gd name="T27" fmla="*/ 0 h 77"/>
                  <a:gd name="T28" fmla="*/ 2 w 189"/>
                  <a:gd name="T29" fmla="*/ 0 h 77"/>
                  <a:gd name="T30" fmla="*/ 2 w 189"/>
                  <a:gd name="T31" fmla="*/ 0 h 77"/>
                  <a:gd name="T32" fmla="*/ 2 w 189"/>
                  <a:gd name="T33" fmla="*/ 0 h 77"/>
                  <a:gd name="T34" fmla="*/ 2 w 189"/>
                  <a:gd name="T35" fmla="*/ 0 h 77"/>
                  <a:gd name="T36" fmla="*/ 2 w 189"/>
                  <a:gd name="T37" fmla="*/ 0 h 77"/>
                  <a:gd name="T38" fmla="*/ 2 w 189"/>
                  <a:gd name="T39" fmla="*/ 0 h 77"/>
                  <a:gd name="T40" fmla="*/ 1 w 189"/>
                  <a:gd name="T41" fmla="*/ 0 h 77"/>
                  <a:gd name="T42" fmla="*/ 1 w 189"/>
                  <a:gd name="T43" fmla="*/ 0 h 77"/>
                  <a:gd name="T44" fmla="*/ 1 w 189"/>
                  <a:gd name="T45" fmla="*/ 0 h 77"/>
                  <a:gd name="T46" fmla="*/ 1 w 189"/>
                  <a:gd name="T47" fmla="*/ 0 h 77"/>
                  <a:gd name="T48" fmla="*/ 0 w 189"/>
                  <a:gd name="T49" fmla="*/ 0 h 77"/>
                  <a:gd name="T50" fmla="*/ 0 w 189"/>
                  <a:gd name="T51" fmla="*/ 1 h 77"/>
                  <a:gd name="T52" fmla="*/ 1 w 189"/>
                  <a:gd name="T53" fmla="*/ 1 h 77"/>
                  <a:gd name="T54" fmla="*/ 1 w 189"/>
                  <a:gd name="T55" fmla="*/ 1 h 77"/>
                  <a:gd name="T56" fmla="*/ 1 w 189"/>
                  <a:gd name="T57" fmla="*/ 1 h 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9"/>
                  <a:gd name="T88" fmla="*/ 0 h 77"/>
                  <a:gd name="T89" fmla="*/ 189 w 189"/>
                  <a:gd name="T90" fmla="*/ 77 h 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9" h="77">
                    <a:moveTo>
                      <a:pt x="69" y="77"/>
                    </a:moveTo>
                    <a:lnTo>
                      <a:pt x="69" y="56"/>
                    </a:lnTo>
                    <a:lnTo>
                      <a:pt x="154" y="56"/>
                    </a:lnTo>
                    <a:lnTo>
                      <a:pt x="154" y="62"/>
                    </a:lnTo>
                    <a:lnTo>
                      <a:pt x="164" y="61"/>
                    </a:lnTo>
                    <a:lnTo>
                      <a:pt x="176" y="55"/>
                    </a:lnTo>
                    <a:lnTo>
                      <a:pt x="181" y="49"/>
                    </a:lnTo>
                    <a:lnTo>
                      <a:pt x="185" y="42"/>
                    </a:lnTo>
                    <a:lnTo>
                      <a:pt x="188" y="32"/>
                    </a:lnTo>
                    <a:lnTo>
                      <a:pt x="189" y="20"/>
                    </a:lnTo>
                    <a:lnTo>
                      <a:pt x="189" y="10"/>
                    </a:lnTo>
                    <a:lnTo>
                      <a:pt x="187" y="4"/>
                    </a:lnTo>
                    <a:lnTo>
                      <a:pt x="185" y="0"/>
                    </a:lnTo>
                    <a:lnTo>
                      <a:pt x="158" y="0"/>
                    </a:lnTo>
                    <a:lnTo>
                      <a:pt x="162" y="2"/>
                    </a:lnTo>
                    <a:lnTo>
                      <a:pt x="163" y="4"/>
                    </a:lnTo>
                    <a:lnTo>
                      <a:pt x="164" y="10"/>
                    </a:lnTo>
                    <a:lnTo>
                      <a:pt x="162" y="16"/>
                    </a:lnTo>
                    <a:lnTo>
                      <a:pt x="157" y="19"/>
                    </a:lnTo>
                    <a:lnTo>
                      <a:pt x="143" y="20"/>
                    </a:lnTo>
                    <a:lnTo>
                      <a:pt x="69" y="20"/>
                    </a:lnTo>
                    <a:lnTo>
                      <a:pt x="69" y="0"/>
                    </a:lnTo>
                    <a:lnTo>
                      <a:pt x="42" y="0"/>
                    </a:lnTo>
                    <a:lnTo>
                      <a:pt x="42" y="20"/>
                    </a:lnTo>
                    <a:lnTo>
                      <a:pt x="0" y="20"/>
                    </a:lnTo>
                    <a:lnTo>
                      <a:pt x="16" y="56"/>
                    </a:lnTo>
                    <a:lnTo>
                      <a:pt x="42" y="56"/>
                    </a:lnTo>
                    <a:lnTo>
                      <a:pt x="42" y="77"/>
                    </a:lnTo>
                    <a:lnTo>
                      <a:pt x="69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79" name="Freeform 385"/>
              <p:cNvSpPr>
                <a:spLocks/>
              </p:cNvSpPr>
              <p:nvPr/>
            </p:nvSpPr>
            <p:spPr bwMode="auto">
              <a:xfrm>
                <a:off x="3751" y="2632"/>
                <a:ext cx="47" cy="24"/>
              </a:xfrm>
              <a:custGeom>
                <a:avLst/>
                <a:gdLst>
                  <a:gd name="T0" fmla="*/ 0 w 141"/>
                  <a:gd name="T1" fmla="*/ 1 h 72"/>
                  <a:gd name="T2" fmla="*/ 2 w 141"/>
                  <a:gd name="T3" fmla="*/ 1 h 72"/>
                  <a:gd name="T4" fmla="*/ 2 w 141"/>
                  <a:gd name="T5" fmla="*/ 0 h 72"/>
                  <a:gd name="T6" fmla="*/ 1 w 141"/>
                  <a:gd name="T7" fmla="*/ 0 h 72"/>
                  <a:gd name="T8" fmla="*/ 1 w 141"/>
                  <a:gd name="T9" fmla="*/ 0 h 72"/>
                  <a:gd name="T10" fmla="*/ 1 w 141"/>
                  <a:gd name="T11" fmla="*/ 0 h 72"/>
                  <a:gd name="T12" fmla="*/ 1 w 141"/>
                  <a:gd name="T13" fmla="*/ 0 h 72"/>
                  <a:gd name="T14" fmla="*/ 0 w 141"/>
                  <a:gd name="T15" fmla="*/ 0 h 72"/>
                  <a:gd name="T16" fmla="*/ 0 w 141"/>
                  <a:gd name="T17" fmla="*/ 0 h 72"/>
                  <a:gd name="T18" fmla="*/ 0 w 141"/>
                  <a:gd name="T19" fmla="*/ 0 h 72"/>
                  <a:gd name="T20" fmla="*/ 0 w 141"/>
                  <a:gd name="T21" fmla="*/ 0 h 72"/>
                  <a:gd name="T22" fmla="*/ 0 w 141"/>
                  <a:gd name="T23" fmla="*/ 0 h 72"/>
                  <a:gd name="T24" fmla="*/ 0 w 141"/>
                  <a:gd name="T25" fmla="*/ 0 h 72"/>
                  <a:gd name="T26" fmla="*/ 0 w 141"/>
                  <a:gd name="T27" fmla="*/ 0 h 72"/>
                  <a:gd name="T28" fmla="*/ 0 w 141"/>
                  <a:gd name="T29" fmla="*/ 0 h 72"/>
                  <a:gd name="T30" fmla="*/ 0 w 141"/>
                  <a:gd name="T31" fmla="*/ 0 h 72"/>
                  <a:gd name="T32" fmla="*/ 0 w 141"/>
                  <a:gd name="T33" fmla="*/ 1 h 72"/>
                  <a:gd name="T34" fmla="*/ 0 w 141"/>
                  <a:gd name="T35" fmla="*/ 0 h 72"/>
                  <a:gd name="T36" fmla="*/ 0 w 141"/>
                  <a:gd name="T37" fmla="*/ 0 h 72"/>
                  <a:gd name="T38" fmla="*/ 0 w 141"/>
                  <a:gd name="T39" fmla="*/ 1 h 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1"/>
                  <a:gd name="T61" fmla="*/ 0 h 72"/>
                  <a:gd name="T62" fmla="*/ 141 w 141"/>
                  <a:gd name="T63" fmla="*/ 72 h 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1" h="72">
                    <a:moveTo>
                      <a:pt x="5" y="72"/>
                    </a:moveTo>
                    <a:lnTo>
                      <a:pt x="141" y="72"/>
                    </a:lnTo>
                    <a:lnTo>
                      <a:pt x="141" y="36"/>
                    </a:lnTo>
                    <a:lnTo>
                      <a:pt x="66" y="36"/>
                    </a:lnTo>
                    <a:lnTo>
                      <a:pt x="57" y="36"/>
                    </a:lnTo>
                    <a:lnTo>
                      <a:pt x="47" y="32"/>
                    </a:lnTo>
                    <a:lnTo>
                      <a:pt x="44" y="27"/>
                    </a:lnTo>
                    <a:lnTo>
                      <a:pt x="40" y="21"/>
                    </a:lnTo>
                    <a:lnTo>
                      <a:pt x="39" y="12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11"/>
                    </a:lnTo>
                    <a:lnTo>
                      <a:pt x="9" y="23"/>
                    </a:lnTo>
                    <a:lnTo>
                      <a:pt x="16" y="33"/>
                    </a:lnTo>
                    <a:lnTo>
                      <a:pt x="25" y="41"/>
                    </a:lnTo>
                    <a:lnTo>
                      <a:pt x="20" y="36"/>
                    </a:lnTo>
                    <a:lnTo>
                      <a:pt x="5" y="36"/>
                    </a:lnTo>
                    <a:lnTo>
                      <a:pt x="5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0" name="Freeform 386"/>
              <p:cNvSpPr>
                <a:spLocks/>
              </p:cNvSpPr>
              <p:nvPr/>
            </p:nvSpPr>
            <p:spPr bwMode="auto">
              <a:xfrm>
                <a:off x="3784" y="2588"/>
                <a:ext cx="17" cy="40"/>
              </a:xfrm>
              <a:custGeom>
                <a:avLst/>
                <a:gdLst>
                  <a:gd name="T0" fmla="*/ 0 w 52"/>
                  <a:gd name="T1" fmla="*/ 1 h 122"/>
                  <a:gd name="T2" fmla="*/ 0 w 52"/>
                  <a:gd name="T3" fmla="*/ 1 h 122"/>
                  <a:gd name="T4" fmla="*/ 0 w 52"/>
                  <a:gd name="T5" fmla="*/ 1 h 122"/>
                  <a:gd name="T6" fmla="*/ 0 w 52"/>
                  <a:gd name="T7" fmla="*/ 1 h 122"/>
                  <a:gd name="T8" fmla="*/ 0 w 52"/>
                  <a:gd name="T9" fmla="*/ 1 h 122"/>
                  <a:gd name="T10" fmla="*/ 1 w 52"/>
                  <a:gd name="T11" fmla="*/ 1 h 122"/>
                  <a:gd name="T12" fmla="*/ 1 w 52"/>
                  <a:gd name="T13" fmla="*/ 1 h 122"/>
                  <a:gd name="T14" fmla="*/ 1 w 52"/>
                  <a:gd name="T15" fmla="*/ 1 h 122"/>
                  <a:gd name="T16" fmla="*/ 1 w 52"/>
                  <a:gd name="T17" fmla="*/ 1 h 122"/>
                  <a:gd name="T18" fmla="*/ 1 w 52"/>
                  <a:gd name="T19" fmla="*/ 1 h 122"/>
                  <a:gd name="T20" fmla="*/ 1 w 52"/>
                  <a:gd name="T21" fmla="*/ 1 h 122"/>
                  <a:gd name="T22" fmla="*/ 0 w 52"/>
                  <a:gd name="T23" fmla="*/ 1 h 122"/>
                  <a:gd name="T24" fmla="*/ 0 w 52"/>
                  <a:gd name="T25" fmla="*/ 1 h 122"/>
                  <a:gd name="T26" fmla="*/ 0 w 52"/>
                  <a:gd name="T27" fmla="*/ 1 h 122"/>
                  <a:gd name="T28" fmla="*/ 1 w 52"/>
                  <a:gd name="T29" fmla="*/ 1 h 122"/>
                  <a:gd name="T30" fmla="*/ 1 w 52"/>
                  <a:gd name="T31" fmla="*/ 0 h 122"/>
                  <a:gd name="T32" fmla="*/ 1 w 52"/>
                  <a:gd name="T33" fmla="*/ 0 h 122"/>
                  <a:gd name="T34" fmla="*/ 0 w 52"/>
                  <a:gd name="T35" fmla="*/ 0 h 122"/>
                  <a:gd name="T36" fmla="*/ 0 w 52"/>
                  <a:gd name="T37" fmla="*/ 0 h 122"/>
                  <a:gd name="T38" fmla="*/ 0 w 52"/>
                  <a:gd name="T39" fmla="*/ 1 h 122"/>
                  <a:gd name="T40" fmla="*/ 0 w 52"/>
                  <a:gd name="T41" fmla="*/ 1 h 122"/>
                  <a:gd name="T42" fmla="*/ 0 w 52"/>
                  <a:gd name="T43" fmla="*/ 1 h 122"/>
                  <a:gd name="T44" fmla="*/ 0 w 52"/>
                  <a:gd name="T45" fmla="*/ 1 h 122"/>
                  <a:gd name="T46" fmla="*/ 0 w 52"/>
                  <a:gd name="T47" fmla="*/ 1 h 122"/>
                  <a:gd name="T48" fmla="*/ 0 w 52"/>
                  <a:gd name="T49" fmla="*/ 1 h 122"/>
                  <a:gd name="T50" fmla="*/ 0 w 52"/>
                  <a:gd name="T51" fmla="*/ 1 h 122"/>
                  <a:gd name="T52" fmla="*/ 0 w 52"/>
                  <a:gd name="T53" fmla="*/ 1 h 122"/>
                  <a:gd name="T54" fmla="*/ 0 w 52"/>
                  <a:gd name="T55" fmla="*/ 1 h 122"/>
                  <a:gd name="T56" fmla="*/ 0 w 52"/>
                  <a:gd name="T57" fmla="*/ 1 h 1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2"/>
                  <a:gd name="T88" fmla="*/ 0 h 122"/>
                  <a:gd name="T89" fmla="*/ 52 w 52"/>
                  <a:gd name="T90" fmla="*/ 122 h 1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2" h="122">
                    <a:moveTo>
                      <a:pt x="0" y="80"/>
                    </a:moveTo>
                    <a:lnTo>
                      <a:pt x="0" y="117"/>
                    </a:lnTo>
                    <a:lnTo>
                      <a:pt x="6" y="122"/>
                    </a:lnTo>
                    <a:lnTo>
                      <a:pt x="25" y="120"/>
                    </a:lnTo>
                    <a:lnTo>
                      <a:pt x="39" y="113"/>
                    </a:lnTo>
                    <a:lnTo>
                      <a:pt x="44" y="108"/>
                    </a:lnTo>
                    <a:lnTo>
                      <a:pt x="49" y="102"/>
                    </a:lnTo>
                    <a:lnTo>
                      <a:pt x="51" y="95"/>
                    </a:lnTo>
                    <a:lnTo>
                      <a:pt x="52" y="85"/>
                    </a:lnTo>
                    <a:lnTo>
                      <a:pt x="50" y="74"/>
                    </a:lnTo>
                    <a:lnTo>
                      <a:pt x="45" y="62"/>
                    </a:lnTo>
                    <a:lnTo>
                      <a:pt x="40" y="54"/>
                    </a:lnTo>
                    <a:lnTo>
                      <a:pt x="32" y="49"/>
                    </a:lnTo>
                    <a:lnTo>
                      <a:pt x="27" y="43"/>
                    </a:lnTo>
                    <a:lnTo>
                      <a:pt x="48" y="43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21" y="6"/>
                    </a:lnTo>
                    <a:lnTo>
                      <a:pt x="0" y="6"/>
                    </a:lnTo>
                    <a:lnTo>
                      <a:pt x="0" y="49"/>
                    </a:lnTo>
                    <a:lnTo>
                      <a:pt x="6" y="53"/>
                    </a:lnTo>
                    <a:lnTo>
                      <a:pt x="14" y="54"/>
                    </a:lnTo>
                    <a:lnTo>
                      <a:pt x="20" y="58"/>
                    </a:lnTo>
                    <a:lnTo>
                      <a:pt x="25" y="62"/>
                    </a:lnTo>
                    <a:lnTo>
                      <a:pt x="27" y="69"/>
                    </a:lnTo>
                    <a:lnTo>
                      <a:pt x="25" y="75"/>
                    </a:lnTo>
                    <a:lnTo>
                      <a:pt x="20" y="79"/>
                    </a:lnTo>
                    <a:lnTo>
                      <a:pt x="6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1" name="Freeform 387"/>
              <p:cNvSpPr>
                <a:spLocks/>
              </p:cNvSpPr>
              <p:nvPr/>
            </p:nvSpPr>
            <p:spPr bwMode="auto">
              <a:xfrm>
                <a:off x="3753" y="2590"/>
                <a:ext cx="33" cy="38"/>
              </a:xfrm>
              <a:custGeom>
                <a:avLst/>
                <a:gdLst>
                  <a:gd name="T0" fmla="*/ 1 w 98"/>
                  <a:gd name="T1" fmla="*/ 1 h 116"/>
                  <a:gd name="T2" fmla="*/ 1 w 98"/>
                  <a:gd name="T3" fmla="*/ 0 h 116"/>
                  <a:gd name="T4" fmla="*/ 0 w 98"/>
                  <a:gd name="T5" fmla="*/ 0 h 116"/>
                  <a:gd name="T6" fmla="*/ 1 w 98"/>
                  <a:gd name="T7" fmla="*/ 0 h 116"/>
                  <a:gd name="T8" fmla="*/ 0 w 98"/>
                  <a:gd name="T9" fmla="*/ 0 h 116"/>
                  <a:gd name="T10" fmla="*/ 0 w 98"/>
                  <a:gd name="T11" fmla="*/ 0 h 116"/>
                  <a:gd name="T12" fmla="*/ 0 w 98"/>
                  <a:gd name="T13" fmla="*/ 1 h 116"/>
                  <a:gd name="T14" fmla="*/ 0 w 98"/>
                  <a:gd name="T15" fmla="*/ 1 h 116"/>
                  <a:gd name="T16" fmla="*/ 0 w 98"/>
                  <a:gd name="T17" fmla="*/ 1 h 116"/>
                  <a:gd name="T18" fmla="*/ 0 w 98"/>
                  <a:gd name="T19" fmla="*/ 1 h 116"/>
                  <a:gd name="T20" fmla="*/ 0 w 98"/>
                  <a:gd name="T21" fmla="*/ 1 h 116"/>
                  <a:gd name="T22" fmla="*/ 0 w 98"/>
                  <a:gd name="T23" fmla="*/ 1 h 116"/>
                  <a:gd name="T24" fmla="*/ 0 w 98"/>
                  <a:gd name="T25" fmla="*/ 1 h 116"/>
                  <a:gd name="T26" fmla="*/ 0 w 98"/>
                  <a:gd name="T27" fmla="*/ 1 h 116"/>
                  <a:gd name="T28" fmla="*/ 0 w 98"/>
                  <a:gd name="T29" fmla="*/ 1 h 116"/>
                  <a:gd name="T30" fmla="*/ 0 w 98"/>
                  <a:gd name="T31" fmla="*/ 1 h 116"/>
                  <a:gd name="T32" fmla="*/ 0 w 98"/>
                  <a:gd name="T33" fmla="*/ 1 h 116"/>
                  <a:gd name="T34" fmla="*/ 0 w 98"/>
                  <a:gd name="T35" fmla="*/ 1 h 116"/>
                  <a:gd name="T36" fmla="*/ 0 w 98"/>
                  <a:gd name="T37" fmla="*/ 1 h 116"/>
                  <a:gd name="T38" fmla="*/ 0 w 98"/>
                  <a:gd name="T39" fmla="*/ 1 h 116"/>
                  <a:gd name="T40" fmla="*/ 1 w 98"/>
                  <a:gd name="T41" fmla="*/ 1 h 116"/>
                  <a:gd name="T42" fmla="*/ 1 w 98"/>
                  <a:gd name="T43" fmla="*/ 1 h 116"/>
                  <a:gd name="T44" fmla="*/ 1 w 98"/>
                  <a:gd name="T45" fmla="*/ 1 h 116"/>
                  <a:gd name="T46" fmla="*/ 1 w 98"/>
                  <a:gd name="T47" fmla="*/ 1 h 116"/>
                  <a:gd name="T48" fmla="*/ 1 w 98"/>
                  <a:gd name="T49" fmla="*/ 1 h 116"/>
                  <a:gd name="T50" fmla="*/ 1 w 98"/>
                  <a:gd name="T51" fmla="*/ 1 h 116"/>
                  <a:gd name="T52" fmla="*/ 1 w 98"/>
                  <a:gd name="T53" fmla="*/ 1 h 116"/>
                  <a:gd name="T54" fmla="*/ 1 w 98"/>
                  <a:gd name="T55" fmla="*/ 1 h 116"/>
                  <a:gd name="T56" fmla="*/ 1 w 98"/>
                  <a:gd name="T57" fmla="*/ 1 h 116"/>
                  <a:gd name="T58" fmla="*/ 1 w 98"/>
                  <a:gd name="T59" fmla="*/ 1 h 116"/>
                  <a:gd name="T60" fmla="*/ 1 w 98"/>
                  <a:gd name="T61" fmla="*/ 1 h 116"/>
                  <a:gd name="T62" fmla="*/ 1 w 98"/>
                  <a:gd name="T63" fmla="*/ 1 h 116"/>
                  <a:gd name="T64" fmla="*/ 1 w 98"/>
                  <a:gd name="T65" fmla="*/ 1 h 116"/>
                  <a:gd name="T66" fmla="*/ 1 w 98"/>
                  <a:gd name="T67" fmla="*/ 1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"/>
                  <a:gd name="T103" fmla="*/ 0 h 116"/>
                  <a:gd name="T104" fmla="*/ 98 w 98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" h="116">
                    <a:moveTo>
                      <a:pt x="92" y="43"/>
                    </a:moveTo>
                    <a:lnTo>
                      <a:pt x="92" y="0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19" y="6"/>
                    </a:lnTo>
                    <a:lnTo>
                      <a:pt x="7" y="19"/>
                    </a:lnTo>
                    <a:lnTo>
                      <a:pt x="0" y="45"/>
                    </a:lnTo>
                    <a:lnTo>
                      <a:pt x="0" y="81"/>
                    </a:lnTo>
                    <a:lnTo>
                      <a:pt x="15" y="101"/>
                    </a:lnTo>
                    <a:lnTo>
                      <a:pt x="30" y="109"/>
                    </a:lnTo>
                    <a:lnTo>
                      <a:pt x="40" y="111"/>
                    </a:lnTo>
                    <a:lnTo>
                      <a:pt x="36" y="111"/>
                    </a:lnTo>
                    <a:lnTo>
                      <a:pt x="36" y="68"/>
                    </a:lnTo>
                    <a:lnTo>
                      <a:pt x="40" y="74"/>
                    </a:lnTo>
                    <a:lnTo>
                      <a:pt x="26" y="69"/>
                    </a:lnTo>
                    <a:lnTo>
                      <a:pt x="19" y="58"/>
                    </a:lnTo>
                    <a:lnTo>
                      <a:pt x="22" y="48"/>
                    </a:lnTo>
                    <a:lnTo>
                      <a:pt x="32" y="43"/>
                    </a:lnTo>
                    <a:lnTo>
                      <a:pt x="40" y="43"/>
                    </a:lnTo>
                    <a:lnTo>
                      <a:pt x="36" y="43"/>
                    </a:lnTo>
                    <a:lnTo>
                      <a:pt x="51" y="43"/>
                    </a:lnTo>
                    <a:lnTo>
                      <a:pt x="53" y="82"/>
                    </a:lnTo>
                    <a:lnTo>
                      <a:pt x="62" y="102"/>
                    </a:lnTo>
                    <a:lnTo>
                      <a:pt x="82" y="115"/>
                    </a:lnTo>
                    <a:lnTo>
                      <a:pt x="98" y="116"/>
                    </a:lnTo>
                    <a:lnTo>
                      <a:pt x="92" y="111"/>
                    </a:lnTo>
                    <a:lnTo>
                      <a:pt x="92" y="74"/>
                    </a:lnTo>
                    <a:lnTo>
                      <a:pt x="98" y="74"/>
                    </a:lnTo>
                    <a:lnTo>
                      <a:pt x="83" y="71"/>
                    </a:lnTo>
                    <a:lnTo>
                      <a:pt x="75" y="66"/>
                    </a:lnTo>
                    <a:lnTo>
                      <a:pt x="72" y="56"/>
                    </a:lnTo>
                    <a:lnTo>
                      <a:pt x="72" y="43"/>
                    </a:lnTo>
                    <a:lnTo>
                      <a:pt x="98" y="47"/>
                    </a:lnTo>
                    <a:lnTo>
                      <a:pt x="92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2" name="Freeform 388"/>
              <p:cNvSpPr>
                <a:spLocks/>
              </p:cNvSpPr>
              <p:nvPr/>
            </p:nvSpPr>
            <p:spPr bwMode="auto">
              <a:xfrm>
                <a:off x="3753" y="2547"/>
                <a:ext cx="48" cy="36"/>
              </a:xfrm>
              <a:custGeom>
                <a:avLst/>
                <a:gdLst>
                  <a:gd name="T0" fmla="*/ 1 w 145"/>
                  <a:gd name="T1" fmla="*/ 1 h 107"/>
                  <a:gd name="T2" fmla="*/ 1 w 145"/>
                  <a:gd name="T3" fmla="*/ 1 h 107"/>
                  <a:gd name="T4" fmla="*/ 2 w 145"/>
                  <a:gd name="T5" fmla="*/ 1 h 107"/>
                  <a:gd name="T6" fmla="*/ 2 w 145"/>
                  <a:gd name="T7" fmla="*/ 1 h 107"/>
                  <a:gd name="T8" fmla="*/ 2 w 145"/>
                  <a:gd name="T9" fmla="*/ 0 h 107"/>
                  <a:gd name="T10" fmla="*/ 2 w 145"/>
                  <a:gd name="T11" fmla="*/ 0 h 107"/>
                  <a:gd name="T12" fmla="*/ 1 w 145"/>
                  <a:gd name="T13" fmla="*/ 0 h 107"/>
                  <a:gd name="T14" fmla="*/ 1 w 145"/>
                  <a:gd name="T15" fmla="*/ 0 h 107"/>
                  <a:gd name="T16" fmla="*/ 1 w 145"/>
                  <a:gd name="T17" fmla="*/ 0 h 107"/>
                  <a:gd name="T18" fmla="*/ 1 w 145"/>
                  <a:gd name="T19" fmla="*/ 1 h 107"/>
                  <a:gd name="T20" fmla="*/ 0 w 145"/>
                  <a:gd name="T21" fmla="*/ 1 h 107"/>
                  <a:gd name="T22" fmla="*/ 0 w 145"/>
                  <a:gd name="T23" fmla="*/ 1 h 107"/>
                  <a:gd name="T24" fmla="*/ 0 w 145"/>
                  <a:gd name="T25" fmla="*/ 1 h 107"/>
                  <a:gd name="T26" fmla="*/ 0 w 145"/>
                  <a:gd name="T27" fmla="*/ 0 h 107"/>
                  <a:gd name="T28" fmla="*/ 1 w 145"/>
                  <a:gd name="T29" fmla="*/ 0 h 107"/>
                  <a:gd name="T30" fmla="*/ 0 w 145"/>
                  <a:gd name="T31" fmla="*/ 0 h 107"/>
                  <a:gd name="T32" fmla="*/ 0 w 145"/>
                  <a:gd name="T33" fmla="*/ 0 h 107"/>
                  <a:gd name="T34" fmla="*/ 1 w 145"/>
                  <a:gd name="T35" fmla="*/ 0 h 107"/>
                  <a:gd name="T36" fmla="*/ 0 w 145"/>
                  <a:gd name="T37" fmla="*/ 0 h 107"/>
                  <a:gd name="T38" fmla="*/ 0 w 145"/>
                  <a:gd name="T39" fmla="*/ 0 h 107"/>
                  <a:gd name="T40" fmla="*/ 0 w 145"/>
                  <a:gd name="T41" fmla="*/ 0 h 107"/>
                  <a:gd name="T42" fmla="*/ 0 w 145"/>
                  <a:gd name="T43" fmla="*/ 1 h 107"/>
                  <a:gd name="T44" fmla="*/ 0 w 145"/>
                  <a:gd name="T45" fmla="*/ 1 h 107"/>
                  <a:gd name="T46" fmla="*/ 0 w 145"/>
                  <a:gd name="T47" fmla="*/ 1 h 107"/>
                  <a:gd name="T48" fmla="*/ 1 w 145"/>
                  <a:gd name="T49" fmla="*/ 1 h 107"/>
                  <a:gd name="T50" fmla="*/ 1 w 145"/>
                  <a:gd name="T51" fmla="*/ 1 h 107"/>
                  <a:gd name="T52" fmla="*/ 1 w 145"/>
                  <a:gd name="T53" fmla="*/ 0 h 107"/>
                  <a:gd name="T54" fmla="*/ 1 w 145"/>
                  <a:gd name="T55" fmla="*/ 0 h 107"/>
                  <a:gd name="T56" fmla="*/ 1 w 145"/>
                  <a:gd name="T57" fmla="*/ 1 h 107"/>
                  <a:gd name="T58" fmla="*/ 1 w 145"/>
                  <a:gd name="T59" fmla="*/ 1 h 107"/>
                  <a:gd name="T60" fmla="*/ 1 w 145"/>
                  <a:gd name="T61" fmla="*/ 1 h 107"/>
                  <a:gd name="T62" fmla="*/ 1 w 145"/>
                  <a:gd name="T63" fmla="*/ 1 h 107"/>
                  <a:gd name="T64" fmla="*/ 1 w 145"/>
                  <a:gd name="T65" fmla="*/ 1 h 107"/>
                  <a:gd name="T66" fmla="*/ 1 w 145"/>
                  <a:gd name="T67" fmla="*/ 1 h 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5"/>
                  <a:gd name="T103" fmla="*/ 0 h 107"/>
                  <a:gd name="T104" fmla="*/ 145 w 145"/>
                  <a:gd name="T105" fmla="*/ 107 h 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5" h="107">
                    <a:moveTo>
                      <a:pt x="99" y="107"/>
                    </a:moveTo>
                    <a:lnTo>
                      <a:pt x="121" y="104"/>
                    </a:lnTo>
                    <a:lnTo>
                      <a:pt x="141" y="84"/>
                    </a:lnTo>
                    <a:lnTo>
                      <a:pt x="145" y="51"/>
                    </a:lnTo>
                    <a:lnTo>
                      <a:pt x="142" y="30"/>
                    </a:lnTo>
                    <a:lnTo>
                      <a:pt x="125" y="8"/>
                    </a:lnTo>
                    <a:lnTo>
                      <a:pt x="108" y="1"/>
                    </a:lnTo>
                    <a:lnTo>
                      <a:pt x="85" y="2"/>
                    </a:lnTo>
                    <a:lnTo>
                      <a:pt x="67" y="21"/>
                    </a:lnTo>
                    <a:lnTo>
                      <a:pt x="44" y="64"/>
                    </a:lnTo>
                    <a:lnTo>
                      <a:pt x="30" y="66"/>
                    </a:lnTo>
                    <a:lnTo>
                      <a:pt x="22" y="62"/>
                    </a:lnTo>
                    <a:lnTo>
                      <a:pt x="22" y="50"/>
                    </a:lnTo>
                    <a:lnTo>
                      <a:pt x="34" y="40"/>
                    </a:lnTo>
                    <a:lnTo>
                      <a:pt x="41" y="40"/>
                    </a:lnTo>
                    <a:lnTo>
                      <a:pt x="37" y="40"/>
                    </a:lnTo>
                    <a:lnTo>
                      <a:pt x="37" y="0"/>
                    </a:lnTo>
                    <a:lnTo>
                      <a:pt x="41" y="6"/>
                    </a:lnTo>
                    <a:lnTo>
                      <a:pt x="31" y="5"/>
                    </a:lnTo>
                    <a:lnTo>
                      <a:pt x="15" y="10"/>
                    </a:lnTo>
                    <a:lnTo>
                      <a:pt x="2" y="32"/>
                    </a:lnTo>
                    <a:lnTo>
                      <a:pt x="0" y="51"/>
                    </a:lnTo>
                    <a:lnTo>
                      <a:pt x="8" y="89"/>
                    </a:lnTo>
                    <a:lnTo>
                      <a:pt x="27" y="106"/>
                    </a:lnTo>
                    <a:lnTo>
                      <a:pt x="45" y="106"/>
                    </a:lnTo>
                    <a:lnTo>
                      <a:pt x="63" y="96"/>
                    </a:lnTo>
                    <a:lnTo>
                      <a:pt x="96" y="39"/>
                    </a:lnTo>
                    <a:lnTo>
                      <a:pt x="104" y="36"/>
                    </a:lnTo>
                    <a:lnTo>
                      <a:pt x="115" y="42"/>
                    </a:lnTo>
                    <a:lnTo>
                      <a:pt x="120" y="58"/>
                    </a:lnTo>
                    <a:lnTo>
                      <a:pt x="114" y="66"/>
                    </a:lnTo>
                    <a:lnTo>
                      <a:pt x="93" y="66"/>
                    </a:lnTo>
                    <a:lnTo>
                      <a:pt x="93" y="102"/>
                    </a:lnTo>
                    <a:lnTo>
                      <a:pt x="99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3" name="Freeform 389"/>
              <p:cNvSpPr>
                <a:spLocks/>
              </p:cNvSpPr>
              <p:nvPr/>
            </p:nvSpPr>
            <p:spPr bwMode="auto">
              <a:xfrm>
                <a:off x="3777" y="2502"/>
                <a:ext cx="24" cy="39"/>
              </a:xfrm>
              <a:custGeom>
                <a:avLst/>
                <a:gdLst>
                  <a:gd name="T0" fmla="*/ 0 w 72"/>
                  <a:gd name="T1" fmla="*/ 1 h 117"/>
                  <a:gd name="T2" fmla="*/ 0 w 72"/>
                  <a:gd name="T3" fmla="*/ 1 h 117"/>
                  <a:gd name="T4" fmla="*/ 0 w 72"/>
                  <a:gd name="T5" fmla="*/ 1 h 117"/>
                  <a:gd name="T6" fmla="*/ 0 w 72"/>
                  <a:gd name="T7" fmla="*/ 1 h 117"/>
                  <a:gd name="T8" fmla="*/ 1 w 72"/>
                  <a:gd name="T9" fmla="*/ 1 h 117"/>
                  <a:gd name="T10" fmla="*/ 1 w 72"/>
                  <a:gd name="T11" fmla="*/ 1 h 117"/>
                  <a:gd name="T12" fmla="*/ 1 w 72"/>
                  <a:gd name="T13" fmla="*/ 1 h 117"/>
                  <a:gd name="T14" fmla="*/ 1 w 72"/>
                  <a:gd name="T15" fmla="*/ 1 h 117"/>
                  <a:gd name="T16" fmla="*/ 1 w 72"/>
                  <a:gd name="T17" fmla="*/ 1 h 117"/>
                  <a:gd name="T18" fmla="*/ 1 w 72"/>
                  <a:gd name="T19" fmla="*/ 1 h 117"/>
                  <a:gd name="T20" fmla="*/ 1 w 72"/>
                  <a:gd name="T21" fmla="*/ 1 h 117"/>
                  <a:gd name="T22" fmla="*/ 1 w 72"/>
                  <a:gd name="T23" fmla="*/ 0 h 117"/>
                  <a:gd name="T24" fmla="*/ 1 w 72"/>
                  <a:gd name="T25" fmla="*/ 0 h 117"/>
                  <a:gd name="T26" fmla="*/ 1 w 72"/>
                  <a:gd name="T27" fmla="*/ 0 h 117"/>
                  <a:gd name="T28" fmla="*/ 1 w 72"/>
                  <a:gd name="T29" fmla="*/ 0 h 117"/>
                  <a:gd name="T30" fmla="*/ 0 w 72"/>
                  <a:gd name="T31" fmla="*/ 0 h 117"/>
                  <a:gd name="T32" fmla="*/ 0 w 72"/>
                  <a:gd name="T33" fmla="*/ 0 h 117"/>
                  <a:gd name="T34" fmla="*/ 0 w 72"/>
                  <a:gd name="T35" fmla="*/ 0 h 117"/>
                  <a:gd name="T36" fmla="*/ 0 w 72"/>
                  <a:gd name="T37" fmla="*/ 0 h 117"/>
                  <a:gd name="T38" fmla="*/ 0 w 72"/>
                  <a:gd name="T39" fmla="*/ 1 h 117"/>
                  <a:gd name="T40" fmla="*/ 0 w 72"/>
                  <a:gd name="T41" fmla="*/ 1 h 117"/>
                  <a:gd name="T42" fmla="*/ 0 w 72"/>
                  <a:gd name="T43" fmla="*/ 1 h 117"/>
                  <a:gd name="T44" fmla="*/ 0 w 72"/>
                  <a:gd name="T45" fmla="*/ 1 h 117"/>
                  <a:gd name="T46" fmla="*/ 0 w 72"/>
                  <a:gd name="T47" fmla="*/ 1 h 117"/>
                  <a:gd name="T48" fmla="*/ 1 w 72"/>
                  <a:gd name="T49" fmla="*/ 1 h 117"/>
                  <a:gd name="T50" fmla="*/ 1 w 72"/>
                  <a:gd name="T51" fmla="*/ 1 h 117"/>
                  <a:gd name="T52" fmla="*/ 1 w 72"/>
                  <a:gd name="T53" fmla="*/ 1 h 117"/>
                  <a:gd name="T54" fmla="*/ 1 w 72"/>
                  <a:gd name="T55" fmla="*/ 1 h 117"/>
                  <a:gd name="T56" fmla="*/ 0 w 72"/>
                  <a:gd name="T57" fmla="*/ 1 h 117"/>
                  <a:gd name="T58" fmla="*/ 0 w 72"/>
                  <a:gd name="T59" fmla="*/ 1 h 117"/>
                  <a:gd name="T60" fmla="*/ 0 w 72"/>
                  <a:gd name="T61" fmla="*/ 1 h 117"/>
                  <a:gd name="T62" fmla="*/ 0 w 72"/>
                  <a:gd name="T63" fmla="*/ 1 h 117"/>
                  <a:gd name="T64" fmla="*/ 0 w 72"/>
                  <a:gd name="T65" fmla="*/ 1 h 117"/>
                  <a:gd name="T66" fmla="*/ 0 w 72"/>
                  <a:gd name="T67" fmla="*/ 1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17"/>
                  <a:gd name="T104" fmla="*/ 72 w 72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17">
                    <a:moveTo>
                      <a:pt x="0" y="75"/>
                    </a:moveTo>
                    <a:lnTo>
                      <a:pt x="0" y="117"/>
                    </a:lnTo>
                    <a:lnTo>
                      <a:pt x="15" y="117"/>
                    </a:lnTo>
                    <a:lnTo>
                      <a:pt x="28" y="114"/>
                    </a:lnTo>
                    <a:lnTo>
                      <a:pt x="41" y="111"/>
                    </a:lnTo>
                    <a:lnTo>
                      <a:pt x="52" y="105"/>
                    </a:lnTo>
                    <a:lnTo>
                      <a:pt x="61" y="98"/>
                    </a:lnTo>
                    <a:lnTo>
                      <a:pt x="67" y="88"/>
                    </a:lnTo>
                    <a:lnTo>
                      <a:pt x="71" y="75"/>
                    </a:lnTo>
                    <a:lnTo>
                      <a:pt x="72" y="59"/>
                    </a:lnTo>
                    <a:lnTo>
                      <a:pt x="71" y="44"/>
                    </a:lnTo>
                    <a:lnTo>
                      <a:pt x="67" y="32"/>
                    </a:lnTo>
                    <a:lnTo>
                      <a:pt x="61" y="23"/>
                    </a:lnTo>
                    <a:lnTo>
                      <a:pt x="52" y="16"/>
                    </a:lnTo>
                    <a:lnTo>
                      <a:pt x="41" y="12"/>
                    </a:lnTo>
                    <a:lnTo>
                      <a:pt x="28" y="8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12" y="43"/>
                    </a:lnTo>
                    <a:lnTo>
                      <a:pt x="23" y="44"/>
                    </a:lnTo>
                    <a:lnTo>
                      <a:pt x="31" y="45"/>
                    </a:lnTo>
                    <a:lnTo>
                      <a:pt x="38" y="47"/>
                    </a:lnTo>
                    <a:lnTo>
                      <a:pt x="45" y="52"/>
                    </a:lnTo>
                    <a:lnTo>
                      <a:pt x="47" y="59"/>
                    </a:lnTo>
                    <a:lnTo>
                      <a:pt x="45" y="69"/>
                    </a:lnTo>
                    <a:lnTo>
                      <a:pt x="41" y="73"/>
                    </a:lnTo>
                    <a:lnTo>
                      <a:pt x="38" y="75"/>
                    </a:lnTo>
                    <a:lnTo>
                      <a:pt x="31" y="77"/>
                    </a:lnTo>
                    <a:lnTo>
                      <a:pt x="23" y="78"/>
                    </a:lnTo>
                    <a:lnTo>
                      <a:pt x="12" y="80"/>
                    </a:lnTo>
                    <a:lnTo>
                      <a:pt x="0" y="8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4" name="Freeform 390"/>
              <p:cNvSpPr>
                <a:spLocks/>
              </p:cNvSpPr>
              <p:nvPr/>
            </p:nvSpPr>
            <p:spPr bwMode="auto">
              <a:xfrm>
                <a:off x="3753" y="2502"/>
                <a:ext cx="24" cy="39"/>
              </a:xfrm>
              <a:custGeom>
                <a:avLst/>
                <a:gdLst>
                  <a:gd name="T0" fmla="*/ 1 w 73"/>
                  <a:gd name="T1" fmla="*/ 1 h 117"/>
                  <a:gd name="T2" fmla="*/ 1 w 73"/>
                  <a:gd name="T3" fmla="*/ 0 h 117"/>
                  <a:gd name="T4" fmla="*/ 1 w 73"/>
                  <a:gd name="T5" fmla="*/ 0 h 117"/>
                  <a:gd name="T6" fmla="*/ 1 w 73"/>
                  <a:gd name="T7" fmla="*/ 0 h 117"/>
                  <a:gd name="T8" fmla="*/ 1 w 73"/>
                  <a:gd name="T9" fmla="*/ 0 h 117"/>
                  <a:gd name="T10" fmla="*/ 1 w 73"/>
                  <a:gd name="T11" fmla="*/ 0 h 117"/>
                  <a:gd name="T12" fmla="*/ 0 w 73"/>
                  <a:gd name="T13" fmla="*/ 0 h 117"/>
                  <a:gd name="T14" fmla="*/ 0 w 73"/>
                  <a:gd name="T15" fmla="*/ 0 h 117"/>
                  <a:gd name="T16" fmla="*/ 0 w 73"/>
                  <a:gd name="T17" fmla="*/ 0 h 117"/>
                  <a:gd name="T18" fmla="*/ 0 w 73"/>
                  <a:gd name="T19" fmla="*/ 0 h 117"/>
                  <a:gd name="T20" fmla="*/ 0 w 73"/>
                  <a:gd name="T21" fmla="*/ 0 h 117"/>
                  <a:gd name="T22" fmla="*/ 0 w 73"/>
                  <a:gd name="T23" fmla="*/ 1 h 117"/>
                  <a:gd name="T24" fmla="*/ 0 w 73"/>
                  <a:gd name="T25" fmla="*/ 1 h 117"/>
                  <a:gd name="T26" fmla="*/ 0 w 73"/>
                  <a:gd name="T27" fmla="*/ 1 h 117"/>
                  <a:gd name="T28" fmla="*/ 0 w 73"/>
                  <a:gd name="T29" fmla="*/ 1 h 117"/>
                  <a:gd name="T30" fmla="*/ 0 w 73"/>
                  <a:gd name="T31" fmla="*/ 1 h 117"/>
                  <a:gd name="T32" fmla="*/ 0 w 73"/>
                  <a:gd name="T33" fmla="*/ 1 h 117"/>
                  <a:gd name="T34" fmla="*/ 0 w 73"/>
                  <a:gd name="T35" fmla="*/ 1 h 117"/>
                  <a:gd name="T36" fmla="*/ 0 w 73"/>
                  <a:gd name="T37" fmla="*/ 1 h 117"/>
                  <a:gd name="T38" fmla="*/ 1 w 73"/>
                  <a:gd name="T39" fmla="*/ 1 h 117"/>
                  <a:gd name="T40" fmla="*/ 1 w 73"/>
                  <a:gd name="T41" fmla="*/ 1 h 117"/>
                  <a:gd name="T42" fmla="*/ 1 w 73"/>
                  <a:gd name="T43" fmla="*/ 1 h 117"/>
                  <a:gd name="T44" fmla="*/ 1 w 73"/>
                  <a:gd name="T45" fmla="*/ 1 h 117"/>
                  <a:gd name="T46" fmla="*/ 1 w 73"/>
                  <a:gd name="T47" fmla="*/ 1 h 117"/>
                  <a:gd name="T48" fmla="*/ 1 w 73"/>
                  <a:gd name="T49" fmla="*/ 1 h 117"/>
                  <a:gd name="T50" fmla="*/ 0 w 73"/>
                  <a:gd name="T51" fmla="*/ 1 h 117"/>
                  <a:gd name="T52" fmla="*/ 0 w 73"/>
                  <a:gd name="T53" fmla="*/ 1 h 117"/>
                  <a:gd name="T54" fmla="*/ 0 w 73"/>
                  <a:gd name="T55" fmla="*/ 1 h 117"/>
                  <a:gd name="T56" fmla="*/ 0 w 73"/>
                  <a:gd name="T57" fmla="*/ 1 h 117"/>
                  <a:gd name="T58" fmla="*/ 0 w 73"/>
                  <a:gd name="T59" fmla="*/ 1 h 117"/>
                  <a:gd name="T60" fmla="*/ 0 w 73"/>
                  <a:gd name="T61" fmla="*/ 1 h 117"/>
                  <a:gd name="T62" fmla="*/ 0 w 73"/>
                  <a:gd name="T63" fmla="*/ 1 h 117"/>
                  <a:gd name="T64" fmla="*/ 0 w 73"/>
                  <a:gd name="T65" fmla="*/ 1 h 117"/>
                  <a:gd name="T66" fmla="*/ 0 w 73"/>
                  <a:gd name="T67" fmla="*/ 1 h 117"/>
                  <a:gd name="T68" fmla="*/ 1 w 73"/>
                  <a:gd name="T69" fmla="*/ 1 h 117"/>
                  <a:gd name="T70" fmla="*/ 1 w 73"/>
                  <a:gd name="T71" fmla="*/ 1 h 117"/>
                  <a:gd name="T72" fmla="*/ 1 w 73"/>
                  <a:gd name="T73" fmla="*/ 1 h 1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3"/>
                  <a:gd name="T112" fmla="*/ 0 h 117"/>
                  <a:gd name="T113" fmla="*/ 73 w 73"/>
                  <a:gd name="T114" fmla="*/ 117 h 1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3" h="117">
                    <a:moveTo>
                      <a:pt x="73" y="43"/>
                    </a:moveTo>
                    <a:lnTo>
                      <a:pt x="73" y="0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0" y="1"/>
                    </a:lnTo>
                    <a:lnTo>
                      <a:pt x="68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2"/>
                    </a:lnTo>
                    <a:lnTo>
                      <a:pt x="11" y="19"/>
                    </a:lnTo>
                    <a:lnTo>
                      <a:pt x="5" y="29"/>
                    </a:lnTo>
                    <a:lnTo>
                      <a:pt x="1" y="43"/>
                    </a:lnTo>
                    <a:lnTo>
                      <a:pt x="0" y="59"/>
                    </a:lnTo>
                    <a:lnTo>
                      <a:pt x="1" y="76"/>
                    </a:lnTo>
                    <a:lnTo>
                      <a:pt x="5" y="90"/>
                    </a:lnTo>
                    <a:lnTo>
                      <a:pt x="11" y="100"/>
                    </a:lnTo>
                    <a:lnTo>
                      <a:pt x="20" y="107"/>
                    </a:lnTo>
                    <a:lnTo>
                      <a:pt x="30" y="112"/>
                    </a:lnTo>
                    <a:lnTo>
                      <a:pt x="41" y="115"/>
                    </a:lnTo>
                    <a:lnTo>
                      <a:pt x="68" y="117"/>
                    </a:lnTo>
                    <a:lnTo>
                      <a:pt x="73" y="117"/>
                    </a:lnTo>
                    <a:lnTo>
                      <a:pt x="73" y="75"/>
                    </a:lnTo>
                    <a:lnTo>
                      <a:pt x="73" y="80"/>
                    </a:lnTo>
                    <a:lnTo>
                      <a:pt x="68" y="80"/>
                    </a:lnTo>
                    <a:lnTo>
                      <a:pt x="48" y="80"/>
                    </a:lnTo>
                    <a:lnTo>
                      <a:pt x="41" y="78"/>
                    </a:lnTo>
                    <a:lnTo>
                      <a:pt x="35" y="77"/>
                    </a:lnTo>
                    <a:lnTo>
                      <a:pt x="31" y="75"/>
                    </a:lnTo>
                    <a:lnTo>
                      <a:pt x="26" y="66"/>
                    </a:lnTo>
                    <a:lnTo>
                      <a:pt x="26" y="59"/>
                    </a:lnTo>
                    <a:lnTo>
                      <a:pt x="26" y="53"/>
                    </a:lnTo>
                    <a:lnTo>
                      <a:pt x="31" y="46"/>
                    </a:lnTo>
                    <a:lnTo>
                      <a:pt x="35" y="45"/>
                    </a:lnTo>
                    <a:lnTo>
                      <a:pt x="41" y="44"/>
                    </a:lnTo>
                    <a:lnTo>
                      <a:pt x="48" y="43"/>
                    </a:lnTo>
                    <a:lnTo>
                      <a:pt x="68" y="43"/>
                    </a:lnTo>
                    <a:lnTo>
                      <a:pt x="7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5" name="Freeform 391"/>
              <p:cNvSpPr>
                <a:spLocks/>
              </p:cNvSpPr>
              <p:nvPr/>
            </p:nvSpPr>
            <p:spPr bwMode="auto">
              <a:xfrm>
                <a:off x="3753" y="2459"/>
                <a:ext cx="45" cy="33"/>
              </a:xfrm>
              <a:custGeom>
                <a:avLst/>
                <a:gdLst>
                  <a:gd name="T0" fmla="*/ 0 w 136"/>
                  <a:gd name="T1" fmla="*/ 1 h 101"/>
                  <a:gd name="T2" fmla="*/ 0 w 136"/>
                  <a:gd name="T3" fmla="*/ 1 h 101"/>
                  <a:gd name="T4" fmla="*/ 2 w 136"/>
                  <a:gd name="T5" fmla="*/ 1 h 101"/>
                  <a:gd name="T6" fmla="*/ 2 w 136"/>
                  <a:gd name="T7" fmla="*/ 1 h 101"/>
                  <a:gd name="T8" fmla="*/ 0 w 136"/>
                  <a:gd name="T9" fmla="*/ 1 h 101"/>
                  <a:gd name="T10" fmla="*/ 0 w 136"/>
                  <a:gd name="T11" fmla="*/ 1 h 101"/>
                  <a:gd name="T12" fmla="*/ 0 w 136"/>
                  <a:gd name="T13" fmla="*/ 1 h 101"/>
                  <a:gd name="T14" fmla="*/ 0 w 136"/>
                  <a:gd name="T15" fmla="*/ 1 h 101"/>
                  <a:gd name="T16" fmla="*/ 0 w 136"/>
                  <a:gd name="T17" fmla="*/ 1 h 101"/>
                  <a:gd name="T18" fmla="*/ 0 w 136"/>
                  <a:gd name="T19" fmla="*/ 1 h 101"/>
                  <a:gd name="T20" fmla="*/ 0 w 136"/>
                  <a:gd name="T21" fmla="*/ 0 h 101"/>
                  <a:gd name="T22" fmla="*/ 0 w 136"/>
                  <a:gd name="T23" fmla="*/ 0 h 101"/>
                  <a:gd name="T24" fmla="*/ 0 w 136"/>
                  <a:gd name="T25" fmla="*/ 0 h 101"/>
                  <a:gd name="T26" fmla="*/ 2 w 136"/>
                  <a:gd name="T27" fmla="*/ 0 h 101"/>
                  <a:gd name="T28" fmla="*/ 2 w 136"/>
                  <a:gd name="T29" fmla="*/ 0 h 101"/>
                  <a:gd name="T30" fmla="*/ 0 w 136"/>
                  <a:gd name="T31" fmla="*/ 0 h 101"/>
                  <a:gd name="T32" fmla="*/ 0 w 136"/>
                  <a:gd name="T33" fmla="*/ 0 h 101"/>
                  <a:gd name="T34" fmla="*/ 0 w 136"/>
                  <a:gd name="T35" fmla="*/ 0 h 101"/>
                  <a:gd name="T36" fmla="*/ 0 w 136"/>
                  <a:gd name="T37" fmla="*/ 0 h 101"/>
                  <a:gd name="T38" fmla="*/ 0 w 136"/>
                  <a:gd name="T39" fmla="*/ 0 h 101"/>
                  <a:gd name="T40" fmla="*/ 0 w 136"/>
                  <a:gd name="T41" fmla="*/ 0 h 101"/>
                  <a:gd name="T42" fmla="*/ 0 w 136"/>
                  <a:gd name="T43" fmla="*/ 1 h 101"/>
                  <a:gd name="T44" fmla="*/ 0 w 136"/>
                  <a:gd name="T45" fmla="*/ 1 h 101"/>
                  <a:gd name="T46" fmla="*/ 0 w 136"/>
                  <a:gd name="T47" fmla="*/ 1 h 101"/>
                  <a:gd name="T48" fmla="*/ 0 w 136"/>
                  <a:gd name="T49" fmla="*/ 1 h 101"/>
                  <a:gd name="T50" fmla="*/ 0 w 136"/>
                  <a:gd name="T51" fmla="*/ 1 h 1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"/>
                  <a:gd name="T79" fmla="*/ 0 h 101"/>
                  <a:gd name="T80" fmla="*/ 136 w 136"/>
                  <a:gd name="T81" fmla="*/ 101 h 1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" h="101">
                    <a:moveTo>
                      <a:pt x="0" y="66"/>
                    </a:moveTo>
                    <a:lnTo>
                      <a:pt x="0" y="101"/>
                    </a:lnTo>
                    <a:lnTo>
                      <a:pt x="136" y="101"/>
                    </a:lnTo>
                    <a:lnTo>
                      <a:pt x="136" y="66"/>
                    </a:lnTo>
                    <a:lnTo>
                      <a:pt x="40" y="66"/>
                    </a:lnTo>
                    <a:lnTo>
                      <a:pt x="33" y="66"/>
                    </a:lnTo>
                    <a:lnTo>
                      <a:pt x="26" y="63"/>
                    </a:lnTo>
                    <a:lnTo>
                      <a:pt x="22" y="60"/>
                    </a:lnTo>
                    <a:lnTo>
                      <a:pt x="20" y="51"/>
                    </a:lnTo>
                    <a:lnTo>
                      <a:pt x="22" y="44"/>
                    </a:lnTo>
                    <a:lnTo>
                      <a:pt x="26" y="39"/>
                    </a:lnTo>
                    <a:lnTo>
                      <a:pt x="33" y="37"/>
                    </a:lnTo>
                    <a:lnTo>
                      <a:pt x="40" y="36"/>
                    </a:lnTo>
                    <a:lnTo>
                      <a:pt x="136" y="36"/>
                    </a:lnTo>
                    <a:lnTo>
                      <a:pt x="136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17" y="2"/>
                    </a:lnTo>
                    <a:lnTo>
                      <a:pt x="8" y="10"/>
                    </a:lnTo>
                    <a:lnTo>
                      <a:pt x="2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9" y="61"/>
                    </a:lnTo>
                    <a:lnTo>
                      <a:pt x="15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6" name="Rectangle 392"/>
              <p:cNvSpPr>
                <a:spLocks noChangeArrowheads="1"/>
              </p:cNvSpPr>
              <p:nvPr/>
            </p:nvSpPr>
            <p:spPr bwMode="auto">
              <a:xfrm>
                <a:off x="3752" y="2432"/>
                <a:ext cx="46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7" name="Rectangle 393"/>
              <p:cNvSpPr>
                <a:spLocks noChangeArrowheads="1"/>
              </p:cNvSpPr>
              <p:nvPr/>
            </p:nvSpPr>
            <p:spPr bwMode="auto">
              <a:xfrm>
                <a:off x="3732" y="2432"/>
                <a:ext cx="1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8" name="Freeform 394"/>
              <p:cNvSpPr>
                <a:spLocks/>
              </p:cNvSpPr>
              <p:nvPr/>
            </p:nvSpPr>
            <p:spPr bwMode="auto">
              <a:xfrm>
                <a:off x="3753" y="2384"/>
                <a:ext cx="48" cy="40"/>
              </a:xfrm>
              <a:custGeom>
                <a:avLst/>
                <a:gdLst>
                  <a:gd name="T0" fmla="*/ 1 w 144"/>
                  <a:gd name="T1" fmla="*/ 0 h 121"/>
                  <a:gd name="T2" fmla="*/ 0 w 144"/>
                  <a:gd name="T3" fmla="*/ 0 h 121"/>
                  <a:gd name="T4" fmla="*/ 0 w 144"/>
                  <a:gd name="T5" fmla="*/ 0 h 121"/>
                  <a:gd name="T6" fmla="*/ 0 w 144"/>
                  <a:gd name="T7" fmla="*/ 0 h 121"/>
                  <a:gd name="T8" fmla="*/ 0 w 144"/>
                  <a:gd name="T9" fmla="*/ 1 h 121"/>
                  <a:gd name="T10" fmla="*/ 0 w 144"/>
                  <a:gd name="T11" fmla="*/ 1 h 121"/>
                  <a:gd name="T12" fmla="*/ 0 w 144"/>
                  <a:gd name="T13" fmla="*/ 1 h 121"/>
                  <a:gd name="T14" fmla="*/ 1 w 144"/>
                  <a:gd name="T15" fmla="*/ 1 h 121"/>
                  <a:gd name="T16" fmla="*/ 1 w 144"/>
                  <a:gd name="T17" fmla="*/ 1 h 121"/>
                  <a:gd name="T18" fmla="*/ 1 w 144"/>
                  <a:gd name="T19" fmla="*/ 1 h 121"/>
                  <a:gd name="T20" fmla="*/ 2 w 144"/>
                  <a:gd name="T21" fmla="*/ 1 h 121"/>
                  <a:gd name="T22" fmla="*/ 2 w 144"/>
                  <a:gd name="T23" fmla="*/ 1 h 121"/>
                  <a:gd name="T24" fmla="*/ 2 w 144"/>
                  <a:gd name="T25" fmla="*/ 1 h 121"/>
                  <a:gd name="T26" fmla="*/ 2 w 144"/>
                  <a:gd name="T27" fmla="*/ 0 h 121"/>
                  <a:gd name="T28" fmla="*/ 1 w 144"/>
                  <a:gd name="T29" fmla="*/ 0 h 121"/>
                  <a:gd name="T30" fmla="*/ 1 w 144"/>
                  <a:gd name="T31" fmla="*/ 0 h 121"/>
                  <a:gd name="T32" fmla="*/ 1 w 144"/>
                  <a:gd name="T33" fmla="*/ 1 h 121"/>
                  <a:gd name="T34" fmla="*/ 1 w 144"/>
                  <a:gd name="T35" fmla="*/ 1 h 121"/>
                  <a:gd name="T36" fmla="*/ 1 w 144"/>
                  <a:gd name="T37" fmla="*/ 1 h 121"/>
                  <a:gd name="T38" fmla="*/ 1 w 144"/>
                  <a:gd name="T39" fmla="*/ 1 h 121"/>
                  <a:gd name="T40" fmla="*/ 1 w 144"/>
                  <a:gd name="T41" fmla="*/ 1 h 121"/>
                  <a:gd name="T42" fmla="*/ 1 w 144"/>
                  <a:gd name="T43" fmla="*/ 1 h 121"/>
                  <a:gd name="T44" fmla="*/ 1 w 144"/>
                  <a:gd name="T45" fmla="*/ 1 h 121"/>
                  <a:gd name="T46" fmla="*/ 0 w 144"/>
                  <a:gd name="T47" fmla="*/ 1 h 121"/>
                  <a:gd name="T48" fmla="*/ 0 w 144"/>
                  <a:gd name="T49" fmla="*/ 1 h 121"/>
                  <a:gd name="T50" fmla="*/ 0 w 144"/>
                  <a:gd name="T51" fmla="*/ 1 h 121"/>
                  <a:gd name="T52" fmla="*/ 1 w 144"/>
                  <a:gd name="T53" fmla="*/ 1 h 121"/>
                  <a:gd name="T54" fmla="*/ 1 w 144"/>
                  <a:gd name="T55" fmla="*/ 1 h 121"/>
                  <a:gd name="T56" fmla="*/ 1 w 144"/>
                  <a:gd name="T57" fmla="*/ 0 h 121"/>
                  <a:gd name="T58" fmla="*/ 1 w 144"/>
                  <a:gd name="T59" fmla="*/ 0 h 1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4"/>
                  <a:gd name="T91" fmla="*/ 0 h 121"/>
                  <a:gd name="T92" fmla="*/ 144 w 144"/>
                  <a:gd name="T93" fmla="*/ 121 h 1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4" h="121">
                    <a:moveTo>
                      <a:pt x="52" y="6"/>
                    </a:moveTo>
                    <a:lnTo>
                      <a:pt x="29" y="9"/>
                    </a:lnTo>
                    <a:lnTo>
                      <a:pt x="12" y="21"/>
                    </a:lnTo>
                    <a:lnTo>
                      <a:pt x="3" y="39"/>
                    </a:lnTo>
                    <a:lnTo>
                      <a:pt x="0" y="64"/>
                    </a:lnTo>
                    <a:lnTo>
                      <a:pt x="5" y="95"/>
                    </a:lnTo>
                    <a:lnTo>
                      <a:pt x="20" y="112"/>
                    </a:lnTo>
                    <a:lnTo>
                      <a:pt x="41" y="120"/>
                    </a:lnTo>
                    <a:lnTo>
                      <a:pt x="84" y="121"/>
                    </a:lnTo>
                    <a:lnTo>
                      <a:pt x="113" y="116"/>
                    </a:lnTo>
                    <a:lnTo>
                      <a:pt x="133" y="103"/>
                    </a:lnTo>
                    <a:lnTo>
                      <a:pt x="144" y="80"/>
                    </a:lnTo>
                    <a:lnTo>
                      <a:pt x="144" y="50"/>
                    </a:lnTo>
                    <a:lnTo>
                      <a:pt x="133" y="19"/>
                    </a:lnTo>
                    <a:lnTo>
                      <a:pt x="115" y="5"/>
                    </a:lnTo>
                    <a:lnTo>
                      <a:pt x="89" y="0"/>
                    </a:lnTo>
                    <a:lnTo>
                      <a:pt x="89" y="43"/>
                    </a:lnTo>
                    <a:lnTo>
                      <a:pt x="112" y="48"/>
                    </a:lnTo>
                    <a:lnTo>
                      <a:pt x="118" y="53"/>
                    </a:lnTo>
                    <a:lnTo>
                      <a:pt x="120" y="64"/>
                    </a:lnTo>
                    <a:lnTo>
                      <a:pt x="114" y="73"/>
                    </a:lnTo>
                    <a:lnTo>
                      <a:pt x="93" y="79"/>
                    </a:lnTo>
                    <a:lnTo>
                      <a:pt x="41" y="79"/>
                    </a:lnTo>
                    <a:lnTo>
                      <a:pt x="31" y="76"/>
                    </a:lnTo>
                    <a:lnTo>
                      <a:pt x="26" y="64"/>
                    </a:lnTo>
                    <a:lnTo>
                      <a:pt x="31" y="48"/>
                    </a:lnTo>
                    <a:lnTo>
                      <a:pt x="52" y="43"/>
                    </a:lnTo>
                    <a:lnTo>
                      <a:pt x="47" y="43"/>
                    </a:lnTo>
                    <a:lnTo>
                      <a:pt x="47" y="0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89" name="Freeform 395"/>
              <p:cNvSpPr>
                <a:spLocks/>
              </p:cNvSpPr>
              <p:nvPr/>
            </p:nvSpPr>
            <p:spPr bwMode="auto">
              <a:xfrm>
                <a:off x="4115" y="2720"/>
                <a:ext cx="69" cy="44"/>
              </a:xfrm>
              <a:custGeom>
                <a:avLst/>
                <a:gdLst>
                  <a:gd name="T0" fmla="*/ 2 w 208"/>
                  <a:gd name="T1" fmla="*/ 0 h 131"/>
                  <a:gd name="T2" fmla="*/ 2 w 208"/>
                  <a:gd name="T3" fmla="*/ 0 h 131"/>
                  <a:gd name="T4" fmla="*/ 1 w 208"/>
                  <a:gd name="T5" fmla="*/ 0 h 131"/>
                  <a:gd name="T6" fmla="*/ 1 w 208"/>
                  <a:gd name="T7" fmla="*/ 1 h 131"/>
                  <a:gd name="T8" fmla="*/ 1 w 208"/>
                  <a:gd name="T9" fmla="*/ 1 h 131"/>
                  <a:gd name="T10" fmla="*/ 1 w 208"/>
                  <a:gd name="T11" fmla="*/ 1 h 131"/>
                  <a:gd name="T12" fmla="*/ 0 w 208"/>
                  <a:gd name="T13" fmla="*/ 1 h 131"/>
                  <a:gd name="T14" fmla="*/ 0 w 208"/>
                  <a:gd name="T15" fmla="*/ 1 h 131"/>
                  <a:gd name="T16" fmla="*/ 0 w 208"/>
                  <a:gd name="T17" fmla="*/ 1 h 131"/>
                  <a:gd name="T18" fmla="*/ 1 w 208"/>
                  <a:gd name="T19" fmla="*/ 1 h 131"/>
                  <a:gd name="T20" fmla="*/ 1 w 208"/>
                  <a:gd name="T21" fmla="*/ 1 h 131"/>
                  <a:gd name="T22" fmla="*/ 1 w 208"/>
                  <a:gd name="T23" fmla="*/ 1 h 131"/>
                  <a:gd name="T24" fmla="*/ 1 w 208"/>
                  <a:gd name="T25" fmla="*/ 0 h 131"/>
                  <a:gd name="T26" fmla="*/ 1 w 208"/>
                  <a:gd name="T27" fmla="*/ 0 h 131"/>
                  <a:gd name="T28" fmla="*/ 0 w 208"/>
                  <a:gd name="T29" fmla="*/ 0 h 131"/>
                  <a:gd name="T30" fmla="*/ 0 w 208"/>
                  <a:gd name="T31" fmla="*/ 0 h 131"/>
                  <a:gd name="T32" fmla="*/ 0 w 208"/>
                  <a:gd name="T33" fmla="*/ 0 h 131"/>
                  <a:gd name="T34" fmla="*/ 0 w 208"/>
                  <a:gd name="T35" fmla="*/ 1 h 131"/>
                  <a:gd name="T36" fmla="*/ 0 w 208"/>
                  <a:gd name="T37" fmla="*/ 1 h 131"/>
                  <a:gd name="T38" fmla="*/ 0 w 208"/>
                  <a:gd name="T39" fmla="*/ 1 h 131"/>
                  <a:gd name="T40" fmla="*/ 0 w 208"/>
                  <a:gd name="T41" fmla="*/ 2 h 131"/>
                  <a:gd name="T42" fmla="*/ 1 w 208"/>
                  <a:gd name="T43" fmla="*/ 2 h 131"/>
                  <a:gd name="T44" fmla="*/ 1 w 208"/>
                  <a:gd name="T45" fmla="*/ 2 h 131"/>
                  <a:gd name="T46" fmla="*/ 1 w 208"/>
                  <a:gd name="T47" fmla="*/ 1 h 131"/>
                  <a:gd name="T48" fmla="*/ 2 w 208"/>
                  <a:gd name="T49" fmla="*/ 1 h 131"/>
                  <a:gd name="T50" fmla="*/ 2 w 208"/>
                  <a:gd name="T51" fmla="*/ 1 h 131"/>
                  <a:gd name="T52" fmla="*/ 2 w 208"/>
                  <a:gd name="T53" fmla="*/ 1 h 131"/>
                  <a:gd name="T54" fmla="*/ 2 w 208"/>
                  <a:gd name="T55" fmla="*/ 1 h 131"/>
                  <a:gd name="T56" fmla="*/ 2 w 208"/>
                  <a:gd name="T57" fmla="*/ 1 h 131"/>
                  <a:gd name="T58" fmla="*/ 2 w 208"/>
                  <a:gd name="T59" fmla="*/ 1 h 131"/>
                  <a:gd name="T60" fmla="*/ 2 w 208"/>
                  <a:gd name="T61" fmla="*/ 1 h 131"/>
                  <a:gd name="T62" fmla="*/ 2 w 208"/>
                  <a:gd name="T63" fmla="*/ 1 h 131"/>
                  <a:gd name="T64" fmla="*/ 2 w 208"/>
                  <a:gd name="T65" fmla="*/ 2 h 131"/>
                  <a:gd name="T66" fmla="*/ 2 w 208"/>
                  <a:gd name="T67" fmla="*/ 2 h 131"/>
                  <a:gd name="T68" fmla="*/ 2 w 208"/>
                  <a:gd name="T69" fmla="*/ 2 h 131"/>
                  <a:gd name="T70" fmla="*/ 2 w 208"/>
                  <a:gd name="T71" fmla="*/ 1 h 131"/>
                  <a:gd name="T72" fmla="*/ 3 w 208"/>
                  <a:gd name="T73" fmla="*/ 1 h 131"/>
                  <a:gd name="T74" fmla="*/ 3 w 208"/>
                  <a:gd name="T75" fmla="*/ 1 h 131"/>
                  <a:gd name="T76" fmla="*/ 2 w 208"/>
                  <a:gd name="T77" fmla="*/ 0 h 131"/>
                  <a:gd name="T78" fmla="*/ 2 w 208"/>
                  <a:gd name="T79" fmla="*/ 0 h 131"/>
                  <a:gd name="T80" fmla="*/ 2 w 208"/>
                  <a:gd name="T81" fmla="*/ 0 h 131"/>
                  <a:gd name="T82" fmla="*/ 2 w 208"/>
                  <a:gd name="T83" fmla="*/ 0 h 131"/>
                  <a:gd name="T84" fmla="*/ 2 w 208"/>
                  <a:gd name="T85" fmla="*/ 0 h 131"/>
                  <a:gd name="T86" fmla="*/ 2 w 208"/>
                  <a:gd name="T87" fmla="*/ 0 h 1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8"/>
                  <a:gd name="T133" fmla="*/ 0 h 131"/>
                  <a:gd name="T134" fmla="*/ 208 w 208"/>
                  <a:gd name="T135" fmla="*/ 131 h 1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8" h="131">
                    <a:moveTo>
                      <a:pt x="146" y="6"/>
                    </a:moveTo>
                    <a:lnTo>
                      <a:pt x="125" y="9"/>
                    </a:lnTo>
                    <a:lnTo>
                      <a:pt x="99" y="31"/>
                    </a:lnTo>
                    <a:lnTo>
                      <a:pt x="74" y="74"/>
                    </a:lnTo>
                    <a:lnTo>
                      <a:pt x="59" y="85"/>
                    </a:lnTo>
                    <a:lnTo>
                      <a:pt x="42" y="85"/>
                    </a:lnTo>
                    <a:lnTo>
                      <a:pt x="33" y="75"/>
                    </a:lnTo>
                    <a:lnTo>
                      <a:pt x="31" y="65"/>
                    </a:lnTo>
                    <a:lnTo>
                      <a:pt x="34" y="56"/>
                    </a:lnTo>
                    <a:lnTo>
                      <a:pt x="51" y="47"/>
                    </a:lnTo>
                    <a:lnTo>
                      <a:pt x="63" y="46"/>
                    </a:lnTo>
                    <a:lnTo>
                      <a:pt x="58" y="46"/>
                    </a:lnTo>
                    <a:lnTo>
                      <a:pt x="58" y="6"/>
                    </a:lnTo>
                    <a:lnTo>
                      <a:pt x="63" y="6"/>
                    </a:lnTo>
                    <a:lnTo>
                      <a:pt x="33" y="9"/>
                    </a:lnTo>
                    <a:lnTo>
                      <a:pt x="14" y="21"/>
                    </a:lnTo>
                    <a:lnTo>
                      <a:pt x="4" y="39"/>
                    </a:lnTo>
                    <a:lnTo>
                      <a:pt x="0" y="65"/>
                    </a:lnTo>
                    <a:lnTo>
                      <a:pt x="5" y="94"/>
                    </a:lnTo>
                    <a:lnTo>
                      <a:pt x="18" y="114"/>
                    </a:lnTo>
                    <a:lnTo>
                      <a:pt x="35" y="123"/>
                    </a:lnTo>
                    <a:lnTo>
                      <a:pt x="58" y="127"/>
                    </a:lnTo>
                    <a:lnTo>
                      <a:pt x="77" y="123"/>
                    </a:lnTo>
                    <a:lnTo>
                      <a:pt x="93" y="114"/>
                    </a:lnTo>
                    <a:lnTo>
                      <a:pt x="141" y="49"/>
                    </a:lnTo>
                    <a:lnTo>
                      <a:pt x="152" y="46"/>
                    </a:lnTo>
                    <a:lnTo>
                      <a:pt x="171" y="50"/>
                    </a:lnTo>
                    <a:lnTo>
                      <a:pt x="178" y="65"/>
                    </a:lnTo>
                    <a:lnTo>
                      <a:pt x="173" y="85"/>
                    </a:lnTo>
                    <a:lnTo>
                      <a:pt x="156" y="91"/>
                    </a:lnTo>
                    <a:lnTo>
                      <a:pt x="141" y="91"/>
                    </a:lnTo>
                    <a:lnTo>
                      <a:pt x="136" y="86"/>
                    </a:lnTo>
                    <a:lnTo>
                      <a:pt x="136" y="127"/>
                    </a:lnTo>
                    <a:lnTo>
                      <a:pt x="141" y="131"/>
                    </a:lnTo>
                    <a:lnTo>
                      <a:pt x="180" y="125"/>
                    </a:lnTo>
                    <a:lnTo>
                      <a:pt x="198" y="112"/>
                    </a:lnTo>
                    <a:lnTo>
                      <a:pt x="208" y="89"/>
                    </a:lnTo>
                    <a:lnTo>
                      <a:pt x="207" y="48"/>
                    </a:lnTo>
                    <a:lnTo>
                      <a:pt x="198" y="26"/>
                    </a:lnTo>
                    <a:lnTo>
                      <a:pt x="178" y="11"/>
                    </a:lnTo>
                    <a:lnTo>
                      <a:pt x="164" y="7"/>
                    </a:lnTo>
                    <a:lnTo>
                      <a:pt x="146" y="6"/>
                    </a:lnTo>
                    <a:lnTo>
                      <a:pt x="146" y="0"/>
                    </a:lnTo>
                    <a:lnTo>
                      <a:pt x="1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0" name="Freeform 396"/>
              <p:cNvSpPr>
                <a:spLocks/>
              </p:cNvSpPr>
              <p:nvPr/>
            </p:nvSpPr>
            <p:spPr bwMode="auto">
              <a:xfrm>
                <a:off x="4159" y="2675"/>
                <a:ext cx="26" cy="39"/>
              </a:xfrm>
              <a:custGeom>
                <a:avLst/>
                <a:gdLst>
                  <a:gd name="T0" fmla="*/ 0 w 79"/>
                  <a:gd name="T1" fmla="*/ 1 h 116"/>
                  <a:gd name="T2" fmla="*/ 0 w 79"/>
                  <a:gd name="T3" fmla="*/ 1 h 116"/>
                  <a:gd name="T4" fmla="*/ 0 w 79"/>
                  <a:gd name="T5" fmla="*/ 1 h 116"/>
                  <a:gd name="T6" fmla="*/ 0 w 79"/>
                  <a:gd name="T7" fmla="*/ 1 h 116"/>
                  <a:gd name="T8" fmla="*/ 0 w 79"/>
                  <a:gd name="T9" fmla="*/ 1 h 116"/>
                  <a:gd name="T10" fmla="*/ 1 w 79"/>
                  <a:gd name="T11" fmla="*/ 1 h 116"/>
                  <a:gd name="T12" fmla="*/ 1 w 79"/>
                  <a:gd name="T13" fmla="*/ 1 h 116"/>
                  <a:gd name="T14" fmla="*/ 1 w 79"/>
                  <a:gd name="T15" fmla="*/ 1 h 116"/>
                  <a:gd name="T16" fmla="*/ 1 w 79"/>
                  <a:gd name="T17" fmla="*/ 1 h 116"/>
                  <a:gd name="T18" fmla="*/ 1 w 79"/>
                  <a:gd name="T19" fmla="*/ 1 h 116"/>
                  <a:gd name="T20" fmla="*/ 1 w 79"/>
                  <a:gd name="T21" fmla="*/ 1 h 116"/>
                  <a:gd name="T22" fmla="*/ 1 w 79"/>
                  <a:gd name="T23" fmla="*/ 1 h 116"/>
                  <a:gd name="T24" fmla="*/ 1 w 79"/>
                  <a:gd name="T25" fmla="*/ 0 h 116"/>
                  <a:gd name="T26" fmla="*/ 1 w 79"/>
                  <a:gd name="T27" fmla="*/ 0 h 116"/>
                  <a:gd name="T28" fmla="*/ 1 w 79"/>
                  <a:gd name="T29" fmla="*/ 0 h 116"/>
                  <a:gd name="T30" fmla="*/ 1 w 79"/>
                  <a:gd name="T31" fmla="*/ 0 h 116"/>
                  <a:gd name="T32" fmla="*/ 0 w 79"/>
                  <a:gd name="T33" fmla="*/ 0 h 116"/>
                  <a:gd name="T34" fmla="*/ 0 w 79"/>
                  <a:gd name="T35" fmla="*/ 0 h 116"/>
                  <a:gd name="T36" fmla="*/ 0 w 79"/>
                  <a:gd name="T37" fmla="*/ 0 h 116"/>
                  <a:gd name="T38" fmla="*/ 0 w 79"/>
                  <a:gd name="T39" fmla="*/ 0 h 116"/>
                  <a:gd name="T40" fmla="*/ 0 w 79"/>
                  <a:gd name="T41" fmla="*/ 1 h 116"/>
                  <a:gd name="T42" fmla="*/ 0 w 79"/>
                  <a:gd name="T43" fmla="*/ 1 h 116"/>
                  <a:gd name="T44" fmla="*/ 0 w 79"/>
                  <a:gd name="T45" fmla="*/ 1 h 116"/>
                  <a:gd name="T46" fmla="*/ 0 w 79"/>
                  <a:gd name="T47" fmla="*/ 1 h 116"/>
                  <a:gd name="T48" fmla="*/ 1 w 79"/>
                  <a:gd name="T49" fmla="*/ 1 h 116"/>
                  <a:gd name="T50" fmla="*/ 1 w 79"/>
                  <a:gd name="T51" fmla="*/ 1 h 116"/>
                  <a:gd name="T52" fmla="*/ 1 w 79"/>
                  <a:gd name="T53" fmla="*/ 1 h 116"/>
                  <a:gd name="T54" fmla="*/ 1 w 79"/>
                  <a:gd name="T55" fmla="*/ 1 h 116"/>
                  <a:gd name="T56" fmla="*/ 1 w 79"/>
                  <a:gd name="T57" fmla="*/ 1 h 116"/>
                  <a:gd name="T58" fmla="*/ 1 w 79"/>
                  <a:gd name="T59" fmla="*/ 1 h 116"/>
                  <a:gd name="T60" fmla="*/ 0 w 79"/>
                  <a:gd name="T61" fmla="*/ 1 h 116"/>
                  <a:gd name="T62" fmla="*/ 0 w 79"/>
                  <a:gd name="T63" fmla="*/ 1 h 116"/>
                  <a:gd name="T64" fmla="*/ 0 w 79"/>
                  <a:gd name="T65" fmla="*/ 1 h 116"/>
                  <a:gd name="T66" fmla="*/ 0 w 79"/>
                  <a:gd name="T67" fmla="*/ 1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"/>
                  <a:gd name="T103" fmla="*/ 0 h 116"/>
                  <a:gd name="T104" fmla="*/ 79 w 79"/>
                  <a:gd name="T105" fmla="*/ 116 h 1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" h="116">
                    <a:moveTo>
                      <a:pt x="0" y="74"/>
                    </a:moveTo>
                    <a:lnTo>
                      <a:pt x="0" y="111"/>
                    </a:lnTo>
                    <a:lnTo>
                      <a:pt x="6" y="116"/>
                    </a:lnTo>
                    <a:lnTo>
                      <a:pt x="21" y="115"/>
                    </a:lnTo>
                    <a:lnTo>
                      <a:pt x="35" y="114"/>
                    </a:lnTo>
                    <a:lnTo>
                      <a:pt x="47" y="111"/>
                    </a:lnTo>
                    <a:lnTo>
                      <a:pt x="58" y="105"/>
                    </a:lnTo>
                    <a:lnTo>
                      <a:pt x="67" y="97"/>
                    </a:lnTo>
                    <a:lnTo>
                      <a:pt x="73" y="86"/>
                    </a:lnTo>
                    <a:lnTo>
                      <a:pt x="77" y="74"/>
                    </a:lnTo>
                    <a:lnTo>
                      <a:pt x="79" y="58"/>
                    </a:lnTo>
                    <a:lnTo>
                      <a:pt x="77" y="41"/>
                    </a:lnTo>
                    <a:lnTo>
                      <a:pt x="73" y="29"/>
                    </a:lnTo>
                    <a:lnTo>
                      <a:pt x="67" y="18"/>
                    </a:lnTo>
                    <a:lnTo>
                      <a:pt x="58" y="11"/>
                    </a:lnTo>
                    <a:lnTo>
                      <a:pt x="47" y="6"/>
                    </a:lnTo>
                    <a:lnTo>
                      <a:pt x="35" y="2"/>
                    </a:lnTo>
                    <a:lnTo>
                      <a:pt x="2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28" y="43"/>
                    </a:lnTo>
                    <a:lnTo>
                      <a:pt x="36" y="44"/>
                    </a:lnTo>
                    <a:lnTo>
                      <a:pt x="43" y="46"/>
                    </a:lnTo>
                    <a:lnTo>
                      <a:pt x="50" y="51"/>
                    </a:lnTo>
                    <a:lnTo>
                      <a:pt x="52" y="58"/>
                    </a:lnTo>
                    <a:lnTo>
                      <a:pt x="52" y="63"/>
                    </a:lnTo>
                    <a:lnTo>
                      <a:pt x="47" y="70"/>
                    </a:lnTo>
                    <a:lnTo>
                      <a:pt x="43" y="71"/>
                    </a:lnTo>
                    <a:lnTo>
                      <a:pt x="36" y="73"/>
                    </a:lnTo>
                    <a:lnTo>
                      <a:pt x="28" y="74"/>
                    </a:lnTo>
                    <a:lnTo>
                      <a:pt x="6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1" name="Freeform 397"/>
              <p:cNvSpPr>
                <a:spLocks/>
              </p:cNvSpPr>
              <p:nvPr/>
            </p:nvSpPr>
            <p:spPr bwMode="auto">
              <a:xfrm>
                <a:off x="4136" y="2675"/>
                <a:ext cx="25" cy="39"/>
              </a:xfrm>
              <a:custGeom>
                <a:avLst/>
                <a:gdLst>
                  <a:gd name="T0" fmla="*/ 1 w 74"/>
                  <a:gd name="T1" fmla="*/ 1 h 116"/>
                  <a:gd name="T2" fmla="*/ 1 w 74"/>
                  <a:gd name="T3" fmla="*/ 0 h 116"/>
                  <a:gd name="T4" fmla="*/ 1 w 74"/>
                  <a:gd name="T5" fmla="*/ 0 h 116"/>
                  <a:gd name="T6" fmla="*/ 1 w 74"/>
                  <a:gd name="T7" fmla="*/ 0 h 116"/>
                  <a:gd name="T8" fmla="*/ 1 w 74"/>
                  <a:gd name="T9" fmla="*/ 0 h 116"/>
                  <a:gd name="T10" fmla="*/ 0 w 74"/>
                  <a:gd name="T11" fmla="*/ 0 h 116"/>
                  <a:gd name="T12" fmla="*/ 0 w 74"/>
                  <a:gd name="T13" fmla="*/ 0 h 116"/>
                  <a:gd name="T14" fmla="*/ 0 w 74"/>
                  <a:gd name="T15" fmla="*/ 0 h 116"/>
                  <a:gd name="T16" fmla="*/ 0 w 74"/>
                  <a:gd name="T17" fmla="*/ 0 h 116"/>
                  <a:gd name="T18" fmla="*/ 0 w 74"/>
                  <a:gd name="T19" fmla="*/ 0 h 116"/>
                  <a:gd name="T20" fmla="*/ 0 w 74"/>
                  <a:gd name="T21" fmla="*/ 1 h 116"/>
                  <a:gd name="T22" fmla="*/ 0 w 74"/>
                  <a:gd name="T23" fmla="*/ 1 h 116"/>
                  <a:gd name="T24" fmla="*/ 0 w 74"/>
                  <a:gd name="T25" fmla="*/ 1 h 116"/>
                  <a:gd name="T26" fmla="*/ 0 w 74"/>
                  <a:gd name="T27" fmla="*/ 1 h 116"/>
                  <a:gd name="T28" fmla="*/ 0 w 74"/>
                  <a:gd name="T29" fmla="*/ 1 h 116"/>
                  <a:gd name="T30" fmla="*/ 0 w 74"/>
                  <a:gd name="T31" fmla="*/ 1 h 116"/>
                  <a:gd name="T32" fmla="*/ 1 w 74"/>
                  <a:gd name="T33" fmla="*/ 1 h 116"/>
                  <a:gd name="T34" fmla="*/ 1 w 74"/>
                  <a:gd name="T35" fmla="*/ 1 h 116"/>
                  <a:gd name="T36" fmla="*/ 1 w 74"/>
                  <a:gd name="T37" fmla="*/ 1 h 116"/>
                  <a:gd name="T38" fmla="*/ 1 w 74"/>
                  <a:gd name="T39" fmla="*/ 1 h 116"/>
                  <a:gd name="T40" fmla="*/ 1 w 74"/>
                  <a:gd name="T41" fmla="*/ 1 h 116"/>
                  <a:gd name="T42" fmla="*/ 1 w 74"/>
                  <a:gd name="T43" fmla="*/ 1 h 116"/>
                  <a:gd name="T44" fmla="*/ 1 w 74"/>
                  <a:gd name="T45" fmla="*/ 1 h 116"/>
                  <a:gd name="T46" fmla="*/ 1 w 74"/>
                  <a:gd name="T47" fmla="*/ 1 h 116"/>
                  <a:gd name="T48" fmla="*/ 0 w 74"/>
                  <a:gd name="T49" fmla="*/ 1 h 116"/>
                  <a:gd name="T50" fmla="*/ 0 w 74"/>
                  <a:gd name="T51" fmla="*/ 1 h 116"/>
                  <a:gd name="T52" fmla="*/ 0 w 74"/>
                  <a:gd name="T53" fmla="*/ 1 h 116"/>
                  <a:gd name="T54" fmla="*/ 0 w 74"/>
                  <a:gd name="T55" fmla="*/ 1 h 116"/>
                  <a:gd name="T56" fmla="*/ 0 w 74"/>
                  <a:gd name="T57" fmla="*/ 1 h 116"/>
                  <a:gd name="T58" fmla="*/ 0 w 74"/>
                  <a:gd name="T59" fmla="*/ 1 h 116"/>
                  <a:gd name="T60" fmla="*/ 0 w 74"/>
                  <a:gd name="T61" fmla="*/ 1 h 116"/>
                  <a:gd name="T62" fmla="*/ 1 w 74"/>
                  <a:gd name="T63" fmla="*/ 1 h 116"/>
                  <a:gd name="T64" fmla="*/ 1 w 74"/>
                  <a:gd name="T65" fmla="*/ 1 h 116"/>
                  <a:gd name="T66" fmla="*/ 1 w 74"/>
                  <a:gd name="T67" fmla="*/ 1 h 116"/>
                  <a:gd name="T68" fmla="*/ 1 w 74"/>
                  <a:gd name="T69" fmla="*/ 1 h 1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4"/>
                  <a:gd name="T106" fmla="*/ 0 h 116"/>
                  <a:gd name="T107" fmla="*/ 74 w 74"/>
                  <a:gd name="T108" fmla="*/ 116 h 11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4" h="116">
                    <a:moveTo>
                      <a:pt x="68" y="41"/>
                    </a:moveTo>
                    <a:lnTo>
                      <a:pt x="68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41" y="1"/>
                    </a:lnTo>
                    <a:lnTo>
                      <a:pt x="30" y="5"/>
                    </a:lnTo>
                    <a:lnTo>
                      <a:pt x="20" y="9"/>
                    </a:lnTo>
                    <a:lnTo>
                      <a:pt x="11" y="16"/>
                    </a:lnTo>
                    <a:lnTo>
                      <a:pt x="5" y="26"/>
                    </a:lnTo>
                    <a:lnTo>
                      <a:pt x="1" y="40"/>
                    </a:lnTo>
                    <a:lnTo>
                      <a:pt x="0" y="58"/>
                    </a:lnTo>
                    <a:lnTo>
                      <a:pt x="1" y="75"/>
                    </a:lnTo>
                    <a:lnTo>
                      <a:pt x="5" y="89"/>
                    </a:lnTo>
                    <a:lnTo>
                      <a:pt x="11" y="99"/>
                    </a:lnTo>
                    <a:lnTo>
                      <a:pt x="20" y="107"/>
                    </a:lnTo>
                    <a:lnTo>
                      <a:pt x="30" y="112"/>
                    </a:lnTo>
                    <a:lnTo>
                      <a:pt x="41" y="115"/>
                    </a:lnTo>
                    <a:lnTo>
                      <a:pt x="68" y="116"/>
                    </a:lnTo>
                    <a:lnTo>
                      <a:pt x="74" y="116"/>
                    </a:lnTo>
                    <a:lnTo>
                      <a:pt x="68" y="111"/>
                    </a:lnTo>
                    <a:lnTo>
                      <a:pt x="68" y="74"/>
                    </a:lnTo>
                    <a:lnTo>
                      <a:pt x="74" y="74"/>
                    </a:lnTo>
                    <a:lnTo>
                      <a:pt x="63" y="74"/>
                    </a:lnTo>
                    <a:lnTo>
                      <a:pt x="46" y="74"/>
                    </a:lnTo>
                    <a:lnTo>
                      <a:pt x="32" y="71"/>
                    </a:lnTo>
                    <a:lnTo>
                      <a:pt x="24" y="67"/>
                    </a:lnTo>
                    <a:lnTo>
                      <a:pt x="22" y="63"/>
                    </a:lnTo>
                    <a:lnTo>
                      <a:pt x="20" y="58"/>
                    </a:lnTo>
                    <a:lnTo>
                      <a:pt x="22" y="52"/>
                    </a:lnTo>
                    <a:lnTo>
                      <a:pt x="24" y="48"/>
                    </a:lnTo>
                    <a:lnTo>
                      <a:pt x="32" y="44"/>
                    </a:lnTo>
                    <a:lnTo>
                      <a:pt x="46" y="41"/>
                    </a:lnTo>
                    <a:lnTo>
                      <a:pt x="63" y="41"/>
                    </a:lnTo>
                    <a:lnTo>
                      <a:pt x="74" y="41"/>
                    </a:lnTo>
                    <a:lnTo>
                      <a:pt x="68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2" name="Freeform 398"/>
              <p:cNvSpPr>
                <a:spLocks/>
              </p:cNvSpPr>
              <p:nvPr/>
            </p:nvSpPr>
            <p:spPr bwMode="auto">
              <a:xfrm>
                <a:off x="4136" y="2630"/>
                <a:ext cx="44" cy="35"/>
              </a:xfrm>
              <a:custGeom>
                <a:avLst/>
                <a:gdLst>
                  <a:gd name="T0" fmla="*/ 0 w 132"/>
                  <a:gd name="T1" fmla="*/ 1 h 106"/>
                  <a:gd name="T2" fmla="*/ 0 w 132"/>
                  <a:gd name="T3" fmla="*/ 1 h 106"/>
                  <a:gd name="T4" fmla="*/ 2 w 132"/>
                  <a:gd name="T5" fmla="*/ 1 h 106"/>
                  <a:gd name="T6" fmla="*/ 2 w 132"/>
                  <a:gd name="T7" fmla="*/ 1 h 106"/>
                  <a:gd name="T8" fmla="*/ 0 w 132"/>
                  <a:gd name="T9" fmla="*/ 1 h 106"/>
                  <a:gd name="T10" fmla="*/ 0 w 132"/>
                  <a:gd name="T11" fmla="*/ 1 h 106"/>
                  <a:gd name="T12" fmla="*/ 0 w 132"/>
                  <a:gd name="T13" fmla="*/ 1 h 106"/>
                  <a:gd name="T14" fmla="*/ 0 w 132"/>
                  <a:gd name="T15" fmla="*/ 1 h 106"/>
                  <a:gd name="T16" fmla="*/ 0 w 132"/>
                  <a:gd name="T17" fmla="*/ 1 h 106"/>
                  <a:gd name="T18" fmla="*/ 0 w 132"/>
                  <a:gd name="T19" fmla="*/ 1 h 106"/>
                  <a:gd name="T20" fmla="*/ 0 w 132"/>
                  <a:gd name="T21" fmla="*/ 1 h 106"/>
                  <a:gd name="T22" fmla="*/ 0 w 132"/>
                  <a:gd name="T23" fmla="*/ 1 h 106"/>
                  <a:gd name="T24" fmla="*/ 0 w 132"/>
                  <a:gd name="T25" fmla="*/ 1 h 106"/>
                  <a:gd name="T26" fmla="*/ 0 w 132"/>
                  <a:gd name="T27" fmla="*/ 0 h 106"/>
                  <a:gd name="T28" fmla="*/ 2 w 132"/>
                  <a:gd name="T29" fmla="*/ 0 h 106"/>
                  <a:gd name="T30" fmla="*/ 2 w 132"/>
                  <a:gd name="T31" fmla="*/ 0 h 106"/>
                  <a:gd name="T32" fmla="*/ 0 w 132"/>
                  <a:gd name="T33" fmla="*/ 0 h 106"/>
                  <a:gd name="T34" fmla="*/ 0 w 132"/>
                  <a:gd name="T35" fmla="*/ 0 h 106"/>
                  <a:gd name="T36" fmla="*/ 0 w 132"/>
                  <a:gd name="T37" fmla="*/ 0 h 106"/>
                  <a:gd name="T38" fmla="*/ 0 w 132"/>
                  <a:gd name="T39" fmla="*/ 0 h 106"/>
                  <a:gd name="T40" fmla="*/ 0 w 132"/>
                  <a:gd name="T41" fmla="*/ 0 h 106"/>
                  <a:gd name="T42" fmla="*/ 0 w 132"/>
                  <a:gd name="T43" fmla="*/ 0 h 106"/>
                  <a:gd name="T44" fmla="*/ 0 w 132"/>
                  <a:gd name="T45" fmla="*/ 0 h 106"/>
                  <a:gd name="T46" fmla="*/ 0 w 132"/>
                  <a:gd name="T47" fmla="*/ 1 h 106"/>
                  <a:gd name="T48" fmla="*/ 0 w 132"/>
                  <a:gd name="T49" fmla="*/ 1 h 106"/>
                  <a:gd name="T50" fmla="*/ 0 w 132"/>
                  <a:gd name="T51" fmla="*/ 1 h 106"/>
                  <a:gd name="T52" fmla="*/ 0 w 132"/>
                  <a:gd name="T53" fmla="*/ 1 h 106"/>
                  <a:gd name="T54" fmla="*/ 0 w 132"/>
                  <a:gd name="T55" fmla="*/ 1 h 106"/>
                  <a:gd name="T56" fmla="*/ 0 w 132"/>
                  <a:gd name="T57" fmla="*/ 1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2"/>
                  <a:gd name="T88" fmla="*/ 0 h 106"/>
                  <a:gd name="T89" fmla="*/ 132 w 132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2" h="106">
                    <a:moveTo>
                      <a:pt x="0" y="66"/>
                    </a:moveTo>
                    <a:lnTo>
                      <a:pt x="0" y="106"/>
                    </a:lnTo>
                    <a:lnTo>
                      <a:pt x="132" y="106"/>
                    </a:lnTo>
                    <a:lnTo>
                      <a:pt x="132" y="66"/>
                    </a:lnTo>
                    <a:lnTo>
                      <a:pt x="40" y="66"/>
                    </a:lnTo>
                    <a:lnTo>
                      <a:pt x="40" y="70"/>
                    </a:lnTo>
                    <a:lnTo>
                      <a:pt x="33" y="69"/>
                    </a:lnTo>
                    <a:lnTo>
                      <a:pt x="27" y="67"/>
                    </a:lnTo>
                    <a:lnTo>
                      <a:pt x="23" y="62"/>
                    </a:lnTo>
                    <a:lnTo>
                      <a:pt x="20" y="55"/>
                    </a:lnTo>
                    <a:lnTo>
                      <a:pt x="23" y="48"/>
                    </a:lnTo>
                    <a:lnTo>
                      <a:pt x="27" y="44"/>
                    </a:lnTo>
                    <a:lnTo>
                      <a:pt x="33" y="41"/>
                    </a:lnTo>
                    <a:lnTo>
                      <a:pt x="40" y="40"/>
                    </a:lnTo>
                    <a:lnTo>
                      <a:pt x="132" y="40"/>
                    </a:lnTo>
                    <a:lnTo>
                      <a:pt x="132" y="0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18" y="6"/>
                    </a:lnTo>
                    <a:lnTo>
                      <a:pt x="12" y="7"/>
                    </a:lnTo>
                    <a:lnTo>
                      <a:pt x="5" y="15"/>
                    </a:lnTo>
                    <a:lnTo>
                      <a:pt x="1" y="26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2" y="59"/>
                    </a:lnTo>
                    <a:lnTo>
                      <a:pt x="7" y="66"/>
                    </a:lnTo>
                    <a:lnTo>
                      <a:pt x="16" y="70"/>
                    </a:lnTo>
                    <a:lnTo>
                      <a:pt x="1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3" name="Rectangle 399"/>
              <p:cNvSpPr>
                <a:spLocks noChangeArrowheads="1"/>
              </p:cNvSpPr>
              <p:nvPr/>
            </p:nvSpPr>
            <p:spPr bwMode="auto">
              <a:xfrm>
                <a:off x="4135" y="2606"/>
                <a:ext cx="45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4" name="Rectangle 400"/>
              <p:cNvSpPr>
                <a:spLocks noChangeArrowheads="1"/>
              </p:cNvSpPr>
              <p:nvPr/>
            </p:nvSpPr>
            <p:spPr bwMode="auto">
              <a:xfrm>
                <a:off x="4115" y="2606"/>
                <a:ext cx="10" cy="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5" name="Freeform 401"/>
              <p:cNvSpPr>
                <a:spLocks/>
              </p:cNvSpPr>
              <p:nvPr/>
            </p:nvSpPr>
            <p:spPr bwMode="auto">
              <a:xfrm>
                <a:off x="4136" y="2557"/>
                <a:ext cx="49" cy="38"/>
              </a:xfrm>
              <a:custGeom>
                <a:avLst/>
                <a:gdLst>
                  <a:gd name="T0" fmla="*/ 1 w 147"/>
                  <a:gd name="T1" fmla="*/ 0 h 115"/>
                  <a:gd name="T2" fmla="*/ 0 w 147"/>
                  <a:gd name="T3" fmla="*/ 0 h 115"/>
                  <a:gd name="T4" fmla="*/ 0 w 147"/>
                  <a:gd name="T5" fmla="*/ 0 h 115"/>
                  <a:gd name="T6" fmla="*/ 0 w 147"/>
                  <a:gd name="T7" fmla="*/ 1 h 115"/>
                  <a:gd name="T8" fmla="*/ 0 w 147"/>
                  <a:gd name="T9" fmla="*/ 1 h 115"/>
                  <a:gd name="T10" fmla="*/ 0 w 147"/>
                  <a:gd name="T11" fmla="*/ 1 h 115"/>
                  <a:gd name="T12" fmla="*/ 1 w 147"/>
                  <a:gd name="T13" fmla="*/ 1 h 115"/>
                  <a:gd name="T14" fmla="*/ 1 w 147"/>
                  <a:gd name="T15" fmla="*/ 1 h 115"/>
                  <a:gd name="T16" fmla="*/ 2 w 147"/>
                  <a:gd name="T17" fmla="*/ 1 h 115"/>
                  <a:gd name="T18" fmla="*/ 2 w 147"/>
                  <a:gd name="T19" fmla="*/ 1 h 115"/>
                  <a:gd name="T20" fmla="*/ 2 w 147"/>
                  <a:gd name="T21" fmla="*/ 1 h 115"/>
                  <a:gd name="T22" fmla="*/ 2 w 147"/>
                  <a:gd name="T23" fmla="*/ 0 h 115"/>
                  <a:gd name="T24" fmla="*/ 2 w 147"/>
                  <a:gd name="T25" fmla="*/ 0 h 115"/>
                  <a:gd name="T26" fmla="*/ 1 w 147"/>
                  <a:gd name="T27" fmla="*/ 0 h 115"/>
                  <a:gd name="T28" fmla="*/ 1 w 147"/>
                  <a:gd name="T29" fmla="*/ 0 h 115"/>
                  <a:gd name="T30" fmla="*/ 1 w 147"/>
                  <a:gd name="T31" fmla="*/ 0 h 115"/>
                  <a:gd name="T32" fmla="*/ 1 w 147"/>
                  <a:gd name="T33" fmla="*/ 1 h 115"/>
                  <a:gd name="T34" fmla="*/ 1 w 147"/>
                  <a:gd name="T35" fmla="*/ 1 h 115"/>
                  <a:gd name="T36" fmla="*/ 1 w 147"/>
                  <a:gd name="T37" fmla="*/ 1 h 115"/>
                  <a:gd name="T38" fmla="*/ 1 w 147"/>
                  <a:gd name="T39" fmla="*/ 1 h 115"/>
                  <a:gd name="T40" fmla="*/ 1 w 147"/>
                  <a:gd name="T41" fmla="*/ 1 h 115"/>
                  <a:gd name="T42" fmla="*/ 1 w 147"/>
                  <a:gd name="T43" fmla="*/ 1 h 115"/>
                  <a:gd name="T44" fmla="*/ 0 w 147"/>
                  <a:gd name="T45" fmla="*/ 1 h 115"/>
                  <a:gd name="T46" fmla="*/ 0 w 147"/>
                  <a:gd name="T47" fmla="*/ 1 h 115"/>
                  <a:gd name="T48" fmla="*/ 0 w 147"/>
                  <a:gd name="T49" fmla="*/ 1 h 115"/>
                  <a:gd name="T50" fmla="*/ 1 w 147"/>
                  <a:gd name="T51" fmla="*/ 1 h 115"/>
                  <a:gd name="T52" fmla="*/ 1 w 147"/>
                  <a:gd name="T53" fmla="*/ 0 h 115"/>
                  <a:gd name="T54" fmla="*/ 1 w 147"/>
                  <a:gd name="T55" fmla="*/ 0 h 115"/>
                  <a:gd name="T56" fmla="*/ 1 w 147"/>
                  <a:gd name="T57" fmla="*/ 0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7"/>
                  <a:gd name="T88" fmla="*/ 0 h 115"/>
                  <a:gd name="T89" fmla="*/ 147 w 147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7" h="115">
                    <a:moveTo>
                      <a:pt x="53" y="6"/>
                    </a:moveTo>
                    <a:lnTo>
                      <a:pt x="26" y="9"/>
                    </a:lnTo>
                    <a:lnTo>
                      <a:pt x="10" y="21"/>
                    </a:lnTo>
                    <a:lnTo>
                      <a:pt x="0" y="47"/>
                    </a:lnTo>
                    <a:lnTo>
                      <a:pt x="1" y="76"/>
                    </a:lnTo>
                    <a:lnTo>
                      <a:pt x="11" y="100"/>
                    </a:lnTo>
                    <a:lnTo>
                      <a:pt x="41" y="115"/>
                    </a:lnTo>
                    <a:lnTo>
                      <a:pt x="100" y="115"/>
                    </a:lnTo>
                    <a:lnTo>
                      <a:pt x="125" y="107"/>
                    </a:lnTo>
                    <a:lnTo>
                      <a:pt x="141" y="90"/>
                    </a:lnTo>
                    <a:lnTo>
                      <a:pt x="147" y="59"/>
                    </a:lnTo>
                    <a:lnTo>
                      <a:pt x="143" y="36"/>
                    </a:lnTo>
                    <a:lnTo>
                      <a:pt x="123" y="10"/>
                    </a:lnTo>
                    <a:lnTo>
                      <a:pt x="101" y="1"/>
                    </a:lnTo>
                    <a:lnTo>
                      <a:pt x="84" y="0"/>
                    </a:lnTo>
                    <a:lnTo>
                      <a:pt x="84" y="38"/>
                    </a:lnTo>
                    <a:lnTo>
                      <a:pt x="89" y="43"/>
                    </a:lnTo>
                    <a:lnTo>
                      <a:pt x="112" y="47"/>
                    </a:lnTo>
                    <a:lnTo>
                      <a:pt x="120" y="59"/>
                    </a:lnTo>
                    <a:lnTo>
                      <a:pt x="114" y="73"/>
                    </a:lnTo>
                    <a:lnTo>
                      <a:pt x="92" y="78"/>
                    </a:lnTo>
                    <a:lnTo>
                      <a:pt x="46" y="79"/>
                    </a:lnTo>
                    <a:lnTo>
                      <a:pt x="27" y="75"/>
                    </a:lnTo>
                    <a:lnTo>
                      <a:pt x="20" y="59"/>
                    </a:lnTo>
                    <a:lnTo>
                      <a:pt x="29" y="47"/>
                    </a:lnTo>
                    <a:lnTo>
                      <a:pt x="53" y="43"/>
                    </a:lnTo>
                    <a:lnTo>
                      <a:pt x="47" y="38"/>
                    </a:lnTo>
                    <a:lnTo>
                      <a:pt x="47" y="0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6" name="Freeform 402"/>
              <p:cNvSpPr>
                <a:spLocks/>
              </p:cNvSpPr>
              <p:nvPr/>
            </p:nvSpPr>
            <p:spPr bwMode="auto">
              <a:xfrm>
                <a:off x="4222" y="2748"/>
                <a:ext cx="81" cy="16"/>
              </a:xfrm>
              <a:custGeom>
                <a:avLst/>
                <a:gdLst>
                  <a:gd name="T0" fmla="*/ 0 w 243"/>
                  <a:gd name="T1" fmla="*/ 0 h 48"/>
                  <a:gd name="T2" fmla="*/ 0 w 243"/>
                  <a:gd name="T3" fmla="*/ 0 h 48"/>
                  <a:gd name="T4" fmla="*/ 1 w 243"/>
                  <a:gd name="T5" fmla="*/ 0 h 48"/>
                  <a:gd name="T6" fmla="*/ 1 w 243"/>
                  <a:gd name="T7" fmla="*/ 1 h 48"/>
                  <a:gd name="T8" fmla="*/ 1 w 243"/>
                  <a:gd name="T9" fmla="*/ 1 h 48"/>
                  <a:gd name="T10" fmla="*/ 2 w 243"/>
                  <a:gd name="T11" fmla="*/ 1 h 48"/>
                  <a:gd name="T12" fmla="*/ 2 w 243"/>
                  <a:gd name="T13" fmla="*/ 0 h 48"/>
                  <a:gd name="T14" fmla="*/ 3 w 243"/>
                  <a:gd name="T15" fmla="*/ 0 h 48"/>
                  <a:gd name="T16" fmla="*/ 3 w 243"/>
                  <a:gd name="T17" fmla="*/ 0 h 48"/>
                  <a:gd name="T18" fmla="*/ 3 w 243"/>
                  <a:gd name="T19" fmla="*/ 0 h 48"/>
                  <a:gd name="T20" fmla="*/ 3 w 243"/>
                  <a:gd name="T21" fmla="*/ 0 h 48"/>
                  <a:gd name="T22" fmla="*/ 3 w 243"/>
                  <a:gd name="T23" fmla="*/ 0 h 48"/>
                  <a:gd name="T24" fmla="*/ 3 w 243"/>
                  <a:gd name="T25" fmla="*/ 0 h 48"/>
                  <a:gd name="T26" fmla="*/ 2 w 243"/>
                  <a:gd name="T27" fmla="*/ 0 h 48"/>
                  <a:gd name="T28" fmla="*/ 2 w 243"/>
                  <a:gd name="T29" fmla="*/ 0 h 48"/>
                  <a:gd name="T30" fmla="*/ 2 w 243"/>
                  <a:gd name="T31" fmla="*/ 0 h 48"/>
                  <a:gd name="T32" fmla="*/ 1 w 243"/>
                  <a:gd name="T33" fmla="*/ 0 h 48"/>
                  <a:gd name="T34" fmla="*/ 1 w 243"/>
                  <a:gd name="T35" fmla="*/ 0 h 48"/>
                  <a:gd name="T36" fmla="*/ 0 w 243"/>
                  <a:gd name="T37" fmla="*/ 0 h 48"/>
                  <a:gd name="T38" fmla="*/ 0 w 243"/>
                  <a:gd name="T39" fmla="*/ 0 h 48"/>
                  <a:gd name="T40" fmla="*/ 0 w 243"/>
                  <a:gd name="T41" fmla="*/ 0 h 48"/>
                  <a:gd name="T42" fmla="*/ 0 w 243"/>
                  <a:gd name="T43" fmla="*/ 0 h 48"/>
                  <a:gd name="T44" fmla="*/ 0 w 243"/>
                  <a:gd name="T45" fmla="*/ 0 h 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3"/>
                  <a:gd name="T70" fmla="*/ 0 h 48"/>
                  <a:gd name="T71" fmla="*/ 243 w 243"/>
                  <a:gd name="T72" fmla="*/ 48 h 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3" h="48">
                    <a:moveTo>
                      <a:pt x="0" y="24"/>
                    </a:moveTo>
                    <a:lnTo>
                      <a:pt x="25" y="32"/>
                    </a:lnTo>
                    <a:lnTo>
                      <a:pt x="55" y="40"/>
                    </a:lnTo>
                    <a:lnTo>
                      <a:pt x="87" y="46"/>
                    </a:lnTo>
                    <a:lnTo>
                      <a:pt x="118" y="48"/>
                    </a:lnTo>
                    <a:lnTo>
                      <a:pt x="150" y="46"/>
                    </a:lnTo>
                    <a:lnTo>
                      <a:pt x="183" y="40"/>
                    </a:lnTo>
                    <a:lnTo>
                      <a:pt x="214" y="32"/>
                    </a:lnTo>
                    <a:lnTo>
                      <a:pt x="243" y="24"/>
                    </a:lnTo>
                    <a:lnTo>
                      <a:pt x="243" y="19"/>
                    </a:lnTo>
                    <a:lnTo>
                      <a:pt x="243" y="0"/>
                    </a:lnTo>
                    <a:lnTo>
                      <a:pt x="243" y="4"/>
                    </a:lnTo>
                    <a:lnTo>
                      <a:pt x="215" y="9"/>
                    </a:lnTo>
                    <a:lnTo>
                      <a:pt x="201" y="11"/>
                    </a:lnTo>
                    <a:lnTo>
                      <a:pt x="186" y="14"/>
                    </a:lnTo>
                    <a:lnTo>
                      <a:pt x="155" y="18"/>
                    </a:lnTo>
                    <a:lnTo>
                      <a:pt x="118" y="19"/>
                    </a:lnTo>
                    <a:lnTo>
                      <a:pt x="88" y="18"/>
                    </a:lnTo>
                    <a:lnTo>
                      <a:pt x="28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7" name="Freeform 403"/>
              <p:cNvSpPr>
                <a:spLocks/>
              </p:cNvSpPr>
              <p:nvPr/>
            </p:nvSpPr>
            <p:spPr bwMode="auto">
              <a:xfrm>
                <a:off x="4277" y="2701"/>
                <a:ext cx="17" cy="37"/>
              </a:xfrm>
              <a:custGeom>
                <a:avLst/>
                <a:gdLst>
                  <a:gd name="T0" fmla="*/ 0 w 51"/>
                  <a:gd name="T1" fmla="*/ 1 h 112"/>
                  <a:gd name="T2" fmla="*/ 0 w 51"/>
                  <a:gd name="T3" fmla="*/ 1 h 112"/>
                  <a:gd name="T4" fmla="*/ 0 w 51"/>
                  <a:gd name="T5" fmla="*/ 1 h 112"/>
                  <a:gd name="T6" fmla="*/ 0 w 51"/>
                  <a:gd name="T7" fmla="*/ 1 h 112"/>
                  <a:gd name="T8" fmla="*/ 0 w 51"/>
                  <a:gd name="T9" fmla="*/ 1 h 112"/>
                  <a:gd name="T10" fmla="*/ 1 w 51"/>
                  <a:gd name="T11" fmla="*/ 1 h 112"/>
                  <a:gd name="T12" fmla="*/ 1 w 51"/>
                  <a:gd name="T13" fmla="*/ 1 h 112"/>
                  <a:gd name="T14" fmla="*/ 1 w 51"/>
                  <a:gd name="T15" fmla="*/ 1 h 112"/>
                  <a:gd name="T16" fmla="*/ 1 w 51"/>
                  <a:gd name="T17" fmla="*/ 1 h 112"/>
                  <a:gd name="T18" fmla="*/ 1 w 51"/>
                  <a:gd name="T19" fmla="*/ 1 h 112"/>
                  <a:gd name="T20" fmla="*/ 1 w 51"/>
                  <a:gd name="T21" fmla="*/ 1 h 112"/>
                  <a:gd name="T22" fmla="*/ 0 w 51"/>
                  <a:gd name="T23" fmla="*/ 1 h 112"/>
                  <a:gd name="T24" fmla="*/ 0 w 51"/>
                  <a:gd name="T25" fmla="*/ 0 h 112"/>
                  <a:gd name="T26" fmla="*/ 0 w 51"/>
                  <a:gd name="T27" fmla="*/ 0 h 112"/>
                  <a:gd name="T28" fmla="*/ 0 w 51"/>
                  <a:gd name="T29" fmla="*/ 0 h 112"/>
                  <a:gd name="T30" fmla="*/ 0 w 51"/>
                  <a:gd name="T31" fmla="*/ 0 h 112"/>
                  <a:gd name="T32" fmla="*/ 1 w 51"/>
                  <a:gd name="T33" fmla="*/ 0 h 112"/>
                  <a:gd name="T34" fmla="*/ 0 w 51"/>
                  <a:gd name="T35" fmla="*/ 0 h 112"/>
                  <a:gd name="T36" fmla="*/ 0 w 51"/>
                  <a:gd name="T37" fmla="*/ 0 h 112"/>
                  <a:gd name="T38" fmla="*/ 0 w 51"/>
                  <a:gd name="T39" fmla="*/ 0 h 112"/>
                  <a:gd name="T40" fmla="*/ 0 w 51"/>
                  <a:gd name="T41" fmla="*/ 0 h 112"/>
                  <a:gd name="T42" fmla="*/ 0 w 51"/>
                  <a:gd name="T43" fmla="*/ 0 h 112"/>
                  <a:gd name="T44" fmla="*/ 0 w 51"/>
                  <a:gd name="T45" fmla="*/ 1 h 112"/>
                  <a:gd name="T46" fmla="*/ 0 w 51"/>
                  <a:gd name="T47" fmla="*/ 1 h 112"/>
                  <a:gd name="T48" fmla="*/ 0 w 51"/>
                  <a:gd name="T49" fmla="*/ 1 h 112"/>
                  <a:gd name="T50" fmla="*/ 0 w 51"/>
                  <a:gd name="T51" fmla="*/ 1 h 112"/>
                  <a:gd name="T52" fmla="*/ 0 w 51"/>
                  <a:gd name="T53" fmla="*/ 1 h 112"/>
                  <a:gd name="T54" fmla="*/ 0 w 51"/>
                  <a:gd name="T55" fmla="*/ 1 h 112"/>
                  <a:gd name="T56" fmla="*/ 0 w 51"/>
                  <a:gd name="T57" fmla="*/ 1 h 112"/>
                  <a:gd name="T58" fmla="*/ 0 w 51"/>
                  <a:gd name="T59" fmla="*/ 1 h 112"/>
                  <a:gd name="T60" fmla="*/ 0 w 51"/>
                  <a:gd name="T61" fmla="*/ 1 h 1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1"/>
                  <a:gd name="T94" fmla="*/ 0 h 112"/>
                  <a:gd name="T95" fmla="*/ 51 w 51"/>
                  <a:gd name="T96" fmla="*/ 112 h 1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1" h="112">
                    <a:moveTo>
                      <a:pt x="0" y="72"/>
                    </a:moveTo>
                    <a:lnTo>
                      <a:pt x="0" y="106"/>
                    </a:lnTo>
                    <a:lnTo>
                      <a:pt x="5" y="112"/>
                    </a:lnTo>
                    <a:lnTo>
                      <a:pt x="21" y="110"/>
                    </a:lnTo>
                    <a:lnTo>
                      <a:pt x="36" y="104"/>
                    </a:lnTo>
                    <a:lnTo>
                      <a:pt x="42" y="98"/>
                    </a:lnTo>
                    <a:lnTo>
                      <a:pt x="46" y="92"/>
                    </a:lnTo>
                    <a:lnTo>
                      <a:pt x="50" y="85"/>
                    </a:lnTo>
                    <a:lnTo>
                      <a:pt x="51" y="76"/>
                    </a:lnTo>
                    <a:lnTo>
                      <a:pt x="49" y="65"/>
                    </a:lnTo>
                    <a:lnTo>
                      <a:pt x="44" y="55"/>
                    </a:lnTo>
                    <a:lnTo>
                      <a:pt x="36" y="46"/>
                    </a:lnTo>
                    <a:lnTo>
                      <a:pt x="25" y="40"/>
                    </a:lnTo>
                    <a:lnTo>
                      <a:pt x="25" y="36"/>
                    </a:lnTo>
                    <a:lnTo>
                      <a:pt x="40" y="36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31" y="5"/>
                    </a:lnTo>
                    <a:lnTo>
                      <a:pt x="21" y="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8" y="45"/>
                    </a:lnTo>
                    <a:lnTo>
                      <a:pt x="14" y="50"/>
                    </a:lnTo>
                    <a:lnTo>
                      <a:pt x="19" y="54"/>
                    </a:lnTo>
                    <a:lnTo>
                      <a:pt x="21" y="61"/>
                    </a:lnTo>
                    <a:lnTo>
                      <a:pt x="20" y="68"/>
                    </a:lnTo>
                    <a:lnTo>
                      <a:pt x="15" y="73"/>
                    </a:lnTo>
                    <a:lnTo>
                      <a:pt x="9" y="75"/>
                    </a:lnTo>
                    <a:lnTo>
                      <a:pt x="5" y="7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8" name="Freeform 404"/>
              <p:cNvSpPr>
                <a:spLocks/>
              </p:cNvSpPr>
              <p:nvPr/>
            </p:nvSpPr>
            <p:spPr bwMode="auto">
              <a:xfrm>
                <a:off x="4245" y="2701"/>
                <a:ext cx="33" cy="37"/>
              </a:xfrm>
              <a:custGeom>
                <a:avLst/>
                <a:gdLst>
                  <a:gd name="T0" fmla="*/ 1 w 100"/>
                  <a:gd name="T1" fmla="*/ 0 h 112"/>
                  <a:gd name="T2" fmla="*/ 1 w 100"/>
                  <a:gd name="T3" fmla="*/ 0 h 112"/>
                  <a:gd name="T4" fmla="*/ 1 w 100"/>
                  <a:gd name="T5" fmla="*/ 0 h 112"/>
                  <a:gd name="T6" fmla="*/ 1 w 100"/>
                  <a:gd name="T7" fmla="*/ 0 h 112"/>
                  <a:gd name="T8" fmla="*/ 0 w 100"/>
                  <a:gd name="T9" fmla="*/ 0 h 112"/>
                  <a:gd name="T10" fmla="*/ 0 w 100"/>
                  <a:gd name="T11" fmla="*/ 0 h 112"/>
                  <a:gd name="T12" fmla="*/ 0 w 100"/>
                  <a:gd name="T13" fmla="*/ 1 h 112"/>
                  <a:gd name="T14" fmla="*/ 0 w 100"/>
                  <a:gd name="T15" fmla="*/ 1 h 112"/>
                  <a:gd name="T16" fmla="*/ 0 w 100"/>
                  <a:gd name="T17" fmla="*/ 1 h 112"/>
                  <a:gd name="T18" fmla="*/ 0 w 100"/>
                  <a:gd name="T19" fmla="*/ 1 h 112"/>
                  <a:gd name="T20" fmla="*/ 1 w 100"/>
                  <a:gd name="T21" fmla="*/ 1 h 112"/>
                  <a:gd name="T22" fmla="*/ 0 w 100"/>
                  <a:gd name="T23" fmla="*/ 1 h 112"/>
                  <a:gd name="T24" fmla="*/ 0 w 100"/>
                  <a:gd name="T25" fmla="*/ 1 h 112"/>
                  <a:gd name="T26" fmla="*/ 1 w 100"/>
                  <a:gd name="T27" fmla="*/ 1 h 112"/>
                  <a:gd name="T28" fmla="*/ 0 w 100"/>
                  <a:gd name="T29" fmla="*/ 1 h 112"/>
                  <a:gd name="T30" fmla="*/ 0 w 100"/>
                  <a:gd name="T31" fmla="*/ 1 h 112"/>
                  <a:gd name="T32" fmla="*/ 0 w 100"/>
                  <a:gd name="T33" fmla="*/ 1 h 112"/>
                  <a:gd name="T34" fmla="*/ 1 w 100"/>
                  <a:gd name="T35" fmla="*/ 0 h 112"/>
                  <a:gd name="T36" fmla="*/ 0 w 100"/>
                  <a:gd name="T37" fmla="*/ 0 h 112"/>
                  <a:gd name="T38" fmla="*/ 1 w 100"/>
                  <a:gd name="T39" fmla="*/ 0 h 112"/>
                  <a:gd name="T40" fmla="*/ 1 w 100"/>
                  <a:gd name="T41" fmla="*/ 1 h 112"/>
                  <a:gd name="T42" fmla="*/ 1 w 100"/>
                  <a:gd name="T43" fmla="*/ 1 h 112"/>
                  <a:gd name="T44" fmla="*/ 1 w 100"/>
                  <a:gd name="T45" fmla="*/ 1 h 112"/>
                  <a:gd name="T46" fmla="*/ 1 w 100"/>
                  <a:gd name="T47" fmla="*/ 1 h 112"/>
                  <a:gd name="T48" fmla="*/ 1 w 100"/>
                  <a:gd name="T49" fmla="*/ 1 h 112"/>
                  <a:gd name="T50" fmla="*/ 1 w 100"/>
                  <a:gd name="T51" fmla="*/ 1 h 112"/>
                  <a:gd name="T52" fmla="*/ 1 w 100"/>
                  <a:gd name="T53" fmla="*/ 1 h 112"/>
                  <a:gd name="T54" fmla="*/ 1 w 100"/>
                  <a:gd name="T55" fmla="*/ 1 h 112"/>
                  <a:gd name="T56" fmla="*/ 1 w 100"/>
                  <a:gd name="T57" fmla="*/ 0 h 112"/>
                  <a:gd name="T58" fmla="*/ 1 w 100"/>
                  <a:gd name="T59" fmla="*/ 0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0"/>
                  <a:gd name="T91" fmla="*/ 0 h 112"/>
                  <a:gd name="T92" fmla="*/ 100 w 100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0" h="112">
                    <a:moveTo>
                      <a:pt x="95" y="40"/>
                    </a:moveTo>
                    <a:lnTo>
                      <a:pt x="95" y="0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27" y="6"/>
                    </a:lnTo>
                    <a:lnTo>
                      <a:pt x="7" y="21"/>
                    </a:lnTo>
                    <a:lnTo>
                      <a:pt x="0" y="44"/>
                    </a:lnTo>
                    <a:lnTo>
                      <a:pt x="0" y="72"/>
                    </a:lnTo>
                    <a:lnTo>
                      <a:pt x="9" y="97"/>
                    </a:lnTo>
                    <a:lnTo>
                      <a:pt x="31" y="105"/>
                    </a:lnTo>
                    <a:lnTo>
                      <a:pt x="45" y="106"/>
                    </a:lnTo>
                    <a:lnTo>
                      <a:pt x="39" y="106"/>
                    </a:lnTo>
                    <a:lnTo>
                      <a:pt x="39" y="72"/>
                    </a:lnTo>
                    <a:lnTo>
                      <a:pt x="45" y="72"/>
                    </a:lnTo>
                    <a:lnTo>
                      <a:pt x="31" y="69"/>
                    </a:lnTo>
                    <a:lnTo>
                      <a:pt x="24" y="55"/>
                    </a:lnTo>
                    <a:lnTo>
                      <a:pt x="29" y="43"/>
                    </a:lnTo>
                    <a:lnTo>
                      <a:pt x="45" y="40"/>
                    </a:lnTo>
                    <a:lnTo>
                      <a:pt x="39" y="40"/>
                    </a:lnTo>
                    <a:lnTo>
                      <a:pt x="50" y="40"/>
                    </a:lnTo>
                    <a:lnTo>
                      <a:pt x="53" y="79"/>
                    </a:lnTo>
                    <a:lnTo>
                      <a:pt x="63" y="99"/>
                    </a:lnTo>
                    <a:lnTo>
                      <a:pt x="81" y="111"/>
                    </a:lnTo>
                    <a:lnTo>
                      <a:pt x="95" y="112"/>
                    </a:lnTo>
                    <a:lnTo>
                      <a:pt x="95" y="72"/>
                    </a:lnTo>
                    <a:lnTo>
                      <a:pt x="100" y="76"/>
                    </a:lnTo>
                    <a:lnTo>
                      <a:pt x="81" y="70"/>
                    </a:lnTo>
                    <a:lnTo>
                      <a:pt x="75" y="54"/>
                    </a:lnTo>
                    <a:lnTo>
                      <a:pt x="75" y="40"/>
                    </a:lnTo>
                    <a:lnTo>
                      <a:pt x="95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499" name="Freeform 405"/>
              <p:cNvSpPr>
                <a:spLocks/>
              </p:cNvSpPr>
              <p:nvPr/>
            </p:nvSpPr>
            <p:spPr bwMode="auto">
              <a:xfrm>
                <a:off x="4245" y="2656"/>
                <a:ext cx="49" cy="37"/>
              </a:xfrm>
              <a:custGeom>
                <a:avLst/>
                <a:gdLst>
                  <a:gd name="T0" fmla="*/ 2 w 147"/>
                  <a:gd name="T1" fmla="*/ 0 h 112"/>
                  <a:gd name="T2" fmla="*/ 2 w 147"/>
                  <a:gd name="T3" fmla="*/ 0 h 112"/>
                  <a:gd name="T4" fmla="*/ 2 w 147"/>
                  <a:gd name="T5" fmla="*/ 0 h 112"/>
                  <a:gd name="T6" fmla="*/ 1 w 147"/>
                  <a:gd name="T7" fmla="*/ 0 h 112"/>
                  <a:gd name="T8" fmla="*/ 1 w 147"/>
                  <a:gd name="T9" fmla="*/ 0 h 112"/>
                  <a:gd name="T10" fmla="*/ 0 w 147"/>
                  <a:gd name="T11" fmla="*/ 0 h 112"/>
                  <a:gd name="T12" fmla="*/ 0 w 147"/>
                  <a:gd name="T13" fmla="*/ 0 h 112"/>
                  <a:gd name="T14" fmla="*/ 1 w 147"/>
                  <a:gd name="T15" fmla="*/ 0 h 112"/>
                  <a:gd name="T16" fmla="*/ 1 w 147"/>
                  <a:gd name="T17" fmla="*/ 0 h 112"/>
                  <a:gd name="T18" fmla="*/ 1 w 147"/>
                  <a:gd name="T19" fmla="*/ 1 h 112"/>
                  <a:gd name="T20" fmla="*/ 1 w 147"/>
                  <a:gd name="T21" fmla="*/ 1 h 112"/>
                  <a:gd name="T22" fmla="*/ 1 w 147"/>
                  <a:gd name="T23" fmla="*/ 1 h 112"/>
                  <a:gd name="T24" fmla="*/ 1 w 147"/>
                  <a:gd name="T25" fmla="*/ 1 h 112"/>
                  <a:gd name="T26" fmla="*/ 1 w 147"/>
                  <a:gd name="T27" fmla="*/ 1 h 112"/>
                  <a:gd name="T28" fmla="*/ 1 w 147"/>
                  <a:gd name="T29" fmla="*/ 1 h 112"/>
                  <a:gd name="T30" fmla="*/ 1 w 147"/>
                  <a:gd name="T31" fmla="*/ 1 h 112"/>
                  <a:gd name="T32" fmla="*/ 1 w 147"/>
                  <a:gd name="T33" fmla="*/ 1 h 112"/>
                  <a:gd name="T34" fmla="*/ 1 w 147"/>
                  <a:gd name="T35" fmla="*/ 1 h 112"/>
                  <a:gd name="T36" fmla="*/ 0 w 147"/>
                  <a:gd name="T37" fmla="*/ 1 h 112"/>
                  <a:gd name="T38" fmla="*/ 0 w 147"/>
                  <a:gd name="T39" fmla="*/ 1 h 112"/>
                  <a:gd name="T40" fmla="*/ 1 w 147"/>
                  <a:gd name="T41" fmla="*/ 1 h 112"/>
                  <a:gd name="T42" fmla="*/ 1 w 147"/>
                  <a:gd name="T43" fmla="*/ 1 h 112"/>
                  <a:gd name="T44" fmla="*/ 1 w 147"/>
                  <a:gd name="T45" fmla="*/ 1 h 112"/>
                  <a:gd name="T46" fmla="*/ 2 w 147"/>
                  <a:gd name="T47" fmla="*/ 1 h 112"/>
                  <a:gd name="T48" fmla="*/ 2 w 147"/>
                  <a:gd name="T49" fmla="*/ 1 h 112"/>
                  <a:gd name="T50" fmla="*/ 2 w 147"/>
                  <a:gd name="T51" fmla="*/ 1 h 112"/>
                  <a:gd name="T52" fmla="*/ 2 w 147"/>
                  <a:gd name="T53" fmla="*/ 1 h 112"/>
                  <a:gd name="T54" fmla="*/ 2 w 147"/>
                  <a:gd name="T55" fmla="*/ 1 h 112"/>
                  <a:gd name="T56" fmla="*/ 2 w 147"/>
                  <a:gd name="T57" fmla="*/ 1 h 112"/>
                  <a:gd name="T58" fmla="*/ 2 w 147"/>
                  <a:gd name="T59" fmla="*/ 1 h 112"/>
                  <a:gd name="T60" fmla="*/ 2 w 147"/>
                  <a:gd name="T61" fmla="*/ 1 h 112"/>
                  <a:gd name="T62" fmla="*/ 1 w 147"/>
                  <a:gd name="T63" fmla="*/ 0 h 112"/>
                  <a:gd name="T64" fmla="*/ 2 w 147"/>
                  <a:gd name="T65" fmla="*/ 0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7"/>
                  <a:gd name="T100" fmla="*/ 0 h 112"/>
                  <a:gd name="T101" fmla="*/ 147 w 147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7" h="112">
                    <a:moveTo>
                      <a:pt x="136" y="40"/>
                    </a:moveTo>
                    <a:lnTo>
                      <a:pt x="136" y="0"/>
                    </a:lnTo>
                    <a:lnTo>
                      <a:pt x="141" y="0"/>
                    </a:lnTo>
                    <a:lnTo>
                      <a:pt x="111" y="5"/>
                    </a:lnTo>
                    <a:lnTo>
                      <a:pt x="111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96" y="40"/>
                    </a:lnTo>
                    <a:lnTo>
                      <a:pt x="101" y="40"/>
                    </a:lnTo>
                    <a:lnTo>
                      <a:pt x="108" y="42"/>
                    </a:lnTo>
                    <a:lnTo>
                      <a:pt x="112" y="45"/>
                    </a:lnTo>
                    <a:lnTo>
                      <a:pt x="116" y="50"/>
                    </a:lnTo>
                    <a:lnTo>
                      <a:pt x="117" y="57"/>
                    </a:lnTo>
                    <a:lnTo>
                      <a:pt x="116" y="62"/>
                    </a:lnTo>
                    <a:lnTo>
                      <a:pt x="112" y="68"/>
                    </a:lnTo>
                    <a:lnTo>
                      <a:pt x="108" y="70"/>
                    </a:lnTo>
                    <a:lnTo>
                      <a:pt x="101" y="72"/>
                    </a:lnTo>
                    <a:lnTo>
                      <a:pt x="96" y="66"/>
                    </a:lnTo>
                    <a:lnTo>
                      <a:pt x="0" y="66"/>
                    </a:lnTo>
                    <a:lnTo>
                      <a:pt x="0" y="107"/>
                    </a:lnTo>
                    <a:lnTo>
                      <a:pt x="111" y="107"/>
                    </a:lnTo>
                    <a:lnTo>
                      <a:pt x="111" y="112"/>
                    </a:lnTo>
                    <a:lnTo>
                      <a:pt x="119" y="111"/>
                    </a:lnTo>
                    <a:lnTo>
                      <a:pt x="125" y="108"/>
                    </a:lnTo>
                    <a:lnTo>
                      <a:pt x="136" y="99"/>
                    </a:lnTo>
                    <a:lnTo>
                      <a:pt x="145" y="88"/>
                    </a:lnTo>
                    <a:lnTo>
                      <a:pt x="147" y="76"/>
                    </a:lnTo>
                    <a:lnTo>
                      <a:pt x="145" y="66"/>
                    </a:lnTo>
                    <a:lnTo>
                      <a:pt x="140" y="58"/>
                    </a:lnTo>
                    <a:lnTo>
                      <a:pt x="134" y="51"/>
                    </a:lnTo>
                    <a:lnTo>
                      <a:pt x="126" y="46"/>
                    </a:lnTo>
                    <a:lnTo>
                      <a:pt x="121" y="40"/>
                    </a:lnTo>
                    <a:lnTo>
                      <a:pt x="13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0" name="Freeform 406"/>
              <p:cNvSpPr>
                <a:spLocks/>
              </p:cNvSpPr>
              <p:nvPr/>
            </p:nvSpPr>
            <p:spPr bwMode="auto">
              <a:xfrm>
                <a:off x="4268" y="2609"/>
                <a:ext cx="26" cy="37"/>
              </a:xfrm>
              <a:custGeom>
                <a:avLst/>
                <a:gdLst>
                  <a:gd name="T0" fmla="*/ 0 w 78"/>
                  <a:gd name="T1" fmla="*/ 1 h 111"/>
                  <a:gd name="T2" fmla="*/ 0 w 78"/>
                  <a:gd name="T3" fmla="*/ 1 h 111"/>
                  <a:gd name="T4" fmla="*/ 0 w 78"/>
                  <a:gd name="T5" fmla="*/ 1 h 111"/>
                  <a:gd name="T6" fmla="*/ 0 w 78"/>
                  <a:gd name="T7" fmla="*/ 1 h 111"/>
                  <a:gd name="T8" fmla="*/ 1 w 78"/>
                  <a:gd name="T9" fmla="*/ 1 h 111"/>
                  <a:gd name="T10" fmla="*/ 1 w 78"/>
                  <a:gd name="T11" fmla="*/ 1 h 111"/>
                  <a:gd name="T12" fmla="*/ 1 w 78"/>
                  <a:gd name="T13" fmla="*/ 1 h 111"/>
                  <a:gd name="T14" fmla="*/ 1 w 78"/>
                  <a:gd name="T15" fmla="*/ 1 h 111"/>
                  <a:gd name="T16" fmla="*/ 1 w 78"/>
                  <a:gd name="T17" fmla="*/ 1 h 111"/>
                  <a:gd name="T18" fmla="*/ 1 w 78"/>
                  <a:gd name="T19" fmla="*/ 1 h 111"/>
                  <a:gd name="T20" fmla="*/ 1 w 78"/>
                  <a:gd name="T21" fmla="*/ 1 h 111"/>
                  <a:gd name="T22" fmla="*/ 1 w 78"/>
                  <a:gd name="T23" fmla="*/ 0 h 111"/>
                  <a:gd name="T24" fmla="*/ 1 w 78"/>
                  <a:gd name="T25" fmla="*/ 0 h 111"/>
                  <a:gd name="T26" fmla="*/ 1 w 78"/>
                  <a:gd name="T27" fmla="*/ 0 h 111"/>
                  <a:gd name="T28" fmla="*/ 1 w 78"/>
                  <a:gd name="T29" fmla="*/ 0 h 111"/>
                  <a:gd name="T30" fmla="*/ 0 w 78"/>
                  <a:gd name="T31" fmla="*/ 0 h 111"/>
                  <a:gd name="T32" fmla="*/ 0 w 78"/>
                  <a:gd name="T33" fmla="*/ 1 h 111"/>
                  <a:gd name="T34" fmla="*/ 0 w 78"/>
                  <a:gd name="T35" fmla="*/ 1 h 111"/>
                  <a:gd name="T36" fmla="*/ 0 w 78"/>
                  <a:gd name="T37" fmla="*/ 1 h 111"/>
                  <a:gd name="T38" fmla="*/ 0 w 78"/>
                  <a:gd name="T39" fmla="*/ 1 h 111"/>
                  <a:gd name="T40" fmla="*/ 0 w 78"/>
                  <a:gd name="T41" fmla="*/ 1 h 111"/>
                  <a:gd name="T42" fmla="*/ 1 w 78"/>
                  <a:gd name="T43" fmla="*/ 1 h 111"/>
                  <a:gd name="T44" fmla="*/ 1 w 78"/>
                  <a:gd name="T45" fmla="*/ 1 h 111"/>
                  <a:gd name="T46" fmla="*/ 1 w 78"/>
                  <a:gd name="T47" fmla="*/ 1 h 111"/>
                  <a:gd name="T48" fmla="*/ 0 w 78"/>
                  <a:gd name="T49" fmla="*/ 1 h 111"/>
                  <a:gd name="T50" fmla="*/ 0 w 78"/>
                  <a:gd name="T51" fmla="*/ 1 h 111"/>
                  <a:gd name="T52" fmla="*/ 0 w 78"/>
                  <a:gd name="T53" fmla="*/ 1 h 111"/>
                  <a:gd name="T54" fmla="*/ 0 w 78"/>
                  <a:gd name="T55" fmla="*/ 1 h 111"/>
                  <a:gd name="T56" fmla="*/ 0 w 78"/>
                  <a:gd name="T57" fmla="*/ 1 h 111"/>
                  <a:gd name="T58" fmla="*/ 0 w 78"/>
                  <a:gd name="T59" fmla="*/ 1 h 11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8"/>
                  <a:gd name="T91" fmla="*/ 0 h 111"/>
                  <a:gd name="T92" fmla="*/ 78 w 78"/>
                  <a:gd name="T93" fmla="*/ 111 h 11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8" h="111">
                    <a:moveTo>
                      <a:pt x="0" y="71"/>
                    </a:moveTo>
                    <a:lnTo>
                      <a:pt x="0" y="111"/>
                    </a:lnTo>
                    <a:lnTo>
                      <a:pt x="26" y="110"/>
                    </a:lnTo>
                    <a:lnTo>
                      <a:pt x="39" y="109"/>
                    </a:lnTo>
                    <a:lnTo>
                      <a:pt x="51" y="107"/>
                    </a:lnTo>
                    <a:lnTo>
                      <a:pt x="62" y="101"/>
                    </a:lnTo>
                    <a:lnTo>
                      <a:pt x="70" y="94"/>
                    </a:lnTo>
                    <a:lnTo>
                      <a:pt x="76" y="85"/>
                    </a:lnTo>
                    <a:lnTo>
                      <a:pt x="78" y="71"/>
                    </a:lnTo>
                    <a:lnTo>
                      <a:pt x="76" y="63"/>
                    </a:lnTo>
                    <a:lnTo>
                      <a:pt x="71" y="56"/>
                    </a:lnTo>
                    <a:lnTo>
                      <a:pt x="57" y="40"/>
                    </a:lnTo>
                    <a:lnTo>
                      <a:pt x="52" y="40"/>
                    </a:lnTo>
                    <a:lnTo>
                      <a:pt x="67" y="40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13" y="46"/>
                    </a:lnTo>
                    <a:lnTo>
                      <a:pt x="22" y="47"/>
                    </a:lnTo>
                    <a:lnTo>
                      <a:pt x="30" y="48"/>
                    </a:lnTo>
                    <a:lnTo>
                      <a:pt x="37" y="49"/>
                    </a:lnTo>
                    <a:lnTo>
                      <a:pt x="44" y="54"/>
                    </a:lnTo>
                    <a:lnTo>
                      <a:pt x="47" y="61"/>
                    </a:lnTo>
                    <a:lnTo>
                      <a:pt x="44" y="68"/>
                    </a:lnTo>
                    <a:lnTo>
                      <a:pt x="37" y="72"/>
                    </a:lnTo>
                    <a:lnTo>
                      <a:pt x="30" y="73"/>
                    </a:lnTo>
                    <a:lnTo>
                      <a:pt x="22" y="74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1" name="Freeform 407"/>
              <p:cNvSpPr>
                <a:spLocks/>
              </p:cNvSpPr>
              <p:nvPr/>
            </p:nvSpPr>
            <p:spPr bwMode="auto">
              <a:xfrm>
                <a:off x="4225" y="2609"/>
                <a:ext cx="43" cy="37"/>
              </a:xfrm>
              <a:custGeom>
                <a:avLst/>
                <a:gdLst>
                  <a:gd name="T0" fmla="*/ 2 w 127"/>
                  <a:gd name="T1" fmla="*/ 1 h 111"/>
                  <a:gd name="T2" fmla="*/ 2 w 127"/>
                  <a:gd name="T3" fmla="*/ 0 h 111"/>
                  <a:gd name="T4" fmla="*/ 0 w 127"/>
                  <a:gd name="T5" fmla="*/ 0 h 111"/>
                  <a:gd name="T6" fmla="*/ 0 w 127"/>
                  <a:gd name="T7" fmla="*/ 0 h 111"/>
                  <a:gd name="T8" fmla="*/ 1 w 127"/>
                  <a:gd name="T9" fmla="*/ 0 h 111"/>
                  <a:gd name="T10" fmla="*/ 1 w 127"/>
                  <a:gd name="T11" fmla="*/ 1 h 111"/>
                  <a:gd name="T12" fmla="*/ 1 w 127"/>
                  <a:gd name="T13" fmla="*/ 1 h 111"/>
                  <a:gd name="T14" fmla="*/ 1 w 127"/>
                  <a:gd name="T15" fmla="*/ 1 h 111"/>
                  <a:gd name="T16" fmla="*/ 1 w 127"/>
                  <a:gd name="T17" fmla="*/ 1 h 111"/>
                  <a:gd name="T18" fmla="*/ 1 w 127"/>
                  <a:gd name="T19" fmla="*/ 1 h 111"/>
                  <a:gd name="T20" fmla="*/ 1 w 127"/>
                  <a:gd name="T21" fmla="*/ 1 h 111"/>
                  <a:gd name="T22" fmla="*/ 1 w 127"/>
                  <a:gd name="T23" fmla="*/ 1 h 111"/>
                  <a:gd name="T24" fmla="*/ 1 w 127"/>
                  <a:gd name="T25" fmla="*/ 1 h 111"/>
                  <a:gd name="T26" fmla="*/ 1 w 127"/>
                  <a:gd name="T27" fmla="*/ 1 h 111"/>
                  <a:gd name="T28" fmla="*/ 1 w 127"/>
                  <a:gd name="T29" fmla="*/ 1 h 111"/>
                  <a:gd name="T30" fmla="*/ 2 w 127"/>
                  <a:gd name="T31" fmla="*/ 1 h 111"/>
                  <a:gd name="T32" fmla="*/ 2 w 127"/>
                  <a:gd name="T33" fmla="*/ 1 h 111"/>
                  <a:gd name="T34" fmla="*/ 2 w 127"/>
                  <a:gd name="T35" fmla="*/ 1 h 111"/>
                  <a:gd name="T36" fmla="*/ 1 w 127"/>
                  <a:gd name="T37" fmla="*/ 1 h 111"/>
                  <a:gd name="T38" fmla="*/ 1 w 127"/>
                  <a:gd name="T39" fmla="*/ 1 h 111"/>
                  <a:gd name="T40" fmla="*/ 1 w 127"/>
                  <a:gd name="T41" fmla="*/ 1 h 111"/>
                  <a:gd name="T42" fmla="*/ 1 w 127"/>
                  <a:gd name="T43" fmla="*/ 1 h 111"/>
                  <a:gd name="T44" fmla="*/ 1 w 127"/>
                  <a:gd name="T45" fmla="*/ 1 h 111"/>
                  <a:gd name="T46" fmla="*/ 1 w 127"/>
                  <a:gd name="T47" fmla="*/ 1 h 111"/>
                  <a:gd name="T48" fmla="*/ 1 w 127"/>
                  <a:gd name="T49" fmla="*/ 1 h 111"/>
                  <a:gd name="T50" fmla="*/ 1 w 127"/>
                  <a:gd name="T51" fmla="*/ 1 h 111"/>
                  <a:gd name="T52" fmla="*/ 1 w 127"/>
                  <a:gd name="T53" fmla="*/ 1 h 111"/>
                  <a:gd name="T54" fmla="*/ 1 w 127"/>
                  <a:gd name="T55" fmla="*/ 1 h 111"/>
                  <a:gd name="T56" fmla="*/ 2 w 127"/>
                  <a:gd name="T57" fmla="*/ 1 h 1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7"/>
                  <a:gd name="T88" fmla="*/ 0 h 111"/>
                  <a:gd name="T89" fmla="*/ 127 w 127"/>
                  <a:gd name="T90" fmla="*/ 111 h 1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7" h="111">
                    <a:moveTo>
                      <a:pt x="127" y="46"/>
                    </a:moveTo>
                    <a:lnTo>
                      <a:pt x="127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72" y="40"/>
                    </a:lnTo>
                    <a:lnTo>
                      <a:pt x="72" y="46"/>
                    </a:lnTo>
                    <a:lnTo>
                      <a:pt x="65" y="50"/>
                    </a:lnTo>
                    <a:lnTo>
                      <a:pt x="60" y="57"/>
                    </a:lnTo>
                    <a:lnTo>
                      <a:pt x="58" y="65"/>
                    </a:lnTo>
                    <a:lnTo>
                      <a:pt x="57" y="76"/>
                    </a:lnTo>
                    <a:lnTo>
                      <a:pt x="59" y="87"/>
                    </a:lnTo>
                    <a:lnTo>
                      <a:pt x="64" y="96"/>
                    </a:lnTo>
                    <a:lnTo>
                      <a:pt x="73" y="102"/>
                    </a:lnTo>
                    <a:lnTo>
                      <a:pt x="82" y="107"/>
                    </a:lnTo>
                    <a:lnTo>
                      <a:pt x="105" y="111"/>
                    </a:lnTo>
                    <a:lnTo>
                      <a:pt x="127" y="111"/>
                    </a:lnTo>
                    <a:lnTo>
                      <a:pt x="127" y="71"/>
                    </a:lnTo>
                    <a:lnTo>
                      <a:pt x="127" y="76"/>
                    </a:lnTo>
                    <a:lnTo>
                      <a:pt x="110" y="76"/>
                    </a:lnTo>
                    <a:lnTo>
                      <a:pt x="95" y="73"/>
                    </a:lnTo>
                    <a:lnTo>
                      <a:pt x="90" y="72"/>
                    </a:lnTo>
                    <a:lnTo>
                      <a:pt x="86" y="70"/>
                    </a:lnTo>
                    <a:lnTo>
                      <a:pt x="83" y="65"/>
                    </a:lnTo>
                    <a:lnTo>
                      <a:pt x="82" y="61"/>
                    </a:lnTo>
                    <a:lnTo>
                      <a:pt x="83" y="54"/>
                    </a:lnTo>
                    <a:lnTo>
                      <a:pt x="86" y="49"/>
                    </a:lnTo>
                    <a:lnTo>
                      <a:pt x="90" y="47"/>
                    </a:lnTo>
                    <a:lnTo>
                      <a:pt x="95" y="46"/>
                    </a:lnTo>
                    <a:lnTo>
                      <a:pt x="12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2" name="Rectangle 408"/>
              <p:cNvSpPr>
                <a:spLocks noChangeArrowheads="1"/>
              </p:cNvSpPr>
              <p:nvPr/>
            </p:nvSpPr>
            <p:spPr bwMode="auto">
              <a:xfrm>
                <a:off x="4244" y="2585"/>
                <a:ext cx="46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3" name="Rectangle 409"/>
              <p:cNvSpPr>
                <a:spLocks noChangeArrowheads="1"/>
              </p:cNvSpPr>
              <p:nvPr/>
            </p:nvSpPr>
            <p:spPr bwMode="auto">
              <a:xfrm>
                <a:off x="4225" y="2585"/>
                <a:ext cx="11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4" name="Freeform 410"/>
              <p:cNvSpPr>
                <a:spLocks/>
              </p:cNvSpPr>
              <p:nvPr/>
            </p:nvSpPr>
            <p:spPr bwMode="auto">
              <a:xfrm>
                <a:off x="4268" y="2538"/>
                <a:ext cx="26" cy="35"/>
              </a:xfrm>
              <a:custGeom>
                <a:avLst/>
                <a:gdLst>
                  <a:gd name="T0" fmla="*/ 0 w 78"/>
                  <a:gd name="T1" fmla="*/ 1 h 106"/>
                  <a:gd name="T2" fmla="*/ 0 w 78"/>
                  <a:gd name="T3" fmla="*/ 1 h 106"/>
                  <a:gd name="T4" fmla="*/ 1 w 78"/>
                  <a:gd name="T5" fmla="*/ 1 h 106"/>
                  <a:gd name="T6" fmla="*/ 1 w 78"/>
                  <a:gd name="T7" fmla="*/ 1 h 106"/>
                  <a:gd name="T8" fmla="*/ 1 w 78"/>
                  <a:gd name="T9" fmla="*/ 1 h 106"/>
                  <a:gd name="T10" fmla="*/ 1 w 78"/>
                  <a:gd name="T11" fmla="*/ 1 h 106"/>
                  <a:gd name="T12" fmla="*/ 1 w 78"/>
                  <a:gd name="T13" fmla="*/ 1 h 106"/>
                  <a:gd name="T14" fmla="*/ 1 w 78"/>
                  <a:gd name="T15" fmla="*/ 1 h 106"/>
                  <a:gd name="T16" fmla="*/ 1 w 78"/>
                  <a:gd name="T17" fmla="*/ 1 h 106"/>
                  <a:gd name="T18" fmla="*/ 1 w 78"/>
                  <a:gd name="T19" fmla="*/ 0 h 106"/>
                  <a:gd name="T20" fmla="*/ 1 w 78"/>
                  <a:gd name="T21" fmla="*/ 0 h 106"/>
                  <a:gd name="T22" fmla="*/ 1 w 78"/>
                  <a:gd name="T23" fmla="*/ 0 h 106"/>
                  <a:gd name="T24" fmla="*/ 1 w 78"/>
                  <a:gd name="T25" fmla="*/ 0 h 106"/>
                  <a:gd name="T26" fmla="*/ 0 w 78"/>
                  <a:gd name="T27" fmla="*/ 0 h 106"/>
                  <a:gd name="T28" fmla="*/ 0 w 78"/>
                  <a:gd name="T29" fmla="*/ 0 h 106"/>
                  <a:gd name="T30" fmla="*/ 0 w 78"/>
                  <a:gd name="T31" fmla="*/ 0 h 106"/>
                  <a:gd name="T32" fmla="*/ 0 w 78"/>
                  <a:gd name="T33" fmla="*/ 1 h 106"/>
                  <a:gd name="T34" fmla="*/ 0 w 78"/>
                  <a:gd name="T35" fmla="*/ 1 h 106"/>
                  <a:gd name="T36" fmla="*/ 0 w 78"/>
                  <a:gd name="T37" fmla="*/ 1 h 106"/>
                  <a:gd name="T38" fmla="*/ 0 w 78"/>
                  <a:gd name="T39" fmla="*/ 1 h 106"/>
                  <a:gd name="T40" fmla="*/ 0 w 78"/>
                  <a:gd name="T41" fmla="*/ 1 h 106"/>
                  <a:gd name="T42" fmla="*/ 1 w 78"/>
                  <a:gd name="T43" fmla="*/ 1 h 106"/>
                  <a:gd name="T44" fmla="*/ 1 w 78"/>
                  <a:gd name="T45" fmla="*/ 1 h 106"/>
                  <a:gd name="T46" fmla="*/ 1 w 78"/>
                  <a:gd name="T47" fmla="*/ 1 h 106"/>
                  <a:gd name="T48" fmla="*/ 1 w 78"/>
                  <a:gd name="T49" fmla="*/ 1 h 106"/>
                  <a:gd name="T50" fmla="*/ 0 w 78"/>
                  <a:gd name="T51" fmla="*/ 1 h 106"/>
                  <a:gd name="T52" fmla="*/ 0 w 78"/>
                  <a:gd name="T53" fmla="*/ 1 h 106"/>
                  <a:gd name="T54" fmla="*/ 0 w 78"/>
                  <a:gd name="T55" fmla="*/ 1 h 106"/>
                  <a:gd name="T56" fmla="*/ 0 w 78"/>
                  <a:gd name="T57" fmla="*/ 1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8"/>
                  <a:gd name="T88" fmla="*/ 0 h 106"/>
                  <a:gd name="T89" fmla="*/ 78 w 78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8" h="106">
                    <a:moveTo>
                      <a:pt x="0" y="72"/>
                    </a:moveTo>
                    <a:lnTo>
                      <a:pt x="0" y="106"/>
                    </a:lnTo>
                    <a:lnTo>
                      <a:pt x="67" y="106"/>
                    </a:lnTo>
                    <a:lnTo>
                      <a:pt x="67" y="72"/>
                    </a:lnTo>
                    <a:lnTo>
                      <a:pt x="52" y="72"/>
                    </a:lnTo>
                    <a:lnTo>
                      <a:pt x="57" y="76"/>
                    </a:lnTo>
                    <a:lnTo>
                      <a:pt x="71" y="60"/>
                    </a:lnTo>
                    <a:lnTo>
                      <a:pt x="76" y="51"/>
                    </a:lnTo>
                    <a:lnTo>
                      <a:pt x="78" y="41"/>
                    </a:lnTo>
                    <a:lnTo>
                      <a:pt x="76" y="29"/>
                    </a:lnTo>
                    <a:lnTo>
                      <a:pt x="70" y="20"/>
                    </a:lnTo>
                    <a:lnTo>
                      <a:pt x="62" y="14"/>
                    </a:lnTo>
                    <a:lnTo>
                      <a:pt x="51" y="10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13" y="41"/>
                    </a:lnTo>
                    <a:lnTo>
                      <a:pt x="22" y="42"/>
                    </a:lnTo>
                    <a:lnTo>
                      <a:pt x="30" y="43"/>
                    </a:lnTo>
                    <a:lnTo>
                      <a:pt x="37" y="45"/>
                    </a:lnTo>
                    <a:lnTo>
                      <a:pt x="44" y="50"/>
                    </a:lnTo>
                    <a:lnTo>
                      <a:pt x="47" y="56"/>
                    </a:lnTo>
                    <a:lnTo>
                      <a:pt x="47" y="61"/>
                    </a:lnTo>
                    <a:lnTo>
                      <a:pt x="42" y="68"/>
                    </a:lnTo>
                    <a:lnTo>
                      <a:pt x="37" y="69"/>
                    </a:lnTo>
                    <a:lnTo>
                      <a:pt x="30" y="71"/>
                    </a:lnTo>
                    <a:lnTo>
                      <a:pt x="22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5" name="Freeform 411"/>
              <p:cNvSpPr>
                <a:spLocks/>
              </p:cNvSpPr>
              <p:nvPr/>
            </p:nvSpPr>
            <p:spPr bwMode="auto">
              <a:xfrm>
                <a:off x="4225" y="2538"/>
                <a:ext cx="43" cy="35"/>
              </a:xfrm>
              <a:custGeom>
                <a:avLst/>
                <a:gdLst>
                  <a:gd name="T0" fmla="*/ 2 w 127"/>
                  <a:gd name="T1" fmla="*/ 1 h 106"/>
                  <a:gd name="T2" fmla="*/ 2 w 127"/>
                  <a:gd name="T3" fmla="*/ 0 h 106"/>
                  <a:gd name="T4" fmla="*/ 2 w 127"/>
                  <a:gd name="T5" fmla="*/ 0 h 106"/>
                  <a:gd name="T6" fmla="*/ 1 w 127"/>
                  <a:gd name="T7" fmla="*/ 0 h 106"/>
                  <a:gd name="T8" fmla="*/ 1 w 127"/>
                  <a:gd name="T9" fmla="*/ 0 h 106"/>
                  <a:gd name="T10" fmla="*/ 1 w 127"/>
                  <a:gd name="T11" fmla="*/ 0 h 106"/>
                  <a:gd name="T12" fmla="*/ 1 w 127"/>
                  <a:gd name="T13" fmla="*/ 0 h 106"/>
                  <a:gd name="T14" fmla="*/ 1 w 127"/>
                  <a:gd name="T15" fmla="*/ 0 h 106"/>
                  <a:gd name="T16" fmla="*/ 1 w 127"/>
                  <a:gd name="T17" fmla="*/ 1 h 106"/>
                  <a:gd name="T18" fmla="*/ 1 w 127"/>
                  <a:gd name="T19" fmla="*/ 1 h 106"/>
                  <a:gd name="T20" fmla="*/ 1 w 127"/>
                  <a:gd name="T21" fmla="*/ 1 h 106"/>
                  <a:gd name="T22" fmla="*/ 1 w 127"/>
                  <a:gd name="T23" fmla="*/ 1 h 106"/>
                  <a:gd name="T24" fmla="*/ 1 w 127"/>
                  <a:gd name="T25" fmla="*/ 1 h 106"/>
                  <a:gd name="T26" fmla="*/ 0 w 127"/>
                  <a:gd name="T27" fmla="*/ 1 h 106"/>
                  <a:gd name="T28" fmla="*/ 0 w 127"/>
                  <a:gd name="T29" fmla="*/ 1 h 106"/>
                  <a:gd name="T30" fmla="*/ 2 w 127"/>
                  <a:gd name="T31" fmla="*/ 1 h 106"/>
                  <a:gd name="T32" fmla="*/ 2 w 127"/>
                  <a:gd name="T33" fmla="*/ 1 h 106"/>
                  <a:gd name="T34" fmla="*/ 1 w 127"/>
                  <a:gd name="T35" fmla="*/ 1 h 106"/>
                  <a:gd name="T36" fmla="*/ 1 w 127"/>
                  <a:gd name="T37" fmla="*/ 1 h 106"/>
                  <a:gd name="T38" fmla="*/ 1 w 127"/>
                  <a:gd name="T39" fmla="*/ 1 h 106"/>
                  <a:gd name="T40" fmla="*/ 1 w 127"/>
                  <a:gd name="T41" fmla="*/ 1 h 106"/>
                  <a:gd name="T42" fmla="*/ 1 w 127"/>
                  <a:gd name="T43" fmla="*/ 1 h 106"/>
                  <a:gd name="T44" fmla="*/ 1 w 127"/>
                  <a:gd name="T45" fmla="*/ 1 h 106"/>
                  <a:gd name="T46" fmla="*/ 1 w 127"/>
                  <a:gd name="T47" fmla="*/ 1 h 106"/>
                  <a:gd name="T48" fmla="*/ 1 w 127"/>
                  <a:gd name="T49" fmla="*/ 1 h 106"/>
                  <a:gd name="T50" fmla="*/ 1 w 127"/>
                  <a:gd name="T51" fmla="*/ 1 h 106"/>
                  <a:gd name="T52" fmla="*/ 1 w 127"/>
                  <a:gd name="T53" fmla="*/ 1 h 106"/>
                  <a:gd name="T54" fmla="*/ 1 w 127"/>
                  <a:gd name="T55" fmla="*/ 1 h 106"/>
                  <a:gd name="T56" fmla="*/ 2 w 127"/>
                  <a:gd name="T57" fmla="*/ 1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7"/>
                  <a:gd name="T88" fmla="*/ 0 h 106"/>
                  <a:gd name="T89" fmla="*/ 127 w 127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7" h="106">
                    <a:moveTo>
                      <a:pt x="127" y="41"/>
                    </a:moveTo>
                    <a:lnTo>
                      <a:pt x="127" y="0"/>
                    </a:lnTo>
                    <a:lnTo>
                      <a:pt x="127" y="5"/>
                    </a:lnTo>
                    <a:lnTo>
                      <a:pt x="105" y="5"/>
                    </a:lnTo>
                    <a:lnTo>
                      <a:pt x="82" y="7"/>
                    </a:lnTo>
                    <a:lnTo>
                      <a:pt x="73" y="12"/>
                    </a:lnTo>
                    <a:lnTo>
                      <a:pt x="64" y="18"/>
                    </a:lnTo>
                    <a:lnTo>
                      <a:pt x="59" y="28"/>
                    </a:lnTo>
                    <a:lnTo>
                      <a:pt x="57" y="41"/>
                    </a:lnTo>
                    <a:lnTo>
                      <a:pt x="58" y="51"/>
                    </a:lnTo>
                    <a:lnTo>
                      <a:pt x="60" y="60"/>
                    </a:lnTo>
                    <a:lnTo>
                      <a:pt x="65" y="67"/>
                    </a:lnTo>
                    <a:lnTo>
                      <a:pt x="72" y="72"/>
                    </a:lnTo>
                    <a:lnTo>
                      <a:pt x="0" y="72"/>
                    </a:lnTo>
                    <a:lnTo>
                      <a:pt x="0" y="106"/>
                    </a:lnTo>
                    <a:lnTo>
                      <a:pt x="127" y="106"/>
                    </a:lnTo>
                    <a:lnTo>
                      <a:pt x="127" y="72"/>
                    </a:lnTo>
                    <a:lnTo>
                      <a:pt x="110" y="72"/>
                    </a:lnTo>
                    <a:lnTo>
                      <a:pt x="95" y="69"/>
                    </a:lnTo>
                    <a:lnTo>
                      <a:pt x="90" y="68"/>
                    </a:lnTo>
                    <a:lnTo>
                      <a:pt x="86" y="65"/>
                    </a:lnTo>
                    <a:lnTo>
                      <a:pt x="83" y="61"/>
                    </a:lnTo>
                    <a:lnTo>
                      <a:pt x="82" y="56"/>
                    </a:lnTo>
                    <a:lnTo>
                      <a:pt x="83" y="51"/>
                    </a:lnTo>
                    <a:lnTo>
                      <a:pt x="86" y="46"/>
                    </a:lnTo>
                    <a:lnTo>
                      <a:pt x="90" y="44"/>
                    </a:lnTo>
                    <a:lnTo>
                      <a:pt x="95" y="43"/>
                    </a:lnTo>
                    <a:lnTo>
                      <a:pt x="110" y="41"/>
                    </a:lnTo>
                    <a:lnTo>
                      <a:pt x="127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6" name="Rectangle 412"/>
              <p:cNvSpPr>
                <a:spLocks noChangeArrowheads="1"/>
              </p:cNvSpPr>
              <p:nvPr/>
            </p:nvSpPr>
            <p:spPr bwMode="auto">
              <a:xfrm>
                <a:off x="4225" y="2514"/>
                <a:ext cx="65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7" name="Freeform 413"/>
              <p:cNvSpPr>
                <a:spLocks/>
              </p:cNvSpPr>
              <p:nvPr/>
            </p:nvSpPr>
            <p:spPr bwMode="auto">
              <a:xfrm>
                <a:off x="4258" y="2465"/>
                <a:ext cx="36" cy="39"/>
              </a:xfrm>
              <a:custGeom>
                <a:avLst/>
                <a:gdLst>
                  <a:gd name="T0" fmla="*/ 0 w 107"/>
                  <a:gd name="T1" fmla="*/ 1 h 118"/>
                  <a:gd name="T2" fmla="*/ 0 w 107"/>
                  <a:gd name="T3" fmla="*/ 1 h 118"/>
                  <a:gd name="T4" fmla="*/ 0 w 107"/>
                  <a:gd name="T5" fmla="*/ 1 h 118"/>
                  <a:gd name="T6" fmla="*/ 1 w 107"/>
                  <a:gd name="T7" fmla="*/ 1 h 118"/>
                  <a:gd name="T8" fmla="*/ 1 w 107"/>
                  <a:gd name="T9" fmla="*/ 1 h 118"/>
                  <a:gd name="T10" fmla="*/ 1 w 107"/>
                  <a:gd name="T11" fmla="*/ 1 h 118"/>
                  <a:gd name="T12" fmla="*/ 1 w 107"/>
                  <a:gd name="T13" fmla="*/ 1 h 118"/>
                  <a:gd name="T14" fmla="*/ 1 w 107"/>
                  <a:gd name="T15" fmla="*/ 0 h 118"/>
                  <a:gd name="T16" fmla="*/ 1 w 107"/>
                  <a:gd name="T17" fmla="*/ 0 h 118"/>
                  <a:gd name="T18" fmla="*/ 1 w 107"/>
                  <a:gd name="T19" fmla="*/ 0 h 118"/>
                  <a:gd name="T20" fmla="*/ 1 w 107"/>
                  <a:gd name="T21" fmla="*/ 0 h 118"/>
                  <a:gd name="T22" fmla="*/ 1 w 107"/>
                  <a:gd name="T23" fmla="*/ 1 h 118"/>
                  <a:gd name="T24" fmla="*/ 1 w 107"/>
                  <a:gd name="T25" fmla="*/ 1 h 118"/>
                  <a:gd name="T26" fmla="*/ 1 w 107"/>
                  <a:gd name="T27" fmla="*/ 1 h 118"/>
                  <a:gd name="T28" fmla="*/ 1 w 107"/>
                  <a:gd name="T29" fmla="*/ 1 h 118"/>
                  <a:gd name="T30" fmla="*/ 1 w 107"/>
                  <a:gd name="T31" fmla="*/ 1 h 118"/>
                  <a:gd name="T32" fmla="*/ 1 w 107"/>
                  <a:gd name="T33" fmla="*/ 1 h 118"/>
                  <a:gd name="T34" fmla="*/ 1 w 107"/>
                  <a:gd name="T35" fmla="*/ 1 h 118"/>
                  <a:gd name="T36" fmla="*/ 0 w 107"/>
                  <a:gd name="T37" fmla="*/ 1 h 118"/>
                  <a:gd name="T38" fmla="*/ 0 w 107"/>
                  <a:gd name="T39" fmla="*/ 0 h 118"/>
                  <a:gd name="T40" fmla="*/ 0 w 107"/>
                  <a:gd name="T41" fmla="*/ 0 h 118"/>
                  <a:gd name="T42" fmla="*/ 0 w 107"/>
                  <a:gd name="T43" fmla="*/ 0 h 118"/>
                  <a:gd name="T44" fmla="*/ 0 w 107"/>
                  <a:gd name="T45" fmla="*/ 0 h 118"/>
                  <a:gd name="T46" fmla="*/ 0 w 107"/>
                  <a:gd name="T47" fmla="*/ 1 h 118"/>
                  <a:gd name="T48" fmla="*/ 0 w 107"/>
                  <a:gd name="T49" fmla="*/ 1 h 118"/>
                  <a:gd name="T50" fmla="*/ 0 w 107"/>
                  <a:gd name="T51" fmla="*/ 1 h 118"/>
                  <a:gd name="T52" fmla="*/ 0 w 107"/>
                  <a:gd name="T53" fmla="*/ 1 h 118"/>
                  <a:gd name="T54" fmla="*/ 0 w 107"/>
                  <a:gd name="T55" fmla="*/ 1 h 118"/>
                  <a:gd name="T56" fmla="*/ 0 w 107"/>
                  <a:gd name="T57" fmla="*/ 1 h 1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7"/>
                  <a:gd name="T88" fmla="*/ 0 h 118"/>
                  <a:gd name="T89" fmla="*/ 107 w 107"/>
                  <a:gd name="T90" fmla="*/ 118 h 11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7" h="118">
                    <a:moveTo>
                      <a:pt x="0" y="72"/>
                    </a:moveTo>
                    <a:lnTo>
                      <a:pt x="0" y="112"/>
                    </a:lnTo>
                    <a:lnTo>
                      <a:pt x="6" y="118"/>
                    </a:lnTo>
                    <a:lnTo>
                      <a:pt x="59" y="116"/>
                    </a:lnTo>
                    <a:lnTo>
                      <a:pt x="84" y="108"/>
                    </a:lnTo>
                    <a:lnTo>
                      <a:pt x="101" y="90"/>
                    </a:lnTo>
                    <a:lnTo>
                      <a:pt x="107" y="61"/>
                    </a:lnTo>
                    <a:lnTo>
                      <a:pt x="101" y="36"/>
                    </a:lnTo>
                    <a:lnTo>
                      <a:pt x="84" y="14"/>
                    </a:lnTo>
                    <a:lnTo>
                      <a:pt x="56" y="6"/>
                    </a:lnTo>
                    <a:lnTo>
                      <a:pt x="51" y="0"/>
                    </a:lnTo>
                    <a:lnTo>
                      <a:pt x="51" y="42"/>
                    </a:lnTo>
                    <a:lnTo>
                      <a:pt x="56" y="46"/>
                    </a:lnTo>
                    <a:lnTo>
                      <a:pt x="70" y="49"/>
                    </a:lnTo>
                    <a:lnTo>
                      <a:pt x="75" y="52"/>
                    </a:lnTo>
                    <a:lnTo>
                      <a:pt x="76" y="66"/>
                    </a:lnTo>
                    <a:lnTo>
                      <a:pt x="73" y="71"/>
                    </a:lnTo>
                    <a:lnTo>
                      <a:pt x="51" y="76"/>
                    </a:lnTo>
                    <a:lnTo>
                      <a:pt x="36" y="76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" y="46"/>
                    </a:lnTo>
                    <a:lnTo>
                      <a:pt x="15" y="42"/>
                    </a:lnTo>
                    <a:lnTo>
                      <a:pt x="15" y="76"/>
                    </a:lnTo>
                    <a:lnTo>
                      <a:pt x="6" y="7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8" name="Freeform 414"/>
              <p:cNvSpPr>
                <a:spLocks/>
              </p:cNvSpPr>
              <p:nvPr/>
            </p:nvSpPr>
            <p:spPr bwMode="auto">
              <a:xfrm>
                <a:off x="4245" y="2465"/>
                <a:ext cx="15" cy="39"/>
              </a:xfrm>
              <a:custGeom>
                <a:avLst/>
                <a:gdLst>
                  <a:gd name="T0" fmla="*/ 0 w 46"/>
                  <a:gd name="T1" fmla="*/ 1 h 118"/>
                  <a:gd name="T2" fmla="*/ 0 w 46"/>
                  <a:gd name="T3" fmla="*/ 0 h 118"/>
                  <a:gd name="T4" fmla="*/ 1 w 46"/>
                  <a:gd name="T5" fmla="*/ 0 h 118"/>
                  <a:gd name="T6" fmla="*/ 0 w 46"/>
                  <a:gd name="T7" fmla="*/ 0 h 118"/>
                  <a:gd name="T8" fmla="*/ 0 w 46"/>
                  <a:gd name="T9" fmla="*/ 0 h 118"/>
                  <a:gd name="T10" fmla="*/ 0 w 46"/>
                  <a:gd name="T11" fmla="*/ 0 h 118"/>
                  <a:gd name="T12" fmla="*/ 0 w 46"/>
                  <a:gd name="T13" fmla="*/ 0 h 118"/>
                  <a:gd name="T14" fmla="*/ 0 w 46"/>
                  <a:gd name="T15" fmla="*/ 1 h 118"/>
                  <a:gd name="T16" fmla="*/ 0 w 46"/>
                  <a:gd name="T17" fmla="*/ 1 h 118"/>
                  <a:gd name="T18" fmla="*/ 0 w 46"/>
                  <a:gd name="T19" fmla="*/ 1 h 118"/>
                  <a:gd name="T20" fmla="*/ 0 w 46"/>
                  <a:gd name="T21" fmla="*/ 1 h 118"/>
                  <a:gd name="T22" fmla="*/ 0 w 46"/>
                  <a:gd name="T23" fmla="*/ 1 h 118"/>
                  <a:gd name="T24" fmla="*/ 0 w 46"/>
                  <a:gd name="T25" fmla="*/ 1 h 118"/>
                  <a:gd name="T26" fmla="*/ 0 w 46"/>
                  <a:gd name="T27" fmla="*/ 1 h 118"/>
                  <a:gd name="T28" fmla="*/ 0 w 46"/>
                  <a:gd name="T29" fmla="*/ 1 h 118"/>
                  <a:gd name="T30" fmla="*/ 1 w 46"/>
                  <a:gd name="T31" fmla="*/ 1 h 118"/>
                  <a:gd name="T32" fmla="*/ 0 w 46"/>
                  <a:gd name="T33" fmla="*/ 1 h 118"/>
                  <a:gd name="T34" fmla="*/ 0 w 46"/>
                  <a:gd name="T35" fmla="*/ 1 h 118"/>
                  <a:gd name="T36" fmla="*/ 1 w 46"/>
                  <a:gd name="T37" fmla="*/ 1 h 118"/>
                  <a:gd name="T38" fmla="*/ 0 w 46"/>
                  <a:gd name="T39" fmla="*/ 1 h 118"/>
                  <a:gd name="T40" fmla="*/ 0 w 46"/>
                  <a:gd name="T41" fmla="*/ 1 h 118"/>
                  <a:gd name="T42" fmla="*/ 0 w 46"/>
                  <a:gd name="T43" fmla="*/ 1 h 118"/>
                  <a:gd name="T44" fmla="*/ 0 w 46"/>
                  <a:gd name="T45" fmla="*/ 1 h 118"/>
                  <a:gd name="T46" fmla="*/ 0 w 46"/>
                  <a:gd name="T47" fmla="*/ 1 h 118"/>
                  <a:gd name="T48" fmla="*/ 0 w 46"/>
                  <a:gd name="T49" fmla="*/ 1 h 118"/>
                  <a:gd name="T50" fmla="*/ 0 w 46"/>
                  <a:gd name="T51" fmla="*/ 1 h 118"/>
                  <a:gd name="T52" fmla="*/ 1 w 46"/>
                  <a:gd name="T53" fmla="*/ 1 h 118"/>
                  <a:gd name="T54" fmla="*/ 0 w 46"/>
                  <a:gd name="T55" fmla="*/ 1 h 1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"/>
                  <a:gd name="T85" fmla="*/ 0 h 118"/>
                  <a:gd name="T86" fmla="*/ 46 w 46"/>
                  <a:gd name="T87" fmla="*/ 118 h 11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" h="118">
                    <a:moveTo>
                      <a:pt x="40" y="42"/>
                    </a:moveTo>
                    <a:lnTo>
                      <a:pt x="40" y="0"/>
                    </a:lnTo>
                    <a:lnTo>
                      <a:pt x="46" y="6"/>
                    </a:lnTo>
                    <a:lnTo>
                      <a:pt x="28" y="11"/>
                    </a:lnTo>
                    <a:lnTo>
                      <a:pt x="14" y="20"/>
                    </a:lnTo>
                    <a:lnTo>
                      <a:pt x="8" y="27"/>
                    </a:lnTo>
                    <a:lnTo>
                      <a:pt x="3" y="36"/>
                    </a:lnTo>
                    <a:lnTo>
                      <a:pt x="1" y="48"/>
                    </a:lnTo>
                    <a:lnTo>
                      <a:pt x="0" y="61"/>
                    </a:lnTo>
                    <a:lnTo>
                      <a:pt x="1" y="75"/>
                    </a:lnTo>
                    <a:lnTo>
                      <a:pt x="3" y="87"/>
                    </a:lnTo>
                    <a:lnTo>
                      <a:pt x="8" y="96"/>
                    </a:lnTo>
                    <a:lnTo>
                      <a:pt x="14" y="103"/>
                    </a:lnTo>
                    <a:lnTo>
                      <a:pt x="21" y="109"/>
                    </a:lnTo>
                    <a:lnTo>
                      <a:pt x="28" y="112"/>
                    </a:lnTo>
                    <a:lnTo>
                      <a:pt x="46" y="118"/>
                    </a:lnTo>
                    <a:lnTo>
                      <a:pt x="40" y="112"/>
                    </a:lnTo>
                    <a:lnTo>
                      <a:pt x="40" y="72"/>
                    </a:lnTo>
                    <a:lnTo>
                      <a:pt x="46" y="76"/>
                    </a:lnTo>
                    <a:lnTo>
                      <a:pt x="38" y="75"/>
                    </a:lnTo>
                    <a:lnTo>
                      <a:pt x="32" y="73"/>
                    </a:lnTo>
                    <a:lnTo>
                      <a:pt x="28" y="68"/>
                    </a:lnTo>
                    <a:lnTo>
                      <a:pt x="25" y="61"/>
                    </a:lnTo>
                    <a:lnTo>
                      <a:pt x="28" y="52"/>
                    </a:lnTo>
                    <a:lnTo>
                      <a:pt x="32" y="49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4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09" name="Freeform 415"/>
              <p:cNvSpPr>
                <a:spLocks/>
              </p:cNvSpPr>
              <p:nvPr/>
            </p:nvSpPr>
            <p:spPr bwMode="auto">
              <a:xfrm>
                <a:off x="4222" y="2439"/>
                <a:ext cx="81" cy="18"/>
              </a:xfrm>
              <a:custGeom>
                <a:avLst/>
                <a:gdLst>
                  <a:gd name="T0" fmla="*/ 3 w 243"/>
                  <a:gd name="T1" fmla="*/ 0 h 53"/>
                  <a:gd name="T2" fmla="*/ 3 w 243"/>
                  <a:gd name="T3" fmla="*/ 0 h 53"/>
                  <a:gd name="T4" fmla="*/ 3 w 243"/>
                  <a:gd name="T5" fmla="*/ 0 h 53"/>
                  <a:gd name="T6" fmla="*/ 3 w 243"/>
                  <a:gd name="T7" fmla="*/ 0 h 53"/>
                  <a:gd name="T8" fmla="*/ 2 w 243"/>
                  <a:gd name="T9" fmla="*/ 0 h 53"/>
                  <a:gd name="T10" fmla="*/ 2 w 243"/>
                  <a:gd name="T11" fmla="*/ 0 h 53"/>
                  <a:gd name="T12" fmla="*/ 2 w 243"/>
                  <a:gd name="T13" fmla="*/ 0 h 53"/>
                  <a:gd name="T14" fmla="*/ 2 w 243"/>
                  <a:gd name="T15" fmla="*/ 0 h 53"/>
                  <a:gd name="T16" fmla="*/ 1 w 243"/>
                  <a:gd name="T17" fmla="*/ 0 h 53"/>
                  <a:gd name="T18" fmla="*/ 1 w 243"/>
                  <a:gd name="T19" fmla="*/ 0 h 53"/>
                  <a:gd name="T20" fmla="*/ 0 w 243"/>
                  <a:gd name="T21" fmla="*/ 0 h 53"/>
                  <a:gd name="T22" fmla="*/ 0 w 243"/>
                  <a:gd name="T23" fmla="*/ 0 h 53"/>
                  <a:gd name="T24" fmla="*/ 0 w 243"/>
                  <a:gd name="T25" fmla="*/ 1 h 53"/>
                  <a:gd name="T26" fmla="*/ 0 w 243"/>
                  <a:gd name="T27" fmla="*/ 1 h 53"/>
                  <a:gd name="T28" fmla="*/ 0 w 243"/>
                  <a:gd name="T29" fmla="*/ 1 h 53"/>
                  <a:gd name="T30" fmla="*/ 1 w 243"/>
                  <a:gd name="T31" fmla="*/ 1 h 53"/>
                  <a:gd name="T32" fmla="*/ 1 w 243"/>
                  <a:gd name="T33" fmla="*/ 0 h 53"/>
                  <a:gd name="T34" fmla="*/ 2 w 243"/>
                  <a:gd name="T35" fmla="*/ 0 h 53"/>
                  <a:gd name="T36" fmla="*/ 2 w 243"/>
                  <a:gd name="T37" fmla="*/ 0 h 53"/>
                  <a:gd name="T38" fmla="*/ 2 w 243"/>
                  <a:gd name="T39" fmla="*/ 0 h 53"/>
                  <a:gd name="T40" fmla="*/ 3 w 243"/>
                  <a:gd name="T41" fmla="*/ 1 h 53"/>
                  <a:gd name="T42" fmla="*/ 3 w 243"/>
                  <a:gd name="T43" fmla="*/ 1 h 53"/>
                  <a:gd name="T44" fmla="*/ 3 w 243"/>
                  <a:gd name="T45" fmla="*/ 1 h 53"/>
                  <a:gd name="T46" fmla="*/ 3 w 243"/>
                  <a:gd name="T47" fmla="*/ 0 h 53"/>
                  <a:gd name="T48" fmla="*/ 3 w 243"/>
                  <a:gd name="T49" fmla="*/ 0 h 5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3"/>
                  <a:gd name="T76" fmla="*/ 0 h 53"/>
                  <a:gd name="T77" fmla="*/ 243 w 243"/>
                  <a:gd name="T78" fmla="*/ 53 h 5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3" h="53">
                    <a:moveTo>
                      <a:pt x="243" y="32"/>
                    </a:moveTo>
                    <a:lnTo>
                      <a:pt x="232" y="28"/>
                    </a:lnTo>
                    <a:lnTo>
                      <a:pt x="225" y="25"/>
                    </a:lnTo>
                    <a:lnTo>
                      <a:pt x="220" y="23"/>
                    </a:lnTo>
                    <a:lnTo>
                      <a:pt x="190" y="13"/>
                    </a:lnTo>
                    <a:lnTo>
                      <a:pt x="156" y="4"/>
                    </a:lnTo>
                    <a:lnTo>
                      <a:pt x="140" y="1"/>
                    </a:lnTo>
                    <a:lnTo>
                      <a:pt x="124" y="0"/>
                    </a:lnTo>
                    <a:lnTo>
                      <a:pt x="92" y="2"/>
                    </a:lnTo>
                    <a:lnTo>
                      <a:pt x="61" y="10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8" y="48"/>
                    </a:lnTo>
                    <a:lnTo>
                      <a:pt x="58" y="42"/>
                    </a:lnTo>
                    <a:lnTo>
                      <a:pt x="90" y="35"/>
                    </a:lnTo>
                    <a:lnTo>
                      <a:pt x="124" y="32"/>
                    </a:lnTo>
                    <a:lnTo>
                      <a:pt x="157" y="35"/>
                    </a:lnTo>
                    <a:lnTo>
                      <a:pt x="188" y="39"/>
                    </a:lnTo>
                    <a:lnTo>
                      <a:pt x="217" y="45"/>
                    </a:lnTo>
                    <a:lnTo>
                      <a:pt x="243" y="53"/>
                    </a:lnTo>
                    <a:lnTo>
                      <a:pt x="243" y="48"/>
                    </a:lnTo>
                    <a:lnTo>
                      <a:pt x="243" y="27"/>
                    </a:lnTo>
                    <a:lnTo>
                      <a:pt x="243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0" name="Rectangle 416"/>
              <p:cNvSpPr>
                <a:spLocks noChangeArrowheads="1"/>
              </p:cNvSpPr>
              <p:nvPr/>
            </p:nvSpPr>
            <p:spPr bwMode="auto">
              <a:xfrm>
                <a:off x="4704" y="2748"/>
                <a:ext cx="67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1" name="Freeform 417"/>
              <p:cNvSpPr>
                <a:spLocks/>
              </p:cNvSpPr>
              <p:nvPr/>
            </p:nvSpPr>
            <p:spPr bwMode="auto">
              <a:xfrm>
                <a:off x="4725" y="2701"/>
                <a:ext cx="46" cy="36"/>
              </a:xfrm>
              <a:custGeom>
                <a:avLst/>
                <a:gdLst>
                  <a:gd name="T0" fmla="*/ 0 w 136"/>
                  <a:gd name="T1" fmla="*/ 1 h 107"/>
                  <a:gd name="T2" fmla="*/ 0 w 136"/>
                  <a:gd name="T3" fmla="*/ 1 h 107"/>
                  <a:gd name="T4" fmla="*/ 2 w 136"/>
                  <a:gd name="T5" fmla="*/ 1 h 107"/>
                  <a:gd name="T6" fmla="*/ 2 w 136"/>
                  <a:gd name="T7" fmla="*/ 1 h 107"/>
                  <a:gd name="T8" fmla="*/ 1 w 136"/>
                  <a:gd name="T9" fmla="*/ 1 h 107"/>
                  <a:gd name="T10" fmla="*/ 1 w 136"/>
                  <a:gd name="T11" fmla="*/ 1 h 107"/>
                  <a:gd name="T12" fmla="*/ 0 w 136"/>
                  <a:gd name="T13" fmla="*/ 1 h 107"/>
                  <a:gd name="T14" fmla="*/ 0 w 136"/>
                  <a:gd name="T15" fmla="*/ 1 h 107"/>
                  <a:gd name="T16" fmla="*/ 0 w 136"/>
                  <a:gd name="T17" fmla="*/ 1 h 107"/>
                  <a:gd name="T18" fmla="*/ 0 w 136"/>
                  <a:gd name="T19" fmla="*/ 1 h 107"/>
                  <a:gd name="T20" fmla="*/ 0 w 136"/>
                  <a:gd name="T21" fmla="*/ 1 h 107"/>
                  <a:gd name="T22" fmla="*/ 0 w 136"/>
                  <a:gd name="T23" fmla="*/ 1 h 107"/>
                  <a:gd name="T24" fmla="*/ 0 w 136"/>
                  <a:gd name="T25" fmla="*/ 0 h 107"/>
                  <a:gd name="T26" fmla="*/ 1 w 136"/>
                  <a:gd name="T27" fmla="*/ 0 h 107"/>
                  <a:gd name="T28" fmla="*/ 1 w 136"/>
                  <a:gd name="T29" fmla="*/ 0 h 107"/>
                  <a:gd name="T30" fmla="*/ 2 w 136"/>
                  <a:gd name="T31" fmla="*/ 0 h 107"/>
                  <a:gd name="T32" fmla="*/ 2 w 136"/>
                  <a:gd name="T33" fmla="*/ 0 h 107"/>
                  <a:gd name="T34" fmla="*/ 0 w 136"/>
                  <a:gd name="T35" fmla="*/ 0 h 107"/>
                  <a:gd name="T36" fmla="*/ 0 w 136"/>
                  <a:gd name="T37" fmla="*/ 0 h 107"/>
                  <a:gd name="T38" fmla="*/ 0 w 136"/>
                  <a:gd name="T39" fmla="*/ 0 h 107"/>
                  <a:gd name="T40" fmla="*/ 0 w 136"/>
                  <a:gd name="T41" fmla="*/ 0 h 107"/>
                  <a:gd name="T42" fmla="*/ 0 w 136"/>
                  <a:gd name="T43" fmla="*/ 0 h 107"/>
                  <a:gd name="T44" fmla="*/ 0 w 136"/>
                  <a:gd name="T45" fmla="*/ 0 h 107"/>
                  <a:gd name="T46" fmla="*/ 0 w 136"/>
                  <a:gd name="T47" fmla="*/ 1 h 107"/>
                  <a:gd name="T48" fmla="*/ 0 w 136"/>
                  <a:gd name="T49" fmla="*/ 1 h 107"/>
                  <a:gd name="T50" fmla="*/ 0 w 136"/>
                  <a:gd name="T51" fmla="*/ 1 h 107"/>
                  <a:gd name="T52" fmla="*/ 0 w 136"/>
                  <a:gd name="T53" fmla="*/ 1 h 107"/>
                  <a:gd name="T54" fmla="*/ 0 w 136"/>
                  <a:gd name="T55" fmla="*/ 1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6"/>
                  <a:gd name="T85" fmla="*/ 0 h 107"/>
                  <a:gd name="T86" fmla="*/ 136 w 136"/>
                  <a:gd name="T87" fmla="*/ 107 h 1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6" h="107">
                    <a:moveTo>
                      <a:pt x="0" y="66"/>
                    </a:moveTo>
                    <a:lnTo>
                      <a:pt x="0" y="107"/>
                    </a:lnTo>
                    <a:lnTo>
                      <a:pt x="136" y="107"/>
                    </a:lnTo>
                    <a:lnTo>
                      <a:pt x="136" y="66"/>
                    </a:lnTo>
                    <a:lnTo>
                      <a:pt x="40" y="66"/>
                    </a:lnTo>
                    <a:lnTo>
                      <a:pt x="40" y="72"/>
                    </a:lnTo>
                    <a:lnTo>
                      <a:pt x="33" y="70"/>
                    </a:lnTo>
                    <a:lnTo>
                      <a:pt x="26" y="67"/>
                    </a:lnTo>
                    <a:lnTo>
                      <a:pt x="22" y="62"/>
                    </a:lnTo>
                    <a:lnTo>
                      <a:pt x="21" y="55"/>
                    </a:lnTo>
                    <a:lnTo>
                      <a:pt x="22" y="46"/>
                    </a:lnTo>
                    <a:lnTo>
                      <a:pt x="26" y="43"/>
                    </a:lnTo>
                    <a:lnTo>
                      <a:pt x="33" y="40"/>
                    </a:lnTo>
                    <a:lnTo>
                      <a:pt x="40" y="40"/>
                    </a:lnTo>
                    <a:lnTo>
                      <a:pt x="40" y="36"/>
                    </a:lnTo>
                    <a:lnTo>
                      <a:pt x="136" y="36"/>
                    </a:lnTo>
                    <a:lnTo>
                      <a:pt x="136" y="0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2" y="24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4" y="55"/>
                    </a:lnTo>
                    <a:lnTo>
                      <a:pt x="15" y="72"/>
                    </a:lnTo>
                    <a:lnTo>
                      <a:pt x="15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2" name="Freeform 418"/>
              <p:cNvSpPr>
                <a:spLocks/>
              </p:cNvSpPr>
              <p:nvPr/>
            </p:nvSpPr>
            <p:spPr bwMode="auto">
              <a:xfrm>
                <a:off x="4704" y="2670"/>
                <a:ext cx="67" cy="26"/>
              </a:xfrm>
              <a:custGeom>
                <a:avLst/>
                <a:gdLst>
                  <a:gd name="T0" fmla="*/ 0 w 199"/>
                  <a:gd name="T1" fmla="*/ 0 h 77"/>
                  <a:gd name="T2" fmla="*/ 0 w 199"/>
                  <a:gd name="T3" fmla="*/ 0 h 77"/>
                  <a:gd name="T4" fmla="*/ 0 w 199"/>
                  <a:gd name="T5" fmla="*/ 0 h 77"/>
                  <a:gd name="T6" fmla="*/ 0 w 199"/>
                  <a:gd name="T7" fmla="*/ 0 h 77"/>
                  <a:gd name="T8" fmla="*/ 0 w 199"/>
                  <a:gd name="T9" fmla="*/ 0 h 77"/>
                  <a:gd name="T10" fmla="*/ 0 w 199"/>
                  <a:gd name="T11" fmla="*/ 1 h 77"/>
                  <a:gd name="T12" fmla="*/ 0 w 199"/>
                  <a:gd name="T13" fmla="*/ 1 h 77"/>
                  <a:gd name="T14" fmla="*/ 0 w 199"/>
                  <a:gd name="T15" fmla="*/ 1 h 77"/>
                  <a:gd name="T16" fmla="*/ 0 w 199"/>
                  <a:gd name="T17" fmla="*/ 1 h 77"/>
                  <a:gd name="T18" fmla="*/ 0 w 199"/>
                  <a:gd name="T19" fmla="*/ 1 h 77"/>
                  <a:gd name="T20" fmla="*/ 1 w 199"/>
                  <a:gd name="T21" fmla="*/ 1 h 77"/>
                  <a:gd name="T22" fmla="*/ 1 w 199"/>
                  <a:gd name="T23" fmla="*/ 1 h 77"/>
                  <a:gd name="T24" fmla="*/ 1 w 199"/>
                  <a:gd name="T25" fmla="*/ 1 h 77"/>
                  <a:gd name="T26" fmla="*/ 1 w 199"/>
                  <a:gd name="T27" fmla="*/ 1 h 77"/>
                  <a:gd name="T28" fmla="*/ 3 w 199"/>
                  <a:gd name="T29" fmla="*/ 1 h 77"/>
                  <a:gd name="T30" fmla="*/ 3 w 199"/>
                  <a:gd name="T31" fmla="*/ 0 h 77"/>
                  <a:gd name="T32" fmla="*/ 1 w 199"/>
                  <a:gd name="T33" fmla="*/ 0 h 77"/>
                  <a:gd name="T34" fmla="*/ 1 w 199"/>
                  <a:gd name="T35" fmla="*/ 0 h 77"/>
                  <a:gd name="T36" fmla="*/ 1 w 199"/>
                  <a:gd name="T37" fmla="*/ 0 h 77"/>
                  <a:gd name="T38" fmla="*/ 1 w 199"/>
                  <a:gd name="T39" fmla="*/ 0 h 77"/>
                  <a:gd name="T40" fmla="*/ 1 w 199"/>
                  <a:gd name="T41" fmla="*/ 0 h 77"/>
                  <a:gd name="T42" fmla="*/ 1 w 199"/>
                  <a:gd name="T43" fmla="*/ 0 h 77"/>
                  <a:gd name="T44" fmla="*/ 0 w 199"/>
                  <a:gd name="T45" fmla="*/ 0 h 77"/>
                  <a:gd name="T46" fmla="*/ 0 w 199"/>
                  <a:gd name="T47" fmla="*/ 0 h 77"/>
                  <a:gd name="T48" fmla="*/ 0 w 199"/>
                  <a:gd name="T49" fmla="*/ 0 h 77"/>
                  <a:gd name="T50" fmla="*/ 0 w 199"/>
                  <a:gd name="T51" fmla="*/ 0 h 77"/>
                  <a:gd name="T52" fmla="*/ 0 w 199"/>
                  <a:gd name="T53" fmla="*/ 0 h 77"/>
                  <a:gd name="T54" fmla="*/ 0 w 199"/>
                  <a:gd name="T55" fmla="*/ 0 h 77"/>
                  <a:gd name="T56" fmla="*/ 0 w 199"/>
                  <a:gd name="T57" fmla="*/ 0 h 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9"/>
                  <a:gd name="T88" fmla="*/ 0 h 77"/>
                  <a:gd name="T89" fmla="*/ 199 w 199"/>
                  <a:gd name="T90" fmla="*/ 77 h 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9" h="77">
                    <a:moveTo>
                      <a:pt x="5" y="5"/>
                    </a:moveTo>
                    <a:lnTo>
                      <a:pt x="3" y="8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32"/>
                    </a:lnTo>
                    <a:lnTo>
                      <a:pt x="5" y="44"/>
                    </a:lnTo>
                    <a:lnTo>
                      <a:pt x="11" y="53"/>
                    </a:lnTo>
                    <a:lnTo>
                      <a:pt x="18" y="58"/>
                    </a:lnTo>
                    <a:lnTo>
                      <a:pt x="27" y="61"/>
                    </a:lnTo>
                    <a:lnTo>
                      <a:pt x="37" y="62"/>
                    </a:lnTo>
                    <a:lnTo>
                      <a:pt x="62" y="62"/>
                    </a:lnTo>
                    <a:lnTo>
                      <a:pt x="62" y="77"/>
                    </a:lnTo>
                    <a:lnTo>
                      <a:pt x="81" y="77"/>
                    </a:lnTo>
                    <a:lnTo>
                      <a:pt x="81" y="62"/>
                    </a:lnTo>
                    <a:lnTo>
                      <a:pt x="199" y="62"/>
                    </a:lnTo>
                    <a:lnTo>
                      <a:pt x="199" y="21"/>
                    </a:lnTo>
                    <a:lnTo>
                      <a:pt x="81" y="21"/>
                    </a:lnTo>
                    <a:lnTo>
                      <a:pt x="81" y="0"/>
                    </a:lnTo>
                    <a:lnTo>
                      <a:pt x="62" y="0"/>
                    </a:lnTo>
                    <a:lnTo>
                      <a:pt x="62" y="21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36" y="21"/>
                    </a:lnTo>
                    <a:lnTo>
                      <a:pt x="30" y="18"/>
                    </a:lnTo>
                    <a:lnTo>
                      <a:pt x="27" y="14"/>
                    </a:lnTo>
                    <a:lnTo>
                      <a:pt x="26" y="5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3" name="Freeform 419"/>
              <p:cNvSpPr>
                <a:spLocks/>
              </p:cNvSpPr>
              <p:nvPr/>
            </p:nvSpPr>
            <p:spPr bwMode="auto">
              <a:xfrm>
                <a:off x="4724" y="2641"/>
                <a:ext cx="47" cy="24"/>
              </a:xfrm>
              <a:custGeom>
                <a:avLst/>
                <a:gdLst>
                  <a:gd name="T0" fmla="*/ 0 w 141"/>
                  <a:gd name="T1" fmla="*/ 1 h 73"/>
                  <a:gd name="T2" fmla="*/ 2 w 141"/>
                  <a:gd name="T3" fmla="*/ 1 h 73"/>
                  <a:gd name="T4" fmla="*/ 2 w 141"/>
                  <a:gd name="T5" fmla="*/ 0 h 73"/>
                  <a:gd name="T6" fmla="*/ 1 w 141"/>
                  <a:gd name="T7" fmla="*/ 0 h 73"/>
                  <a:gd name="T8" fmla="*/ 1 w 141"/>
                  <a:gd name="T9" fmla="*/ 0 h 73"/>
                  <a:gd name="T10" fmla="*/ 1 w 141"/>
                  <a:gd name="T11" fmla="*/ 0 h 73"/>
                  <a:gd name="T12" fmla="*/ 1 w 141"/>
                  <a:gd name="T13" fmla="*/ 0 h 73"/>
                  <a:gd name="T14" fmla="*/ 1 w 141"/>
                  <a:gd name="T15" fmla="*/ 0 h 73"/>
                  <a:gd name="T16" fmla="*/ 0 w 141"/>
                  <a:gd name="T17" fmla="*/ 0 h 73"/>
                  <a:gd name="T18" fmla="*/ 0 w 141"/>
                  <a:gd name="T19" fmla="*/ 0 h 73"/>
                  <a:gd name="T20" fmla="*/ 0 w 141"/>
                  <a:gd name="T21" fmla="*/ 0 h 73"/>
                  <a:gd name="T22" fmla="*/ 0 w 141"/>
                  <a:gd name="T23" fmla="*/ 0 h 73"/>
                  <a:gd name="T24" fmla="*/ 0 w 141"/>
                  <a:gd name="T25" fmla="*/ 0 h 73"/>
                  <a:gd name="T26" fmla="*/ 0 w 141"/>
                  <a:gd name="T27" fmla="*/ 0 h 73"/>
                  <a:gd name="T28" fmla="*/ 0 w 141"/>
                  <a:gd name="T29" fmla="*/ 0 h 73"/>
                  <a:gd name="T30" fmla="*/ 0 w 141"/>
                  <a:gd name="T31" fmla="*/ 0 h 73"/>
                  <a:gd name="T32" fmla="*/ 0 w 141"/>
                  <a:gd name="T33" fmla="*/ 0 h 73"/>
                  <a:gd name="T34" fmla="*/ 0 w 141"/>
                  <a:gd name="T35" fmla="*/ 0 h 73"/>
                  <a:gd name="T36" fmla="*/ 0 w 141"/>
                  <a:gd name="T37" fmla="*/ 0 h 73"/>
                  <a:gd name="T38" fmla="*/ 0 w 141"/>
                  <a:gd name="T39" fmla="*/ 1 h 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1"/>
                  <a:gd name="T61" fmla="*/ 0 h 73"/>
                  <a:gd name="T62" fmla="*/ 141 w 141"/>
                  <a:gd name="T63" fmla="*/ 73 h 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1" h="73">
                    <a:moveTo>
                      <a:pt x="5" y="73"/>
                    </a:moveTo>
                    <a:lnTo>
                      <a:pt x="141" y="73"/>
                    </a:lnTo>
                    <a:lnTo>
                      <a:pt x="141" y="31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57" y="37"/>
                    </a:lnTo>
                    <a:lnTo>
                      <a:pt x="48" y="33"/>
                    </a:lnTo>
                    <a:lnTo>
                      <a:pt x="43" y="28"/>
                    </a:lnTo>
                    <a:lnTo>
                      <a:pt x="39" y="22"/>
                    </a:lnTo>
                    <a:lnTo>
                      <a:pt x="37" y="13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12"/>
                    </a:lnTo>
                    <a:lnTo>
                      <a:pt x="9" y="22"/>
                    </a:lnTo>
                    <a:lnTo>
                      <a:pt x="16" y="31"/>
                    </a:lnTo>
                    <a:lnTo>
                      <a:pt x="26" y="37"/>
                    </a:lnTo>
                    <a:lnTo>
                      <a:pt x="20" y="37"/>
                    </a:lnTo>
                    <a:lnTo>
                      <a:pt x="5" y="37"/>
                    </a:lnTo>
                    <a:lnTo>
                      <a:pt x="5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4" name="Freeform 420"/>
              <p:cNvSpPr>
                <a:spLocks/>
              </p:cNvSpPr>
              <p:nvPr/>
            </p:nvSpPr>
            <p:spPr bwMode="auto">
              <a:xfrm>
                <a:off x="4756" y="2599"/>
                <a:ext cx="16" cy="38"/>
              </a:xfrm>
              <a:custGeom>
                <a:avLst/>
                <a:gdLst>
                  <a:gd name="T0" fmla="*/ 0 w 50"/>
                  <a:gd name="T1" fmla="*/ 1 h 112"/>
                  <a:gd name="T2" fmla="*/ 0 w 50"/>
                  <a:gd name="T3" fmla="*/ 1 h 112"/>
                  <a:gd name="T4" fmla="*/ 0 w 50"/>
                  <a:gd name="T5" fmla="*/ 1 h 112"/>
                  <a:gd name="T6" fmla="*/ 0 w 50"/>
                  <a:gd name="T7" fmla="*/ 1 h 112"/>
                  <a:gd name="T8" fmla="*/ 0 w 50"/>
                  <a:gd name="T9" fmla="*/ 1 h 112"/>
                  <a:gd name="T10" fmla="*/ 1 w 50"/>
                  <a:gd name="T11" fmla="*/ 1 h 112"/>
                  <a:gd name="T12" fmla="*/ 1 w 50"/>
                  <a:gd name="T13" fmla="*/ 1 h 112"/>
                  <a:gd name="T14" fmla="*/ 1 w 50"/>
                  <a:gd name="T15" fmla="*/ 1 h 112"/>
                  <a:gd name="T16" fmla="*/ 1 w 50"/>
                  <a:gd name="T17" fmla="*/ 1 h 112"/>
                  <a:gd name="T18" fmla="*/ 0 w 50"/>
                  <a:gd name="T19" fmla="*/ 1 h 112"/>
                  <a:gd name="T20" fmla="*/ 0 w 50"/>
                  <a:gd name="T21" fmla="*/ 1 h 112"/>
                  <a:gd name="T22" fmla="*/ 0 w 50"/>
                  <a:gd name="T23" fmla="*/ 1 h 112"/>
                  <a:gd name="T24" fmla="*/ 0 w 50"/>
                  <a:gd name="T25" fmla="*/ 0 h 112"/>
                  <a:gd name="T26" fmla="*/ 0 w 50"/>
                  <a:gd name="T27" fmla="*/ 0 h 112"/>
                  <a:gd name="T28" fmla="*/ 0 w 50"/>
                  <a:gd name="T29" fmla="*/ 0 h 112"/>
                  <a:gd name="T30" fmla="*/ 0 w 50"/>
                  <a:gd name="T31" fmla="*/ 0 h 112"/>
                  <a:gd name="T32" fmla="*/ 0 w 50"/>
                  <a:gd name="T33" fmla="*/ 0 h 112"/>
                  <a:gd name="T34" fmla="*/ 0 w 50"/>
                  <a:gd name="T35" fmla="*/ 1 h 112"/>
                  <a:gd name="T36" fmla="*/ 0 w 50"/>
                  <a:gd name="T37" fmla="*/ 1 h 112"/>
                  <a:gd name="T38" fmla="*/ 0 w 50"/>
                  <a:gd name="T39" fmla="*/ 1 h 112"/>
                  <a:gd name="T40" fmla="*/ 0 w 50"/>
                  <a:gd name="T41" fmla="*/ 1 h 112"/>
                  <a:gd name="T42" fmla="*/ 0 w 50"/>
                  <a:gd name="T43" fmla="*/ 1 h 112"/>
                  <a:gd name="T44" fmla="*/ 0 w 50"/>
                  <a:gd name="T45" fmla="*/ 1 h 112"/>
                  <a:gd name="T46" fmla="*/ 0 w 50"/>
                  <a:gd name="T47" fmla="*/ 1 h 112"/>
                  <a:gd name="T48" fmla="*/ 0 w 50"/>
                  <a:gd name="T49" fmla="*/ 1 h 112"/>
                  <a:gd name="T50" fmla="*/ 0 w 50"/>
                  <a:gd name="T51" fmla="*/ 1 h 112"/>
                  <a:gd name="T52" fmla="*/ 0 w 50"/>
                  <a:gd name="T53" fmla="*/ 1 h 112"/>
                  <a:gd name="T54" fmla="*/ 0 w 50"/>
                  <a:gd name="T55" fmla="*/ 1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0"/>
                  <a:gd name="T85" fmla="*/ 0 h 112"/>
                  <a:gd name="T86" fmla="*/ 50 w 50"/>
                  <a:gd name="T87" fmla="*/ 112 h 1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0" h="112">
                    <a:moveTo>
                      <a:pt x="0" y="76"/>
                    </a:moveTo>
                    <a:lnTo>
                      <a:pt x="0" y="112"/>
                    </a:lnTo>
                    <a:lnTo>
                      <a:pt x="5" y="112"/>
                    </a:lnTo>
                    <a:lnTo>
                      <a:pt x="22" y="109"/>
                    </a:lnTo>
                    <a:lnTo>
                      <a:pt x="37" y="103"/>
                    </a:lnTo>
                    <a:lnTo>
                      <a:pt x="46" y="94"/>
                    </a:lnTo>
                    <a:lnTo>
                      <a:pt x="49" y="87"/>
                    </a:lnTo>
                    <a:lnTo>
                      <a:pt x="50" y="80"/>
                    </a:lnTo>
                    <a:lnTo>
                      <a:pt x="49" y="68"/>
                    </a:lnTo>
                    <a:lnTo>
                      <a:pt x="44" y="57"/>
                    </a:lnTo>
                    <a:lnTo>
                      <a:pt x="30" y="40"/>
                    </a:lnTo>
                    <a:lnTo>
                      <a:pt x="24" y="40"/>
                    </a:lnTo>
                    <a:lnTo>
                      <a:pt x="45" y="35"/>
                    </a:lnTo>
                    <a:lnTo>
                      <a:pt x="45" y="0"/>
                    </a:lnTo>
                    <a:lnTo>
                      <a:pt x="45" y="4"/>
                    </a:lnTo>
                    <a:lnTo>
                      <a:pt x="20" y="4"/>
                    </a:lnTo>
                    <a:lnTo>
                      <a:pt x="0" y="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11" y="46"/>
                    </a:lnTo>
                    <a:lnTo>
                      <a:pt x="18" y="49"/>
                    </a:lnTo>
                    <a:lnTo>
                      <a:pt x="23" y="54"/>
                    </a:lnTo>
                    <a:lnTo>
                      <a:pt x="24" y="61"/>
                    </a:lnTo>
                    <a:lnTo>
                      <a:pt x="23" y="70"/>
                    </a:lnTo>
                    <a:lnTo>
                      <a:pt x="19" y="73"/>
                    </a:lnTo>
                    <a:lnTo>
                      <a:pt x="12" y="76"/>
                    </a:lnTo>
                    <a:lnTo>
                      <a:pt x="5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5" name="Freeform 421"/>
              <p:cNvSpPr>
                <a:spLocks/>
              </p:cNvSpPr>
              <p:nvPr/>
            </p:nvSpPr>
            <p:spPr bwMode="auto">
              <a:xfrm>
                <a:off x="4725" y="2601"/>
                <a:ext cx="32" cy="36"/>
              </a:xfrm>
              <a:custGeom>
                <a:avLst/>
                <a:gdLst>
                  <a:gd name="T0" fmla="*/ 1 w 96"/>
                  <a:gd name="T1" fmla="*/ 0 h 108"/>
                  <a:gd name="T2" fmla="*/ 1 w 96"/>
                  <a:gd name="T3" fmla="*/ 0 h 108"/>
                  <a:gd name="T4" fmla="*/ 0 w 96"/>
                  <a:gd name="T5" fmla="*/ 0 h 108"/>
                  <a:gd name="T6" fmla="*/ 1 w 96"/>
                  <a:gd name="T7" fmla="*/ 0 h 108"/>
                  <a:gd name="T8" fmla="*/ 0 w 96"/>
                  <a:gd name="T9" fmla="*/ 0 h 108"/>
                  <a:gd name="T10" fmla="*/ 0 w 96"/>
                  <a:gd name="T11" fmla="*/ 0 h 108"/>
                  <a:gd name="T12" fmla="*/ 0 w 96"/>
                  <a:gd name="T13" fmla="*/ 1 h 108"/>
                  <a:gd name="T14" fmla="*/ 0 w 96"/>
                  <a:gd name="T15" fmla="*/ 1 h 108"/>
                  <a:gd name="T16" fmla="*/ 0 w 96"/>
                  <a:gd name="T17" fmla="*/ 1 h 108"/>
                  <a:gd name="T18" fmla="*/ 0 w 96"/>
                  <a:gd name="T19" fmla="*/ 1 h 108"/>
                  <a:gd name="T20" fmla="*/ 0 w 96"/>
                  <a:gd name="T21" fmla="*/ 1 h 108"/>
                  <a:gd name="T22" fmla="*/ 0 w 96"/>
                  <a:gd name="T23" fmla="*/ 1 h 108"/>
                  <a:gd name="T24" fmla="*/ 0 w 96"/>
                  <a:gd name="T25" fmla="*/ 1 h 108"/>
                  <a:gd name="T26" fmla="*/ 0 w 96"/>
                  <a:gd name="T27" fmla="*/ 1 h 108"/>
                  <a:gd name="T28" fmla="*/ 0 w 96"/>
                  <a:gd name="T29" fmla="*/ 1 h 108"/>
                  <a:gd name="T30" fmla="*/ 0 w 96"/>
                  <a:gd name="T31" fmla="*/ 1 h 108"/>
                  <a:gd name="T32" fmla="*/ 0 w 96"/>
                  <a:gd name="T33" fmla="*/ 1 h 108"/>
                  <a:gd name="T34" fmla="*/ 0 w 96"/>
                  <a:gd name="T35" fmla="*/ 0 h 108"/>
                  <a:gd name="T36" fmla="*/ 1 w 96"/>
                  <a:gd name="T37" fmla="*/ 0 h 108"/>
                  <a:gd name="T38" fmla="*/ 1 w 96"/>
                  <a:gd name="T39" fmla="*/ 1 h 108"/>
                  <a:gd name="T40" fmla="*/ 1 w 96"/>
                  <a:gd name="T41" fmla="*/ 1 h 108"/>
                  <a:gd name="T42" fmla="*/ 1 w 96"/>
                  <a:gd name="T43" fmla="*/ 1 h 108"/>
                  <a:gd name="T44" fmla="*/ 1 w 96"/>
                  <a:gd name="T45" fmla="*/ 1 h 108"/>
                  <a:gd name="T46" fmla="*/ 1 w 96"/>
                  <a:gd name="T47" fmla="*/ 1 h 108"/>
                  <a:gd name="T48" fmla="*/ 1 w 96"/>
                  <a:gd name="T49" fmla="*/ 1 h 108"/>
                  <a:gd name="T50" fmla="*/ 1 w 96"/>
                  <a:gd name="T51" fmla="*/ 1 h 108"/>
                  <a:gd name="T52" fmla="*/ 1 w 96"/>
                  <a:gd name="T53" fmla="*/ 1 h 108"/>
                  <a:gd name="T54" fmla="*/ 1 w 96"/>
                  <a:gd name="T55" fmla="*/ 1 h 108"/>
                  <a:gd name="T56" fmla="*/ 1 w 96"/>
                  <a:gd name="T57" fmla="*/ 1 h 108"/>
                  <a:gd name="T58" fmla="*/ 1 w 96"/>
                  <a:gd name="T59" fmla="*/ 1 h 108"/>
                  <a:gd name="T60" fmla="*/ 1 w 96"/>
                  <a:gd name="T61" fmla="*/ 0 h 10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6"/>
                  <a:gd name="T94" fmla="*/ 0 h 108"/>
                  <a:gd name="T95" fmla="*/ 96 w 96"/>
                  <a:gd name="T96" fmla="*/ 108 h 10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6" h="108">
                    <a:moveTo>
                      <a:pt x="91" y="36"/>
                    </a:moveTo>
                    <a:lnTo>
                      <a:pt x="91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19" y="6"/>
                    </a:lnTo>
                    <a:lnTo>
                      <a:pt x="3" y="28"/>
                    </a:lnTo>
                    <a:lnTo>
                      <a:pt x="0" y="57"/>
                    </a:lnTo>
                    <a:lnTo>
                      <a:pt x="1" y="78"/>
                    </a:lnTo>
                    <a:lnTo>
                      <a:pt x="22" y="103"/>
                    </a:lnTo>
                    <a:lnTo>
                      <a:pt x="40" y="108"/>
                    </a:lnTo>
                    <a:lnTo>
                      <a:pt x="36" y="102"/>
                    </a:lnTo>
                    <a:lnTo>
                      <a:pt x="36" y="66"/>
                    </a:lnTo>
                    <a:lnTo>
                      <a:pt x="40" y="72"/>
                    </a:lnTo>
                    <a:lnTo>
                      <a:pt x="26" y="68"/>
                    </a:lnTo>
                    <a:lnTo>
                      <a:pt x="21" y="57"/>
                    </a:lnTo>
                    <a:lnTo>
                      <a:pt x="25" y="43"/>
                    </a:lnTo>
                    <a:lnTo>
                      <a:pt x="40" y="41"/>
                    </a:lnTo>
                    <a:lnTo>
                      <a:pt x="36" y="36"/>
                    </a:lnTo>
                    <a:lnTo>
                      <a:pt x="45" y="36"/>
                    </a:lnTo>
                    <a:lnTo>
                      <a:pt x="51" y="41"/>
                    </a:lnTo>
                    <a:lnTo>
                      <a:pt x="55" y="88"/>
                    </a:lnTo>
                    <a:lnTo>
                      <a:pt x="68" y="102"/>
                    </a:lnTo>
                    <a:lnTo>
                      <a:pt x="77" y="106"/>
                    </a:lnTo>
                    <a:lnTo>
                      <a:pt x="91" y="108"/>
                    </a:lnTo>
                    <a:lnTo>
                      <a:pt x="91" y="72"/>
                    </a:lnTo>
                    <a:lnTo>
                      <a:pt x="96" y="72"/>
                    </a:lnTo>
                    <a:lnTo>
                      <a:pt x="76" y="66"/>
                    </a:lnTo>
                    <a:lnTo>
                      <a:pt x="70" y="52"/>
                    </a:lnTo>
                    <a:lnTo>
                      <a:pt x="70" y="41"/>
                    </a:lnTo>
                    <a:lnTo>
                      <a:pt x="91" y="41"/>
                    </a:lnTo>
                    <a:lnTo>
                      <a:pt x="9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6" name="Freeform 422"/>
              <p:cNvSpPr>
                <a:spLocks/>
              </p:cNvSpPr>
              <p:nvPr/>
            </p:nvSpPr>
            <p:spPr bwMode="auto">
              <a:xfrm>
                <a:off x="4725" y="2557"/>
                <a:ext cx="47" cy="35"/>
              </a:xfrm>
              <a:custGeom>
                <a:avLst/>
                <a:gdLst>
                  <a:gd name="T0" fmla="*/ 1 w 141"/>
                  <a:gd name="T1" fmla="*/ 1 h 104"/>
                  <a:gd name="T2" fmla="*/ 1 w 141"/>
                  <a:gd name="T3" fmla="*/ 1 h 104"/>
                  <a:gd name="T4" fmla="*/ 2 w 141"/>
                  <a:gd name="T5" fmla="*/ 1 h 104"/>
                  <a:gd name="T6" fmla="*/ 2 w 141"/>
                  <a:gd name="T7" fmla="*/ 1 h 104"/>
                  <a:gd name="T8" fmla="*/ 2 w 141"/>
                  <a:gd name="T9" fmla="*/ 1 h 104"/>
                  <a:gd name="T10" fmla="*/ 2 w 141"/>
                  <a:gd name="T11" fmla="*/ 0 h 104"/>
                  <a:gd name="T12" fmla="*/ 1 w 141"/>
                  <a:gd name="T13" fmla="*/ 0 h 104"/>
                  <a:gd name="T14" fmla="*/ 1 w 141"/>
                  <a:gd name="T15" fmla="*/ 0 h 104"/>
                  <a:gd name="T16" fmla="*/ 1 w 141"/>
                  <a:gd name="T17" fmla="*/ 0 h 104"/>
                  <a:gd name="T18" fmla="*/ 1 w 141"/>
                  <a:gd name="T19" fmla="*/ 0 h 104"/>
                  <a:gd name="T20" fmla="*/ 1 w 141"/>
                  <a:gd name="T21" fmla="*/ 1 h 104"/>
                  <a:gd name="T22" fmla="*/ 0 w 141"/>
                  <a:gd name="T23" fmla="*/ 1 h 104"/>
                  <a:gd name="T24" fmla="*/ 0 w 141"/>
                  <a:gd name="T25" fmla="*/ 1 h 104"/>
                  <a:gd name="T26" fmla="*/ 0 w 141"/>
                  <a:gd name="T27" fmla="*/ 1 h 104"/>
                  <a:gd name="T28" fmla="*/ 0 w 141"/>
                  <a:gd name="T29" fmla="*/ 1 h 104"/>
                  <a:gd name="T30" fmla="*/ 0 w 141"/>
                  <a:gd name="T31" fmla="*/ 1 h 104"/>
                  <a:gd name="T32" fmla="*/ 0 w 141"/>
                  <a:gd name="T33" fmla="*/ 0 h 104"/>
                  <a:gd name="T34" fmla="*/ 0 w 141"/>
                  <a:gd name="T35" fmla="*/ 0 h 104"/>
                  <a:gd name="T36" fmla="*/ 0 w 141"/>
                  <a:gd name="T37" fmla="*/ 0 h 104"/>
                  <a:gd name="T38" fmla="*/ 0 w 141"/>
                  <a:gd name="T39" fmla="*/ 0 h 104"/>
                  <a:gd name="T40" fmla="*/ 0 w 141"/>
                  <a:gd name="T41" fmla="*/ 0 h 104"/>
                  <a:gd name="T42" fmla="*/ 0 w 141"/>
                  <a:gd name="T43" fmla="*/ 0 h 104"/>
                  <a:gd name="T44" fmla="*/ 0 w 141"/>
                  <a:gd name="T45" fmla="*/ 1 h 104"/>
                  <a:gd name="T46" fmla="*/ 0 w 141"/>
                  <a:gd name="T47" fmla="*/ 1 h 104"/>
                  <a:gd name="T48" fmla="*/ 0 w 141"/>
                  <a:gd name="T49" fmla="*/ 1 h 104"/>
                  <a:gd name="T50" fmla="*/ 1 w 141"/>
                  <a:gd name="T51" fmla="*/ 1 h 104"/>
                  <a:gd name="T52" fmla="*/ 1 w 141"/>
                  <a:gd name="T53" fmla="*/ 1 h 104"/>
                  <a:gd name="T54" fmla="*/ 1 w 141"/>
                  <a:gd name="T55" fmla="*/ 0 h 104"/>
                  <a:gd name="T56" fmla="*/ 1 w 141"/>
                  <a:gd name="T57" fmla="*/ 0 h 104"/>
                  <a:gd name="T58" fmla="*/ 1 w 141"/>
                  <a:gd name="T59" fmla="*/ 1 h 104"/>
                  <a:gd name="T60" fmla="*/ 1 w 141"/>
                  <a:gd name="T61" fmla="*/ 1 h 104"/>
                  <a:gd name="T62" fmla="*/ 1 w 141"/>
                  <a:gd name="T63" fmla="*/ 1 h 104"/>
                  <a:gd name="T64" fmla="*/ 1 w 141"/>
                  <a:gd name="T65" fmla="*/ 1 h 104"/>
                  <a:gd name="T66" fmla="*/ 1 w 141"/>
                  <a:gd name="T67" fmla="*/ 1 h 1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"/>
                  <a:gd name="T103" fmla="*/ 0 h 104"/>
                  <a:gd name="T104" fmla="*/ 141 w 141"/>
                  <a:gd name="T105" fmla="*/ 104 h 1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" h="104">
                    <a:moveTo>
                      <a:pt x="91" y="103"/>
                    </a:moveTo>
                    <a:lnTo>
                      <a:pt x="105" y="104"/>
                    </a:lnTo>
                    <a:lnTo>
                      <a:pt x="125" y="98"/>
                    </a:lnTo>
                    <a:lnTo>
                      <a:pt x="136" y="85"/>
                    </a:lnTo>
                    <a:lnTo>
                      <a:pt x="141" y="52"/>
                    </a:lnTo>
                    <a:lnTo>
                      <a:pt x="133" y="22"/>
                    </a:lnTo>
                    <a:lnTo>
                      <a:pt x="121" y="8"/>
                    </a:lnTo>
                    <a:lnTo>
                      <a:pt x="96" y="0"/>
                    </a:lnTo>
                    <a:lnTo>
                      <a:pt x="82" y="2"/>
                    </a:lnTo>
                    <a:lnTo>
                      <a:pt x="58" y="33"/>
                    </a:lnTo>
                    <a:lnTo>
                      <a:pt x="43" y="64"/>
                    </a:lnTo>
                    <a:lnTo>
                      <a:pt x="29" y="66"/>
                    </a:lnTo>
                    <a:lnTo>
                      <a:pt x="22" y="58"/>
                    </a:lnTo>
                    <a:lnTo>
                      <a:pt x="22" y="48"/>
                    </a:lnTo>
                    <a:lnTo>
                      <a:pt x="25" y="41"/>
                    </a:lnTo>
                    <a:lnTo>
                      <a:pt x="40" y="41"/>
                    </a:lnTo>
                    <a:lnTo>
                      <a:pt x="36" y="36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22" y="5"/>
                    </a:lnTo>
                    <a:lnTo>
                      <a:pt x="9" y="16"/>
                    </a:lnTo>
                    <a:lnTo>
                      <a:pt x="2" y="33"/>
                    </a:lnTo>
                    <a:lnTo>
                      <a:pt x="0" y="52"/>
                    </a:lnTo>
                    <a:lnTo>
                      <a:pt x="8" y="86"/>
                    </a:lnTo>
                    <a:lnTo>
                      <a:pt x="26" y="101"/>
                    </a:lnTo>
                    <a:lnTo>
                      <a:pt x="51" y="100"/>
                    </a:lnTo>
                    <a:lnTo>
                      <a:pt x="69" y="82"/>
                    </a:lnTo>
                    <a:lnTo>
                      <a:pt x="92" y="38"/>
                    </a:lnTo>
                    <a:lnTo>
                      <a:pt x="107" y="37"/>
                    </a:lnTo>
                    <a:lnTo>
                      <a:pt x="114" y="45"/>
                    </a:lnTo>
                    <a:lnTo>
                      <a:pt x="115" y="59"/>
                    </a:lnTo>
                    <a:lnTo>
                      <a:pt x="111" y="67"/>
                    </a:lnTo>
                    <a:lnTo>
                      <a:pt x="91" y="67"/>
                    </a:lnTo>
                    <a:lnTo>
                      <a:pt x="91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7" name="Freeform 423"/>
              <p:cNvSpPr>
                <a:spLocks/>
              </p:cNvSpPr>
              <p:nvPr/>
            </p:nvSpPr>
            <p:spPr bwMode="auto">
              <a:xfrm>
                <a:off x="4747" y="2514"/>
                <a:ext cx="25" cy="37"/>
              </a:xfrm>
              <a:custGeom>
                <a:avLst/>
                <a:gdLst>
                  <a:gd name="T0" fmla="*/ 0 w 75"/>
                  <a:gd name="T1" fmla="*/ 1 h 111"/>
                  <a:gd name="T2" fmla="*/ 0 w 75"/>
                  <a:gd name="T3" fmla="*/ 1 h 111"/>
                  <a:gd name="T4" fmla="*/ 0 w 75"/>
                  <a:gd name="T5" fmla="*/ 1 h 111"/>
                  <a:gd name="T6" fmla="*/ 0 w 75"/>
                  <a:gd name="T7" fmla="*/ 1 h 111"/>
                  <a:gd name="T8" fmla="*/ 1 w 75"/>
                  <a:gd name="T9" fmla="*/ 1 h 111"/>
                  <a:gd name="T10" fmla="*/ 1 w 75"/>
                  <a:gd name="T11" fmla="*/ 1 h 111"/>
                  <a:gd name="T12" fmla="*/ 1 w 75"/>
                  <a:gd name="T13" fmla="*/ 1 h 111"/>
                  <a:gd name="T14" fmla="*/ 1 w 75"/>
                  <a:gd name="T15" fmla="*/ 1 h 111"/>
                  <a:gd name="T16" fmla="*/ 1 w 75"/>
                  <a:gd name="T17" fmla="*/ 1 h 111"/>
                  <a:gd name="T18" fmla="*/ 1 w 75"/>
                  <a:gd name="T19" fmla="*/ 1 h 111"/>
                  <a:gd name="T20" fmla="*/ 1 w 75"/>
                  <a:gd name="T21" fmla="*/ 0 h 111"/>
                  <a:gd name="T22" fmla="*/ 1 w 75"/>
                  <a:gd name="T23" fmla="*/ 0 h 111"/>
                  <a:gd name="T24" fmla="*/ 1 w 75"/>
                  <a:gd name="T25" fmla="*/ 0 h 111"/>
                  <a:gd name="T26" fmla="*/ 1 w 75"/>
                  <a:gd name="T27" fmla="*/ 0 h 111"/>
                  <a:gd name="T28" fmla="*/ 1 w 75"/>
                  <a:gd name="T29" fmla="*/ 0 h 111"/>
                  <a:gd name="T30" fmla="*/ 0 w 75"/>
                  <a:gd name="T31" fmla="*/ 0 h 111"/>
                  <a:gd name="T32" fmla="*/ 0 w 75"/>
                  <a:gd name="T33" fmla="*/ 0 h 111"/>
                  <a:gd name="T34" fmla="*/ 0 w 75"/>
                  <a:gd name="T35" fmla="*/ 0 h 111"/>
                  <a:gd name="T36" fmla="*/ 0 w 75"/>
                  <a:gd name="T37" fmla="*/ 0 h 111"/>
                  <a:gd name="T38" fmla="*/ 0 w 75"/>
                  <a:gd name="T39" fmla="*/ 0 h 111"/>
                  <a:gd name="T40" fmla="*/ 0 w 75"/>
                  <a:gd name="T41" fmla="*/ 0 h 111"/>
                  <a:gd name="T42" fmla="*/ 0 w 75"/>
                  <a:gd name="T43" fmla="*/ 1 h 111"/>
                  <a:gd name="T44" fmla="*/ 0 w 75"/>
                  <a:gd name="T45" fmla="*/ 1 h 111"/>
                  <a:gd name="T46" fmla="*/ 0 w 75"/>
                  <a:gd name="T47" fmla="*/ 1 h 111"/>
                  <a:gd name="T48" fmla="*/ 1 w 75"/>
                  <a:gd name="T49" fmla="*/ 1 h 111"/>
                  <a:gd name="T50" fmla="*/ 1 w 75"/>
                  <a:gd name="T51" fmla="*/ 1 h 111"/>
                  <a:gd name="T52" fmla="*/ 1 w 75"/>
                  <a:gd name="T53" fmla="*/ 1 h 111"/>
                  <a:gd name="T54" fmla="*/ 1 w 75"/>
                  <a:gd name="T55" fmla="*/ 1 h 111"/>
                  <a:gd name="T56" fmla="*/ 0 w 75"/>
                  <a:gd name="T57" fmla="*/ 1 h 111"/>
                  <a:gd name="T58" fmla="*/ 0 w 75"/>
                  <a:gd name="T59" fmla="*/ 1 h 111"/>
                  <a:gd name="T60" fmla="*/ 0 w 75"/>
                  <a:gd name="T61" fmla="*/ 1 h 111"/>
                  <a:gd name="T62" fmla="*/ 0 w 75"/>
                  <a:gd name="T63" fmla="*/ 1 h 111"/>
                  <a:gd name="T64" fmla="*/ 0 w 75"/>
                  <a:gd name="T65" fmla="*/ 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111"/>
                  <a:gd name="T101" fmla="*/ 75 w 75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111">
                    <a:moveTo>
                      <a:pt x="0" y="70"/>
                    </a:moveTo>
                    <a:lnTo>
                      <a:pt x="0" y="106"/>
                    </a:lnTo>
                    <a:lnTo>
                      <a:pt x="4" y="111"/>
                    </a:lnTo>
                    <a:lnTo>
                      <a:pt x="32" y="110"/>
                    </a:lnTo>
                    <a:lnTo>
                      <a:pt x="45" y="107"/>
                    </a:lnTo>
                    <a:lnTo>
                      <a:pt x="55" y="102"/>
                    </a:lnTo>
                    <a:lnTo>
                      <a:pt x="63" y="95"/>
                    </a:lnTo>
                    <a:lnTo>
                      <a:pt x="69" y="85"/>
                    </a:lnTo>
                    <a:lnTo>
                      <a:pt x="74" y="72"/>
                    </a:lnTo>
                    <a:lnTo>
                      <a:pt x="75" y="55"/>
                    </a:lnTo>
                    <a:lnTo>
                      <a:pt x="74" y="40"/>
                    </a:lnTo>
                    <a:lnTo>
                      <a:pt x="69" y="27"/>
                    </a:lnTo>
                    <a:lnTo>
                      <a:pt x="63" y="18"/>
                    </a:lnTo>
                    <a:lnTo>
                      <a:pt x="55" y="10"/>
                    </a:lnTo>
                    <a:lnTo>
                      <a:pt x="45" y="5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17" y="40"/>
                    </a:lnTo>
                    <a:lnTo>
                      <a:pt x="26" y="41"/>
                    </a:lnTo>
                    <a:lnTo>
                      <a:pt x="34" y="42"/>
                    </a:lnTo>
                    <a:lnTo>
                      <a:pt x="40" y="43"/>
                    </a:lnTo>
                    <a:lnTo>
                      <a:pt x="47" y="48"/>
                    </a:lnTo>
                    <a:lnTo>
                      <a:pt x="49" y="55"/>
                    </a:lnTo>
                    <a:lnTo>
                      <a:pt x="47" y="64"/>
                    </a:lnTo>
                    <a:lnTo>
                      <a:pt x="45" y="67"/>
                    </a:lnTo>
                    <a:lnTo>
                      <a:pt x="40" y="68"/>
                    </a:lnTo>
                    <a:lnTo>
                      <a:pt x="34" y="69"/>
                    </a:lnTo>
                    <a:lnTo>
                      <a:pt x="26" y="70"/>
                    </a:lnTo>
                    <a:lnTo>
                      <a:pt x="4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8" name="Freeform 424"/>
              <p:cNvSpPr>
                <a:spLocks/>
              </p:cNvSpPr>
              <p:nvPr/>
            </p:nvSpPr>
            <p:spPr bwMode="auto">
              <a:xfrm>
                <a:off x="4725" y="2514"/>
                <a:ext cx="24" cy="37"/>
              </a:xfrm>
              <a:custGeom>
                <a:avLst/>
                <a:gdLst>
                  <a:gd name="T0" fmla="*/ 1 w 70"/>
                  <a:gd name="T1" fmla="*/ 0 h 111"/>
                  <a:gd name="T2" fmla="*/ 1 w 70"/>
                  <a:gd name="T3" fmla="*/ 0 h 111"/>
                  <a:gd name="T4" fmla="*/ 1 w 70"/>
                  <a:gd name="T5" fmla="*/ 0 h 111"/>
                  <a:gd name="T6" fmla="*/ 1 w 70"/>
                  <a:gd name="T7" fmla="*/ 0 h 111"/>
                  <a:gd name="T8" fmla="*/ 1 w 70"/>
                  <a:gd name="T9" fmla="*/ 0 h 111"/>
                  <a:gd name="T10" fmla="*/ 0 w 70"/>
                  <a:gd name="T11" fmla="*/ 0 h 111"/>
                  <a:gd name="T12" fmla="*/ 0 w 70"/>
                  <a:gd name="T13" fmla="*/ 0 h 111"/>
                  <a:gd name="T14" fmla="*/ 0 w 70"/>
                  <a:gd name="T15" fmla="*/ 0 h 111"/>
                  <a:gd name="T16" fmla="*/ 0 w 70"/>
                  <a:gd name="T17" fmla="*/ 0 h 111"/>
                  <a:gd name="T18" fmla="*/ 0 w 70"/>
                  <a:gd name="T19" fmla="*/ 0 h 111"/>
                  <a:gd name="T20" fmla="*/ 0 w 70"/>
                  <a:gd name="T21" fmla="*/ 1 h 111"/>
                  <a:gd name="T22" fmla="*/ 0 w 70"/>
                  <a:gd name="T23" fmla="*/ 1 h 111"/>
                  <a:gd name="T24" fmla="*/ 0 w 70"/>
                  <a:gd name="T25" fmla="*/ 1 h 111"/>
                  <a:gd name="T26" fmla="*/ 0 w 70"/>
                  <a:gd name="T27" fmla="*/ 1 h 111"/>
                  <a:gd name="T28" fmla="*/ 0 w 70"/>
                  <a:gd name="T29" fmla="*/ 1 h 111"/>
                  <a:gd name="T30" fmla="*/ 0 w 70"/>
                  <a:gd name="T31" fmla="*/ 1 h 111"/>
                  <a:gd name="T32" fmla="*/ 1 w 70"/>
                  <a:gd name="T33" fmla="*/ 1 h 111"/>
                  <a:gd name="T34" fmla="*/ 1 w 70"/>
                  <a:gd name="T35" fmla="*/ 1 h 111"/>
                  <a:gd name="T36" fmla="*/ 1 w 70"/>
                  <a:gd name="T37" fmla="*/ 1 h 111"/>
                  <a:gd name="T38" fmla="*/ 1 w 70"/>
                  <a:gd name="T39" fmla="*/ 1 h 111"/>
                  <a:gd name="T40" fmla="*/ 1 w 70"/>
                  <a:gd name="T41" fmla="*/ 1 h 111"/>
                  <a:gd name="T42" fmla="*/ 1 w 70"/>
                  <a:gd name="T43" fmla="*/ 1 h 111"/>
                  <a:gd name="T44" fmla="*/ 1 w 70"/>
                  <a:gd name="T45" fmla="*/ 1 h 111"/>
                  <a:gd name="T46" fmla="*/ 1 w 70"/>
                  <a:gd name="T47" fmla="*/ 1 h 111"/>
                  <a:gd name="T48" fmla="*/ 1 w 70"/>
                  <a:gd name="T49" fmla="*/ 1 h 111"/>
                  <a:gd name="T50" fmla="*/ 0 w 70"/>
                  <a:gd name="T51" fmla="*/ 1 h 111"/>
                  <a:gd name="T52" fmla="*/ 0 w 70"/>
                  <a:gd name="T53" fmla="*/ 1 h 111"/>
                  <a:gd name="T54" fmla="*/ 0 w 70"/>
                  <a:gd name="T55" fmla="*/ 1 h 111"/>
                  <a:gd name="T56" fmla="*/ 0 w 70"/>
                  <a:gd name="T57" fmla="*/ 1 h 111"/>
                  <a:gd name="T58" fmla="*/ 0 w 70"/>
                  <a:gd name="T59" fmla="*/ 1 h 111"/>
                  <a:gd name="T60" fmla="*/ 1 w 70"/>
                  <a:gd name="T61" fmla="*/ 1 h 111"/>
                  <a:gd name="T62" fmla="*/ 1 w 70"/>
                  <a:gd name="T63" fmla="*/ 0 h 111"/>
                  <a:gd name="T64" fmla="*/ 1 w 70"/>
                  <a:gd name="T65" fmla="*/ 0 h 111"/>
                  <a:gd name="T66" fmla="*/ 1 w 70"/>
                  <a:gd name="T67" fmla="*/ 0 h 111"/>
                  <a:gd name="T68" fmla="*/ 1 w 70"/>
                  <a:gd name="T69" fmla="*/ 0 h 1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"/>
                  <a:gd name="T106" fmla="*/ 0 h 111"/>
                  <a:gd name="T107" fmla="*/ 70 w 70"/>
                  <a:gd name="T108" fmla="*/ 111 h 1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" h="111">
                    <a:moveTo>
                      <a:pt x="66" y="40"/>
                    </a:moveTo>
                    <a:lnTo>
                      <a:pt x="66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40" y="1"/>
                    </a:lnTo>
                    <a:lnTo>
                      <a:pt x="29" y="4"/>
                    </a:lnTo>
                    <a:lnTo>
                      <a:pt x="19" y="9"/>
                    </a:lnTo>
                    <a:lnTo>
                      <a:pt x="11" y="15"/>
                    </a:lnTo>
                    <a:lnTo>
                      <a:pt x="6" y="25"/>
                    </a:lnTo>
                    <a:lnTo>
                      <a:pt x="1" y="38"/>
                    </a:lnTo>
                    <a:lnTo>
                      <a:pt x="0" y="55"/>
                    </a:lnTo>
                    <a:lnTo>
                      <a:pt x="1" y="72"/>
                    </a:lnTo>
                    <a:lnTo>
                      <a:pt x="6" y="85"/>
                    </a:lnTo>
                    <a:lnTo>
                      <a:pt x="11" y="95"/>
                    </a:lnTo>
                    <a:lnTo>
                      <a:pt x="19" y="102"/>
                    </a:lnTo>
                    <a:lnTo>
                      <a:pt x="29" y="107"/>
                    </a:lnTo>
                    <a:lnTo>
                      <a:pt x="40" y="110"/>
                    </a:lnTo>
                    <a:lnTo>
                      <a:pt x="66" y="111"/>
                    </a:lnTo>
                    <a:lnTo>
                      <a:pt x="70" y="111"/>
                    </a:lnTo>
                    <a:lnTo>
                      <a:pt x="66" y="106"/>
                    </a:lnTo>
                    <a:lnTo>
                      <a:pt x="66" y="70"/>
                    </a:lnTo>
                    <a:lnTo>
                      <a:pt x="70" y="70"/>
                    </a:lnTo>
                    <a:lnTo>
                      <a:pt x="66" y="70"/>
                    </a:lnTo>
                    <a:lnTo>
                      <a:pt x="47" y="70"/>
                    </a:lnTo>
                    <a:lnTo>
                      <a:pt x="40" y="69"/>
                    </a:lnTo>
                    <a:lnTo>
                      <a:pt x="34" y="68"/>
                    </a:lnTo>
                    <a:lnTo>
                      <a:pt x="28" y="64"/>
                    </a:lnTo>
                    <a:lnTo>
                      <a:pt x="25" y="55"/>
                    </a:lnTo>
                    <a:lnTo>
                      <a:pt x="28" y="46"/>
                    </a:lnTo>
                    <a:lnTo>
                      <a:pt x="34" y="42"/>
                    </a:lnTo>
                    <a:lnTo>
                      <a:pt x="40" y="41"/>
                    </a:lnTo>
                    <a:lnTo>
                      <a:pt x="47" y="40"/>
                    </a:lnTo>
                    <a:lnTo>
                      <a:pt x="66" y="40"/>
                    </a:lnTo>
                    <a:lnTo>
                      <a:pt x="70" y="40"/>
                    </a:lnTo>
                    <a:lnTo>
                      <a:pt x="6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19" name="Freeform 425"/>
              <p:cNvSpPr>
                <a:spLocks/>
              </p:cNvSpPr>
              <p:nvPr/>
            </p:nvSpPr>
            <p:spPr bwMode="auto">
              <a:xfrm>
                <a:off x="4725" y="2467"/>
                <a:ext cx="46" cy="35"/>
              </a:xfrm>
              <a:custGeom>
                <a:avLst/>
                <a:gdLst>
                  <a:gd name="T0" fmla="*/ 0 w 136"/>
                  <a:gd name="T1" fmla="*/ 1 h 106"/>
                  <a:gd name="T2" fmla="*/ 0 w 136"/>
                  <a:gd name="T3" fmla="*/ 1 h 106"/>
                  <a:gd name="T4" fmla="*/ 2 w 136"/>
                  <a:gd name="T5" fmla="*/ 1 h 106"/>
                  <a:gd name="T6" fmla="*/ 2 w 136"/>
                  <a:gd name="T7" fmla="*/ 1 h 106"/>
                  <a:gd name="T8" fmla="*/ 1 w 136"/>
                  <a:gd name="T9" fmla="*/ 1 h 106"/>
                  <a:gd name="T10" fmla="*/ 1 w 136"/>
                  <a:gd name="T11" fmla="*/ 1 h 106"/>
                  <a:gd name="T12" fmla="*/ 0 w 136"/>
                  <a:gd name="T13" fmla="*/ 1 h 106"/>
                  <a:gd name="T14" fmla="*/ 0 w 136"/>
                  <a:gd name="T15" fmla="*/ 1 h 106"/>
                  <a:gd name="T16" fmla="*/ 0 w 136"/>
                  <a:gd name="T17" fmla="*/ 1 h 106"/>
                  <a:gd name="T18" fmla="*/ 0 w 136"/>
                  <a:gd name="T19" fmla="*/ 1 h 106"/>
                  <a:gd name="T20" fmla="*/ 0 w 136"/>
                  <a:gd name="T21" fmla="*/ 1 h 106"/>
                  <a:gd name="T22" fmla="*/ 0 w 136"/>
                  <a:gd name="T23" fmla="*/ 1 h 106"/>
                  <a:gd name="T24" fmla="*/ 0 w 136"/>
                  <a:gd name="T25" fmla="*/ 1 h 106"/>
                  <a:gd name="T26" fmla="*/ 1 w 136"/>
                  <a:gd name="T27" fmla="*/ 0 h 106"/>
                  <a:gd name="T28" fmla="*/ 2 w 136"/>
                  <a:gd name="T29" fmla="*/ 0 h 106"/>
                  <a:gd name="T30" fmla="*/ 2 w 136"/>
                  <a:gd name="T31" fmla="*/ 0 h 106"/>
                  <a:gd name="T32" fmla="*/ 0 w 136"/>
                  <a:gd name="T33" fmla="*/ 0 h 106"/>
                  <a:gd name="T34" fmla="*/ 0 w 136"/>
                  <a:gd name="T35" fmla="*/ 0 h 106"/>
                  <a:gd name="T36" fmla="*/ 0 w 136"/>
                  <a:gd name="T37" fmla="*/ 0 h 106"/>
                  <a:gd name="T38" fmla="*/ 0 w 136"/>
                  <a:gd name="T39" fmla="*/ 0 h 106"/>
                  <a:gd name="T40" fmla="*/ 0 w 136"/>
                  <a:gd name="T41" fmla="*/ 0 h 106"/>
                  <a:gd name="T42" fmla="*/ 0 w 136"/>
                  <a:gd name="T43" fmla="*/ 0 h 106"/>
                  <a:gd name="T44" fmla="*/ 0 w 136"/>
                  <a:gd name="T45" fmla="*/ 1 h 106"/>
                  <a:gd name="T46" fmla="*/ 0 w 136"/>
                  <a:gd name="T47" fmla="*/ 1 h 106"/>
                  <a:gd name="T48" fmla="*/ 0 w 136"/>
                  <a:gd name="T49" fmla="*/ 1 h 106"/>
                  <a:gd name="T50" fmla="*/ 0 w 136"/>
                  <a:gd name="T51" fmla="*/ 1 h 106"/>
                  <a:gd name="T52" fmla="*/ 0 w 136"/>
                  <a:gd name="T53" fmla="*/ 1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6"/>
                  <a:gd name="T82" fmla="*/ 0 h 106"/>
                  <a:gd name="T83" fmla="*/ 136 w 136"/>
                  <a:gd name="T84" fmla="*/ 106 h 1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6" h="106">
                    <a:moveTo>
                      <a:pt x="0" y="66"/>
                    </a:moveTo>
                    <a:lnTo>
                      <a:pt x="0" y="106"/>
                    </a:lnTo>
                    <a:lnTo>
                      <a:pt x="136" y="106"/>
                    </a:lnTo>
                    <a:lnTo>
                      <a:pt x="136" y="66"/>
                    </a:lnTo>
                    <a:lnTo>
                      <a:pt x="40" y="66"/>
                    </a:lnTo>
                    <a:lnTo>
                      <a:pt x="40" y="70"/>
                    </a:lnTo>
                    <a:lnTo>
                      <a:pt x="33" y="69"/>
                    </a:lnTo>
                    <a:lnTo>
                      <a:pt x="26" y="67"/>
                    </a:lnTo>
                    <a:lnTo>
                      <a:pt x="22" y="62"/>
                    </a:lnTo>
                    <a:lnTo>
                      <a:pt x="21" y="55"/>
                    </a:lnTo>
                    <a:lnTo>
                      <a:pt x="22" y="48"/>
                    </a:lnTo>
                    <a:lnTo>
                      <a:pt x="26" y="44"/>
                    </a:lnTo>
                    <a:lnTo>
                      <a:pt x="33" y="42"/>
                    </a:lnTo>
                    <a:lnTo>
                      <a:pt x="40" y="40"/>
                    </a:lnTo>
                    <a:lnTo>
                      <a:pt x="136" y="40"/>
                    </a:lnTo>
                    <a:lnTo>
                      <a:pt x="136" y="0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2" y="27"/>
                    </a:lnTo>
                    <a:lnTo>
                      <a:pt x="0" y="40"/>
                    </a:lnTo>
                    <a:lnTo>
                      <a:pt x="1" y="50"/>
                    </a:lnTo>
                    <a:lnTo>
                      <a:pt x="4" y="58"/>
                    </a:lnTo>
                    <a:lnTo>
                      <a:pt x="15" y="70"/>
                    </a:lnTo>
                    <a:lnTo>
                      <a:pt x="15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0" name="Rectangle 426"/>
              <p:cNvSpPr>
                <a:spLocks noChangeArrowheads="1"/>
              </p:cNvSpPr>
              <p:nvPr/>
            </p:nvSpPr>
            <p:spPr bwMode="auto">
              <a:xfrm>
                <a:off x="4725" y="2442"/>
                <a:ext cx="46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1" name="Rectangle 427"/>
              <p:cNvSpPr>
                <a:spLocks noChangeArrowheads="1"/>
              </p:cNvSpPr>
              <p:nvPr/>
            </p:nvSpPr>
            <p:spPr bwMode="auto">
              <a:xfrm>
                <a:off x="4704" y="2442"/>
                <a:ext cx="10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2" name="Freeform 428"/>
              <p:cNvSpPr>
                <a:spLocks/>
              </p:cNvSpPr>
              <p:nvPr/>
            </p:nvSpPr>
            <p:spPr bwMode="auto">
              <a:xfrm>
                <a:off x="4725" y="2396"/>
                <a:ext cx="47" cy="36"/>
              </a:xfrm>
              <a:custGeom>
                <a:avLst/>
                <a:gdLst>
                  <a:gd name="T0" fmla="*/ 1 w 140"/>
                  <a:gd name="T1" fmla="*/ 0 h 109"/>
                  <a:gd name="T2" fmla="*/ 0 w 140"/>
                  <a:gd name="T3" fmla="*/ 0 h 109"/>
                  <a:gd name="T4" fmla="*/ 0 w 140"/>
                  <a:gd name="T5" fmla="*/ 0 h 109"/>
                  <a:gd name="T6" fmla="*/ 0 w 140"/>
                  <a:gd name="T7" fmla="*/ 1 h 109"/>
                  <a:gd name="T8" fmla="*/ 0 w 140"/>
                  <a:gd name="T9" fmla="*/ 1 h 109"/>
                  <a:gd name="T10" fmla="*/ 0 w 140"/>
                  <a:gd name="T11" fmla="*/ 1 h 109"/>
                  <a:gd name="T12" fmla="*/ 0 w 140"/>
                  <a:gd name="T13" fmla="*/ 1 h 109"/>
                  <a:gd name="T14" fmla="*/ 0 w 140"/>
                  <a:gd name="T15" fmla="*/ 1 h 109"/>
                  <a:gd name="T16" fmla="*/ 1 w 140"/>
                  <a:gd name="T17" fmla="*/ 1 h 109"/>
                  <a:gd name="T18" fmla="*/ 1 w 140"/>
                  <a:gd name="T19" fmla="*/ 1 h 109"/>
                  <a:gd name="T20" fmla="*/ 2 w 140"/>
                  <a:gd name="T21" fmla="*/ 1 h 109"/>
                  <a:gd name="T22" fmla="*/ 2 w 140"/>
                  <a:gd name="T23" fmla="*/ 1 h 109"/>
                  <a:gd name="T24" fmla="*/ 2 w 140"/>
                  <a:gd name="T25" fmla="*/ 1 h 109"/>
                  <a:gd name="T26" fmla="*/ 2 w 140"/>
                  <a:gd name="T27" fmla="*/ 0 h 109"/>
                  <a:gd name="T28" fmla="*/ 1 w 140"/>
                  <a:gd name="T29" fmla="*/ 0 h 109"/>
                  <a:gd name="T30" fmla="*/ 1 w 140"/>
                  <a:gd name="T31" fmla="*/ 0 h 109"/>
                  <a:gd name="T32" fmla="*/ 1 w 140"/>
                  <a:gd name="T33" fmla="*/ 0 h 109"/>
                  <a:gd name="T34" fmla="*/ 1 w 140"/>
                  <a:gd name="T35" fmla="*/ 1 h 109"/>
                  <a:gd name="T36" fmla="*/ 1 w 140"/>
                  <a:gd name="T37" fmla="*/ 1 h 109"/>
                  <a:gd name="T38" fmla="*/ 1 w 140"/>
                  <a:gd name="T39" fmla="*/ 1 h 109"/>
                  <a:gd name="T40" fmla="*/ 1 w 140"/>
                  <a:gd name="T41" fmla="*/ 1 h 109"/>
                  <a:gd name="T42" fmla="*/ 0 w 140"/>
                  <a:gd name="T43" fmla="*/ 1 h 109"/>
                  <a:gd name="T44" fmla="*/ 0 w 140"/>
                  <a:gd name="T45" fmla="*/ 1 h 109"/>
                  <a:gd name="T46" fmla="*/ 0 w 140"/>
                  <a:gd name="T47" fmla="*/ 1 h 109"/>
                  <a:gd name="T48" fmla="*/ 0 w 140"/>
                  <a:gd name="T49" fmla="*/ 1 h 109"/>
                  <a:gd name="T50" fmla="*/ 1 w 140"/>
                  <a:gd name="T51" fmla="*/ 0 h 109"/>
                  <a:gd name="T52" fmla="*/ 1 w 140"/>
                  <a:gd name="T53" fmla="*/ 0 h 109"/>
                  <a:gd name="T54" fmla="*/ 1 w 140"/>
                  <a:gd name="T55" fmla="*/ 0 h 109"/>
                  <a:gd name="T56" fmla="*/ 1 w 140"/>
                  <a:gd name="T57" fmla="*/ 0 h 10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0"/>
                  <a:gd name="T88" fmla="*/ 0 h 109"/>
                  <a:gd name="T89" fmla="*/ 140 w 140"/>
                  <a:gd name="T90" fmla="*/ 109 h 10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0" h="109">
                    <a:moveTo>
                      <a:pt x="51" y="4"/>
                    </a:moveTo>
                    <a:lnTo>
                      <a:pt x="28" y="8"/>
                    </a:lnTo>
                    <a:lnTo>
                      <a:pt x="7" y="25"/>
                    </a:lnTo>
                    <a:lnTo>
                      <a:pt x="0" y="55"/>
                    </a:lnTo>
                    <a:lnTo>
                      <a:pt x="1" y="72"/>
                    </a:lnTo>
                    <a:lnTo>
                      <a:pt x="11" y="96"/>
                    </a:lnTo>
                    <a:lnTo>
                      <a:pt x="29" y="106"/>
                    </a:lnTo>
                    <a:lnTo>
                      <a:pt x="40" y="109"/>
                    </a:lnTo>
                    <a:lnTo>
                      <a:pt x="97" y="109"/>
                    </a:lnTo>
                    <a:lnTo>
                      <a:pt x="120" y="102"/>
                    </a:lnTo>
                    <a:lnTo>
                      <a:pt x="135" y="85"/>
                    </a:lnTo>
                    <a:lnTo>
                      <a:pt x="140" y="72"/>
                    </a:lnTo>
                    <a:lnTo>
                      <a:pt x="140" y="44"/>
                    </a:lnTo>
                    <a:lnTo>
                      <a:pt x="128" y="16"/>
                    </a:lnTo>
                    <a:lnTo>
                      <a:pt x="111" y="4"/>
                    </a:lnTo>
                    <a:lnTo>
                      <a:pt x="85" y="0"/>
                    </a:lnTo>
                    <a:lnTo>
                      <a:pt x="85" y="40"/>
                    </a:lnTo>
                    <a:lnTo>
                      <a:pt x="109" y="44"/>
                    </a:lnTo>
                    <a:lnTo>
                      <a:pt x="115" y="55"/>
                    </a:lnTo>
                    <a:lnTo>
                      <a:pt x="111" y="68"/>
                    </a:lnTo>
                    <a:lnTo>
                      <a:pt x="90" y="75"/>
                    </a:lnTo>
                    <a:lnTo>
                      <a:pt x="40" y="75"/>
                    </a:lnTo>
                    <a:lnTo>
                      <a:pt x="30" y="71"/>
                    </a:lnTo>
                    <a:lnTo>
                      <a:pt x="25" y="55"/>
                    </a:lnTo>
                    <a:lnTo>
                      <a:pt x="30" y="44"/>
                    </a:lnTo>
                    <a:lnTo>
                      <a:pt x="51" y="40"/>
                    </a:lnTo>
                    <a:lnTo>
                      <a:pt x="45" y="34"/>
                    </a:lnTo>
                    <a:lnTo>
                      <a:pt x="45" y="0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3" name="Freeform 429"/>
              <p:cNvSpPr>
                <a:spLocks/>
              </p:cNvSpPr>
              <p:nvPr/>
            </p:nvSpPr>
            <p:spPr bwMode="auto">
              <a:xfrm>
                <a:off x="3228" y="2712"/>
                <a:ext cx="64" cy="49"/>
              </a:xfrm>
              <a:custGeom>
                <a:avLst/>
                <a:gdLst>
                  <a:gd name="T0" fmla="*/ 2 w 194"/>
                  <a:gd name="T1" fmla="*/ 1 h 146"/>
                  <a:gd name="T2" fmla="*/ 1 w 194"/>
                  <a:gd name="T3" fmla="*/ 1 h 146"/>
                  <a:gd name="T4" fmla="*/ 2 w 194"/>
                  <a:gd name="T5" fmla="*/ 1 h 146"/>
                  <a:gd name="T6" fmla="*/ 2 w 194"/>
                  <a:gd name="T7" fmla="*/ 0 h 146"/>
                  <a:gd name="T8" fmla="*/ 0 w 194"/>
                  <a:gd name="T9" fmla="*/ 0 h 146"/>
                  <a:gd name="T10" fmla="*/ 0 w 194"/>
                  <a:gd name="T11" fmla="*/ 0 h 146"/>
                  <a:gd name="T12" fmla="*/ 2 w 194"/>
                  <a:gd name="T13" fmla="*/ 0 h 146"/>
                  <a:gd name="T14" fmla="*/ 0 w 194"/>
                  <a:gd name="T15" fmla="*/ 1 h 146"/>
                  <a:gd name="T16" fmla="*/ 0 w 194"/>
                  <a:gd name="T17" fmla="*/ 2 h 146"/>
                  <a:gd name="T18" fmla="*/ 2 w 194"/>
                  <a:gd name="T19" fmla="*/ 2 h 146"/>
                  <a:gd name="T20" fmla="*/ 2 w 194"/>
                  <a:gd name="T21" fmla="*/ 1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146"/>
                  <a:gd name="T35" fmla="*/ 194 w 194"/>
                  <a:gd name="T36" fmla="*/ 146 h 1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146">
                    <a:moveTo>
                      <a:pt x="194" y="110"/>
                    </a:moveTo>
                    <a:lnTo>
                      <a:pt x="51" y="110"/>
                    </a:lnTo>
                    <a:lnTo>
                      <a:pt x="194" y="55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133" y="40"/>
                    </a:lnTo>
                    <a:lnTo>
                      <a:pt x="0" y="91"/>
                    </a:lnTo>
                    <a:lnTo>
                      <a:pt x="0" y="146"/>
                    </a:lnTo>
                    <a:lnTo>
                      <a:pt x="194" y="146"/>
                    </a:lnTo>
                    <a:lnTo>
                      <a:pt x="194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4" name="Freeform 430"/>
              <p:cNvSpPr>
                <a:spLocks/>
              </p:cNvSpPr>
              <p:nvPr/>
            </p:nvSpPr>
            <p:spPr bwMode="auto">
              <a:xfrm>
                <a:off x="3228" y="2637"/>
                <a:ext cx="64" cy="64"/>
              </a:xfrm>
              <a:custGeom>
                <a:avLst/>
                <a:gdLst>
                  <a:gd name="T0" fmla="*/ 2 w 194"/>
                  <a:gd name="T1" fmla="*/ 2 h 193"/>
                  <a:gd name="T2" fmla="*/ 1 w 194"/>
                  <a:gd name="T3" fmla="*/ 2 h 193"/>
                  <a:gd name="T4" fmla="*/ 2 w 194"/>
                  <a:gd name="T5" fmla="*/ 1 h 193"/>
                  <a:gd name="T6" fmla="*/ 2 w 194"/>
                  <a:gd name="T7" fmla="*/ 1 h 193"/>
                  <a:gd name="T8" fmla="*/ 1 w 194"/>
                  <a:gd name="T9" fmla="*/ 0 h 193"/>
                  <a:gd name="T10" fmla="*/ 2 w 194"/>
                  <a:gd name="T11" fmla="*/ 0 h 193"/>
                  <a:gd name="T12" fmla="*/ 2 w 194"/>
                  <a:gd name="T13" fmla="*/ 0 h 193"/>
                  <a:gd name="T14" fmla="*/ 0 w 194"/>
                  <a:gd name="T15" fmla="*/ 0 h 193"/>
                  <a:gd name="T16" fmla="*/ 0 w 194"/>
                  <a:gd name="T17" fmla="*/ 1 h 193"/>
                  <a:gd name="T18" fmla="*/ 2 w 194"/>
                  <a:gd name="T19" fmla="*/ 1 h 193"/>
                  <a:gd name="T20" fmla="*/ 0 w 194"/>
                  <a:gd name="T21" fmla="*/ 2 h 193"/>
                  <a:gd name="T22" fmla="*/ 0 w 194"/>
                  <a:gd name="T23" fmla="*/ 2 h 193"/>
                  <a:gd name="T24" fmla="*/ 2 w 194"/>
                  <a:gd name="T25" fmla="*/ 2 h 193"/>
                  <a:gd name="T26" fmla="*/ 2 w 194"/>
                  <a:gd name="T27" fmla="*/ 2 h 1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4"/>
                  <a:gd name="T43" fmla="*/ 0 h 193"/>
                  <a:gd name="T44" fmla="*/ 194 w 194"/>
                  <a:gd name="T45" fmla="*/ 193 h 19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4" h="193">
                    <a:moveTo>
                      <a:pt x="194" y="153"/>
                    </a:moveTo>
                    <a:lnTo>
                      <a:pt x="46" y="153"/>
                    </a:lnTo>
                    <a:lnTo>
                      <a:pt x="194" y="117"/>
                    </a:lnTo>
                    <a:lnTo>
                      <a:pt x="194" y="76"/>
                    </a:lnTo>
                    <a:lnTo>
                      <a:pt x="46" y="40"/>
                    </a:lnTo>
                    <a:lnTo>
                      <a:pt x="194" y="40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133" y="96"/>
                    </a:lnTo>
                    <a:lnTo>
                      <a:pt x="0" y="126"/>
                    </a:lnTo>
                    <a:lnTo>
                      <a:pt x="0" y="193"/>
                    </a:lnTo>
                    <a:lnTo>
                      <a:pt x="194" y="193"/>
                    </a:lnTo>
                    <a:lnTo>
                      <a:pt x="194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5" name="Freeform 431"/>
              <p:cNvSpPr>
                <a:spLocks/>
              </p:cNvSpPr>
              <p:nvPr/>
            </p:nvSpPr>
            <p:spPr bwMode="auto">
              <a:xfrm>
                <a:off x="3248" y="2583"/>
                <a:ext cx="46" cy="44"/>
              </a:xfrm>
              <a:custGeom>
                <a:avLst/>
                <a:gdLst>
                  <a:gd name="T0" fmla="*/ 0 w 138"/>
                  <a:gd name="T1" fmla="*/ 1 h 131"/>
                  <a:gd name="T2" fmla="*/ 0 w 138"/>
                  <a:gd name="T3" fmla="*/ 2 h 131"/>
                  <a:gd name="T4" fmla="*/ 2 w 138"/>
                  <a:gd name="T5" fmla="*/ 2 h 131"/>
                  <a:gd name="T6" fmla="*/ 2 w 138"/>
                  <a:gd name="T7" fmla="*/ 1 h 131"/>
                  <a:gd name="T8" fmla="*/ 1 w 138"/>
                  <a:gd name="T9" fmla="*/ 1 h 131"/>
                  <a:gd name="T10" fmla="*/ 1 w 138"/>
                  <a:gd name="T11" fmla="*/ 1 h 131"/>
                  <a:gd name="T12" fmla="*/ 1 w 138"/>
                  <a:gd name="T13" fmla="*/ 1 h 131"/>
                  <a:gd name="T14" fmla="*/ 1 w 138"/>
                  <a:gd name="T15" fmla="*/ 1 h 131"/>
                  <a:gd name="T16" fmla="*/ 2 w 138"/>
                  <a:gd name="T17" fmla="*/ 1 h 131"/>
                  <a:gd name="T18" fmla="*/ 2 w 138"/>
                  <a:gd name="T19" fmla="*/ 1 h 131"/>
                  <a:gd name="T20" fmla="*/ 2 w 138"/>
                  <a:gd name="T21" fmla="*/ 1 h 131"/>
                  <a:gd name="T22" fmla="*/ 2 w 138"/>
                  <a:gd name="T23" fmla="*/ 0 h 131"/>
                  <a:gd name="T24" fmla="*/ 2 w 138"/>
                  <a:gd name="T25" fmla="*/ 0 h 131"/>
                  <a:gd name="T26" fmla="*/ 2 w 138"/>
                  <a:gd name="T27" fmla="*/ 0 h 131"/>
                  <a:gd name="T28" fmla="*/ 1 w 138"/>
                  <a:gd name="T29" fmla="*/ 0 h 131"/>
                  <a:gd name="T30" fmla="*/ 1 w 138"/>
                  <a:gd name="T31" fmla="*/ 0 h 131"/>
                  <a:gd name="T32" fmla="*/ 0 w 138"/>
                  <a:gd name="T33" fmla="*/ 1 h 131"/>
                  <a:gd name="T34" fmla="*/ 0 w 138"/>
                  <a:gd name="T35" fmla="*/ 1 h 131"/>
                  <a:gd name="T36" fmla="*/ 0 w 138"/>
                  <a:gd name="T37" fmla="*/ 1 h 131"/>
                  <a:gd name="T38" fmla="*/ 0 w 138"/>
                  <a:gd name="T39" fmla="*/ 0 h 131"/>
                  <a:gd name="T40" fmla="*/ 0 w 138"/>
                  <a:gd name="T41" fmla="*/ 0 h 131"/>
                  <a:gd name="T42" fmla="*/ 0 w 138"/>
                  <a:gd name="T43" fmla="*/ 1 h 131"/>
                  <a:gd name="T44" fmla="*/ 0 w 138"/>
                  <a:gd name="T45" fmla="*/ 1 h 131"/>
                  <a:gd name="T46" fmla="*/ 0 w 138"/>
                  <a:gd name="T47" fmla="*/ 1 h 131"/>
                  <a:gd name="T48" fmla="*/ 0 w 138"/>
                  <a:gd name="T49" fmla="*/ 1 h 131"/>
                  <a:gd name="T50" fmla="*/ 0 w 138"/>
                  <a:gd name="T51" fmla="*/ 1 h 131"/>
                  <a:gd name="T52" fmla="*/ 0 w 138"/>
                  <a:gd name="T53" fmla="*/ 1 h 131"/>
                  <a:gd name="T54" fmla="*/ 0 w 138"/>
                  <a:gd name="T55" fmla="*/ 1 h 1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8"/>
                  <a:gd name="T85" fmla="*/ 0 h 131"/>
                  <a:gd name="T86" fmla="*/ 138 w 138"/>
                  <a:gd name="T87" fmla="*/ 131 h 1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8" h="131">
                    <a:moveTo>
                      <a:pt x="0" y="89"/>
                    </a:moveTo>
                    <a:lnTo>
                      <a:pt x="0" y="131"/>
                    </a:lnTo>
                    <a:lnTo>
                      <a:pt x="133" y="131"/>
                    </a:lnTo>
                    <a:lnTo>
                      <a:pt x="133" y="89"/>
                    </a:lnTo>
                    <a:lnTo>
                      <a:pt x="55" y="89"/>
                    </a:lnTo>
                    <a:lnTo>
                      <a:pt x="59" y="60"/>
                    </a:lnTo>
                    <a:lnTo>
                      <a:pt x="68" y="51"/>
                    </a:lnTo>
                    <a:lnTo>
                      <a:pt x="97" y="48"/>
                    </a:lnTo>
                    <a:lnTo>
                      <a:pt x="130" y="48"/>
                    </a:lnTo>
                    <a:lnTo>
                      <a:pt x="138" y="42"/>
                    </a:lnTo>
                    <a:lnTo>
                      <a:pt x="133" y="42"/>
                    </a:lnTo>
                    <a:lnTo>
                      <a:pt x="133" y="0"/>
                    </a:lnTo>
                    <a:lnTo>
                      <a:pt x="138" y="5"/>
                    </a:lnTo>
                    <a:lnTo>
                      <a:pt x="126" y="8"/>
                    </a:lnTo>
                    <a:lnTo>
                      <a:pt x="66" y="12"/>
                    </a:lnTo>
                    <a:lnTo>
                      <a:pt x="47" y="25"/>
                    </a:lnTo>
                    <a:lnTo>
                      <a:pt x="40" y="42"/>
                    </a:lnTo>
                    <a:lnTo>
                      <a:pt x="36" y="42"/>
                    </a:lnTo>
                    <a:lnTo>
                      <a:pt x="40" y="42"/>
                    </a:lnTo>
                    <a:lnTo>
                      <a:pt x="25" y="20"/>
                    </a:lnTo>
                    <a:lnTo>
                      <a:pt x="0" y="11"/>
                    </a:lnTo>
                    <a:lnTo>
                      <a:pt x="0" y="52"/>
                    </a:lnTo>
                    <a:lnTo>
                      <a:pt x="16" y="57"/>
                    </a:lnTo>
                    <a:lnTo>
                      <a:pt x="23" y="64"/>
                    </a:lnTo>
                    <a:lnTo>
                      <a:pt x="25" y="73"/>
                    </a:lnTo>
                    <a:lnTo>
                      <a:pt x="20" y="68"/>
                    </a:lnTo>
                    <a:lnTo>
                      <a:pt x="2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6" name="Freeform 432"/>
              <p:cNvSpPr>
                <a:spLocks/>
              </p:cNvSpPr>
              <p:nvPr/>
            </p:nvSpPr>
            <p:spPr bwMode="auto">
              <a:xfrm>
                <a:off x="3228" y="2587"/>
                <a:ext cx="20" cy="40"/>
              </a:xfrm>
              <a:custGeom>
                <a:avLst/>
                <a:gdLst>
                  <a:gd name="T0" fmla="*/ 1 w 61"/>
                  <a:gd name="T1" fmla="*/ 1 h 120"/>
                  <a:gd name="T2" fmla="*/ 1 w 61"/>
                  <a:gd name="T3" fmla="*/ 0 h 120"/>
                  <a:gd name="T4" fmla="*/ 1 w 61"/>
                  <a:gd name="T5" fmla="*/ 0 h 120"/>
                  <a:gd name="T6" fmla="*/ 1 w 61"/>
                  <a:gd name="T7" fmla="*/ 0 h 120"/>
                  <a:gd name="T8" fmla="*/ 0 w 61"/>
                  <a:gd name="T9" fmla="*/ 0 h 120"/>
                  <a:gd name="T10" fmla="*/ 0 w 61"/>
                  <a:gd name="T11" fmla="*/ 0 h 120"/>
                  <a:gd name="T12" fmla="*/ 0 w 61"/>
                  <a:gd name="T13" fmla="*/ 0 h 120"/>
                  <a:gd name="T14" fmla="*/ 0 w 61"/>
                  <a:gd name="T15" fmla="*/ 0 h 120"/>
                  <a:gd name="T16" fmla="*/ 0 w 61"/>
                  <a:gd name="T17" fmla="*/ 0 h 120"/>
                  <a:gd name="T18" fmla="*/ 0 w 61"/>
                  <a:gd name="T19" fmla="*/ 0 h 120"/>
                  <a:gd name="T20" fmla="*/ 0 w 61"/>
                  <a:gd name="T21" fmla="*/ 1 h 120"/>
                  <a:gd name="T22" fmla="*/ 0 w 61"/>
                  <a:gd name="T23" fmla="*/ 1 h 120"/>
                  <a:gd name="T24" fmla="*/ 0 w 61"/>
                  <a:gd name="T25" fmla="*/ 1 h 120"/>
                  <a:gd name="T26" fmla="*/ 1 w 61"/>
                  <a:gd name="T27" fmla="*/ 1 h 120"/>
                  <a:gd name="T28" fmla="*/ 1 w 61"/>
                  <a:gd name="T29" fmla="*/ 1 h 120"/>
                  <a:gd name="T30" fmla="*/ 0 w 61"/>
                  <a:gd name="T31" fmla="*/ 1 h 120"/>
                  <a:gd name="T32" fmla="*/ 0 w 61"/>
                  <a:gd name="T33" fmla="*/ 1 h 120"/>
                  <a:gd name="T34" fmla="*/ 0 w 61"/>
                  <a:gd name="T35" fmla="*/ 1 h 120"/>
                  <a:gd name="T36" fmla="*/ 0 w 61"/>
                  <a:gd name="T37" fmla="*/ 1 h 120"/>
                  <a:gd name="T38" fmla="*/ 0 w 61"/>
                  <a:gd name="T39" fmla="*/ 1 h 120"/>
                  <a:gd name="T40" fmla="*/ 1 w 61"/>
                  <a:gd name="T41" fmla="*/ 1 h 120"/>
                  <a:gd name="T42" fmla="*/ 1 w 61"/>
                  <a:gd name="T43" fmla="*/ 1 h 1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"/>
                  <a:gd name="T67" fmla="*/ 0 h 120"/>
                  <a:gd name="T68" fmla="*/ 61 w 61"/>
                  <a:gd name="T69" fmla="*/ 120 h 1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" h="120">
                    <a:moveTo>
                      <a:pt x="61" y="41"/>
                    </a:moveTo>
                    <a:lnTo>
                      <a:pt x="61" y="0"/>
                    </a:lnTo>
                    <a:lnTo>
                      <a:pt x="55" y="0"/>
                    </a:lnTo>
                    <a:lnTo>
                      <a:pt x="42" y="1"/>
                    </a:lnTo>
                    <a:lnTo>
                      <a:pt x="32" y="2"/>
                    </a:lnTo>
                    <a:lnTo>
                      <a:pt x="23" y="5"/>
                    </a:lnTo>
                    <a:lnTo>
                      <a:pt x="16" y="10"/>
                    </a:lnTo>
                    <a:lnTo>
                      <a:pt x="11" y="17"/>
                    </a:lnTo>
                    <a:lnTo>
                      <a:pt x="8" y="24"/>
                    </a:lnTo>
                    <a:lnTo>
                      <a:pt x="5" y="32"/>
                    </a:lnTo>
                    <a:lnTo>
                      <a:pt x="4" y="41"/>
                    </a:lnTo>
                    <a:lnTo>
                      <a:pt x="0" y="41"/>
                    </a:lnTo>
                    <a:lnTo>
                      <a:pt x="0" y="120"/>
                    </a:lnTo>
                    <a:lnTo>
                      <a:pt x="61" y="120"/>
                    </a:lnTo>
                    <a:lnTo>
                      <a:pt x="61" y="78"/>
                    </a:lnTo>
                    <a:lnTo>
                      <a:pt x="30" y="78"/>
                    </a:lnTo>
                    <a:lnTo>
                      <a:pt x="30" y="57"/>
                    </a:lnTo>
                    <a:lnTo>
                      <a:pt x="30" y="62"/>
                    </a:lnTo>
                    <a:lnTo>
                      <a:pt x="32" y="53"/>
                    </a:lnTo>
                    <a:lnTo>
                      <a:pt x="38" y="46"/>
                    </a:lnTo>
                    <a:lnTo>
                      <a:pt x="47" y="42"/>
                    </a:lnTo>
                    <a:lnTo>
                      <a:pt x="6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7" name="Freeform 433"/>
              <p:cNvSpPr>
                <a:spLocks/>
              </p:cNvSpPr>
              <p:nvPr/>
            </p:nvSpPr>
            <p:spPr bwMode="auto">
              <a:xfrm>
                <a:off x="1190" y="2717"/>
                <a:ext cx="67" cy="51"/>
              </a:xfrm>
              <a:custGeom>
                <a:avLst/>
                <a:gdLst>
                  <a:gd name="T0" fmla="*/ 1 w 199"/>
                  <a:gd name="T1" fmla="*/ 1 h 151"/>
                  <a:gd name="T2" fmla="*/ 3 w 199"/>
                  <a:gd name="T3" fmla="*/ 2 h 151"/>
                  <a:gd name="T4" fmla="*/ 3 w 199"/>
                  <a:gd name="T5" fmla="*/ 1 h 151"/>
                  <a:gd name="T6" fmla="*/ 2 w 199"/>
                  <a:gd name="T7" fmla="*/ 1 h 151"/>
                  <a:gd name="T8" fmla="*/ 3 w 199"/>
                  <a:gd name="T9" fmla="*/ 1 h 151"/>
                  <a:gd name="T10" fmla="*/ 3 w 199"/>
                  <a:gd name="T11" fmla="*/ 0 h 151"/>
                  <a:gd name="T12" fmla="*/ 1 w 199"/>
                  <a:gd name="T13" fmla="*/ 1 h 151"/>
                  <a:gd name="T14" fmla="*/ 0 w 199"/>
                  <a:gd name="T15" fmla="*/ 0 h 151"/>
                  <a:gd name="T16" fmla="*/ 0 w 199"/>
                  <a:gd name="T17" fmla="*/ 1 h 151"/>
                  <a:gd name="T18" fmla="*/ 1 w 199"/>
                  <a:gd name="T19" fmla="*/ 1 h 151"/>
                  <a:gd name="T20" fmla="*/ 0 w 199"/>
                  <a:gd name="T21" fmla="*/ 1 h 151"/>
                  <a:gd name="T22" fmla="*/ 0 w 199"/>
                  <a:gd name="T23" fmla="*/ 2 h 151"/>
                  <a:gd name="T24" fmla="*/ 1 w 199"/>
                  <a:gd name="T25" fmla="*/ 1 h 1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9"/>
                  <a:gd name="T40" fmla="*/ 0 h 151"/>
                  <a:gd name="T41" fmla="*/ 199 w 199"/>
                  <a:gd name="T42" fmla="*/ 151 h 1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9" h="151">
                    <a:moveTo>
                      <a:pt x="97" y="100"/>
                    </a:moveTo>
                    <a:lnTo>
                      <a:pt x="199" y="151"/>
                    </a:lnTo>
                    <a:lnTo>
                      <a:pt x="199" y="104"/>
                    </a:lnTo>
                    <a:lnTo>
                      <a:pt x="127" y="74"/>
                    </a:lnTo>
                    <a:lnTo>
                      <a:pt x="199" y="45"/>
                    </a:lnTo>
                    <a:lnTo>
                      <a:pt x="199" y="0"/>
                    </a:lnTo>
                    <a:lnTo>
                      <a:pt x="97" y="5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66" y="70"/>
                    </a:lnTo>
                    <a:lnTo>
                      <a:pt x="0" y="100"/>
                    </a:lnTo>
                    <a:lnTo>
                      <a:pt x="0" y="145"/>
                    </a:lnTo>
                    <a:lnTo>
                      <a:pt x="97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  <p:sp>
            <p:nvSpPr>
              <p:cNvPr id="49528" name="Freeform 434"/>
              <p:cNvSpPr>
                <a:spLocks/>
              </p:cNvSpPr>
              <p:nvPr/>
            </p:nvSpPr>
            <p:spPr bwMode="auto">
              <a:xfrm>
                <a:off x="1209" y="2667"/>
                <a:ext cx="48" cy="24"/>
              </a:xfrm>
              <a:custGeom>
                <a:avLst/>
                <a:gdLst>
                  <a:gd name="T0" fmla="*/ 0 w 142"/>
                  <a:gd name="T1" fmla="*/ 1 h 72"/>
                  <a:gd name="T2" fmla="*/ 2 w 142"/>
                  <a:gd name="T3" fmla="*/ 1 h 72"/>
                  <a:gd name="T4" fmla="*/ 2 w 142"/>
                  <a:gd name="T5" fmla="*/ 0 h 72"/>
                  <a:gd name="T6" fmla="*/ 1 w 142"/>
                  <a:gd name="T7" fmla="*/ 0 h 72"/>
                  <a:gd name="T8" fmla="*/ 1 w 142"/>
                  <a:gd name="T9" fmla="*/ 0 h 72"/>
                  <a:gd name="T10" fmla="*/ 1 w 142"/>
                  <a:gd name="T11" fmla="*/ 0 h 72"/>
                  <a:gd name="T12" fmla="*/ 1 w 142"/>
                  <a:gd name="T13" fmla="*/ 0 h 72"/>
                  <a:gd name="T14" fmla="*/ 1 w 142"/>
                  <a:gd name="T15" fmla="*/ 0 h 72"/>
                  <a:gd name="T16" fmla="*/ 1 w 142"/>
                  <a:gd name="T17" fmla="*/ 0 h 72"/>
                  <a:gd name="T18" fmla="*/ 1 w 142"/>
                  <a:gd name="T19" fmla="*/ 0 h 72"/>
                  <a:gd name="T20" fmla="*/ 1 w 142"/>
                  <a:gd name="T21" fmla="*/ 0 h 72"/>
                  <a:gd name="T22" fmla="*/ 0 w 142"/>
                  <a:gd name="T23" fmla="*/ 0 h 72"/>
                  <a:gd name="T24" fmla="*/ 0 w 142"/>
                  <a:gd name="T25" fmla="*/ 0 h 72"/>
                  <a:gd name="T26" fmla="*/ 0 w 142"/>
                  <a:gd name="T27" fmla="*/ 0 h 72"/>
                  <a:gd name="T28" fmla="*/ 0 w 142"/>
                  <a:gd name="T29" fmla="*/ 0 h 72"/>
                  <a:gd name="T30" fmla="*/ 0 w 142"/>
                  <a:gd name="T31" fmla="*/ 0 h 72"/>
                  <a:gd name="T32" fmla="*/ 0 w 142"/>
                  <a:gd name="T33" fmla="*/ 0 h 72"/>
                  <a:gd name="T34" fmla="*/ 0 w 142"/>
                  <a:gd name="T35" fmla="*/ 0 h 72"/>
                  <a:gd name="T36" fmla="*/ 0 w 142"/>
                  <a:gd name="T37" fmla="*/ 0 h 72"/>
                  <a:gd name="T38" fmla="*/ 0 w 142"/>
                  <a:gd name="T39" fmla="*/ 0 h 72"/>
                  <a:gd name="T40" fmla="*/ 0 w 142"/>
                  <a:gd name="T41" fmla="*/ 1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"/>
                  <a:gd name="T64" fmla="*/ 0 h 72"/>
                  <a:gd name="T65" fmla="*/ 142 w 142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" h="72">
                    <a:moveTo>
                      <a:pt x="6" y="72"/>
                    </a:moveTo>
                    <a:lnTo>
                      <a:pt x="142" y="72"/>
                    </a:lnTo>
                    <a:lnTo>
                      <a:pt x="142" y="31"/>
                    </a:lnTo>
                    <a:lnTo>
                      <a:pt x="66" y="31"/>
                    </a:lnTo>
                    <a:lnTo>
                      <a:pt x="66" y="35"/>
                    </a:lnTo>
                    <a:lnTo>
                      <a:pt x="57" y="35"/>
                    </a:lnTo>
                    <a:lnTo>
                      <a:pt x="48" y="31"/>
                    </a:lnTo>
                    <a:lnTo>
                      <a:pt x="44" y="26"/>
                    </a:lnTo>
                    <a:lnTo>
                      <a:pt x="41" y="20"/>
                    </a:lnTo>
                    <a:lnTo>
                      <a:pt x="40" y="11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11"/>
                    </a:lnTo>
                    <a:lnTo>
                      <a:pt x="11" y="22"/>
                    </a:lnTo>
                    <a:lnTo>
                      <a:pt x="17" y="30"/>
                    </a:lnTo>
                    <a:lnTo>
                      <a:pt x="26" y="35"/>
                    </a:lnTo>
                    <a:lnTo>
                      <a:pt x="21" y="35"/>
                    </a:lnTo>
                    <a:lnTo>
                      <a:pt x="6" y="35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YE"/>
              </a:p>
            </p:txBody>
          </p:sp>
        </p:grpSp>
        <p:sp>
          <p:nvSpPr>
            <p:cNvPr id="49162" name="Freeform 436"/>
            <p:cNvSpPr>
              <a:spLocks/>
            </p:cNvSpPr>
            <p:nvPr/>
          </p:nvSpPr>
          <p:spPr bwMode="auto">
            <a:xfrm>
              <a:off x="1242" y="2625"/>
              <a:ext cx="16" cy="37"/>
            </a:xfrm>
            <a:custGeom>
              <a:avLst/>
              <a:gdLst>
                <a:gd name="T0" fmla="*/ 0 w 50"/>
                <a:gd name="T1" fmla="*/ 1 h 112"/>
                <a:gd name="T2" fmla="*/ 0 w 50"/>
                <a:gd name="T3" fmla="*/ 1 h 112"/>
                <a:gd name="T4" fmla="*/ 0 w 50"/>
                <a:gd name="T5" fmla="*/ 1 h 112"/>
                <a:gd name="T6" fmla="*/ 0 w 50"/>
                <a:gd name="T7" fmla="*/ 1 h 112"/>
                <a:gd name="T8" fmla="*/ 0 w 50"/>
                <a:gd name="T9" fmla="*/ 1 h 112"/>
                <a:gd name="T10" fmla="*/ 1 w 50"/>
                <a:gd name="T11" fmla="*/ 1 h 112"/>
                <a:gd name="T12" fmla="*/ 1 w 50"/>
                <a:gd name="T13" fmla="*/ 1 h 112"/>
                <a:gd name="T14" fmla="*/ 1 w 50"/>
                <a:gd name="T15" fmla="*/ 1 h 112"/>
                <a:gd name="T16" fmla="*/ 1 w 50"/>
                <a:gd name="T17" fmla="*/ 1 h 112"/>
                <a:gd name="T18" fmla="*/ 0 w 50"/>
                <a:gd name="T19" fmla="*/ 1 h 112"/>
                <a:gd name="T20" fmla="*/ 0 w 50"/>
                <a:gd name="T21" fmla="*/ 0 h 112"/>
                <a:gd name="T22" fmla="*/ 0 w 50"/>
                <a:gd name="T23" fmla="*/ 0 h 112"/>
                <a:gd name="T24" fmla="*/ 0 w 50"/>
                <a:gd name="T25" fmla="*/ 0 h 112"/>
                <a:gd name="T26" fmla="*/ 0 w 50"/>
                <a:gd name="T27" fmla="*/ 0 h 112"/>
                <a:gd name="T28" fmla="*/ 0 w 50"/>
                <a:gd name="T29" fmla="*/ 0 h 112"/>
                <a:gd name="T30" fmla="*/ 0 w 50"/>
                <a:gd name="T31" fmla="*/ 0 h 112"/>
                <a:gd name="T32" fmla="*/ 0 w 50"/>
                <a:gd name="T33" fmla="*/ 0 h 112"/>
                <a:gd name="T34" fmla="*/ 0 w 50"/>
                <a:gd name="T35" fmla="*/ 0 h 112"/>
                <a:gd name="T36" fmla="*/ 0 w 50"/>
                <a:gd name="T37" fmla="*/ 0 h 112"/>
                <a:gd name="T38" fmla="*/ 0 w 50"/>
                <a:gd name="T39" fmla="*/ 1 h 112"/>
                <a:gd name="T40" fmla="*/ 0 w 50"/>
                <a:gd name="T41" fmla="*/ 1 h 112"/>
                <a:gd name="T42" fmla="*/ 0 w 50"/>
                <a:gd name="T43" fmla="*/ 1 h 112"/>
                <a:gd name="T44" fmla="*/ 0 w 50"/>
                <a:gd name="T45" fmla="*/ 1 h 112"/>
                <a:gd name="T46" fmla="*/ 0 w 50"/>
                <a:gd name="T47" fmla="*/ 1 h 112"/>
                <a:gd name="T48" fmla="*/ 0 w 50"/>
                <a:gd name="T49" fmla="*/ 1 h 112"/>
                <a:gd name="T50" fmla="*/ 0 w 50"/>
                <a:gd name="T51" fmla="*/ 1 h 112"/>
                <a:gd name="T52" fmla="*/ 0 w 50"/>
                <a:gd name="T53" fmla="*/ 1 h 112"/>
                <a:gd name="T54" fmla="*/ 0 w 50"/>
                <a:gd name="T55" fmla="*/ 1 h 112"/>
                <a:gd name="T56" fmla="*/ 0 w 50"/>
                <a:gd name="T57" fmla="*/ 1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112"/>
                <a:gd name="T89" fmla="*/ 50 w 5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112">
                  <a:moveTo>
                    <a:pt x="0" y="76"/>
                  </a:moveTo>
                  <a:lnTo>
                    <a:pt x="4" y="112"/>
                  </a:lnTo>
                  <a:lnTo>
                    <a:pt x="23" y="109"/>
                  </a:lnTo>
                  <a:lnTo>
                    <a:pt x="37" y="104"/>
                  </a:lnTo>
                  <a:lnTo>
                    <a:pt x="42" y="100"/>
                  </a:lnTo>
                  <a:lnTo>
                    <a:pt x="47" y="94"/>
                  </a:lnTo>
                  <a:lnTo>
                    <a:pt x="49" y="89"/>
                  </a:lnTo>
                  <a:lnTo>
                    <a:pt x="50" y="82"/>
                  </a:lnTo>
                  <a:lnTo>
                    <a:pt x="48" y="68"/>
                  </a:lnTo>
                  <a:lnTo>
                    <a:pt x="43" y="5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45" y="36"/>
                  </a:lnTo>
                  <a:lnTo>
                    <a:pt x="45" y="0"/>
                  </a:lnTo>
                  <a:lnTo>
                    <a:pt x="45" y="6"/>
                  </a:lnTo>
                  <a:lnTo>
                    <a:pt x="25" y="6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12" y="47"/>
                  </a:lnTo>
                  <a:lnTo>
                    <a:pt x="18" y="49"/>
                  </a:lnTo>
                  <a:lnTo>
                    <a:pt x="23" y="54"/>
                  </a:lnTo>
                  <a:lnTo>
                    <a:pt x="25" y="61"/>
                  </a:lnTo>
                  <a:lnTo>
                    <a:pt x="23" y="70"/>
                  </a:lnTo>
                  <a:lnTo>
                    <a:pt x="18" y="74"/>
                  </a:lnTo>
                  <a:lnTo>
                    <a:pt x="12" y="76"/>
                  </a:lnTo>
                  <a:lnTo>
                    <a:pt x="4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3" name="Freeform 437"/>
            <p:cNvSpPr>
              <a:spLocks/>
            </p:cNvSpPr>
            <p:nvPr/>
          </p:nvSpPr>
          <p:spPr bwMode="auto">
            <a:xfrm>
              <a:off x="1211" y="2627"/>
              <a:ext cx="32" cy="35"/>
            </a:xfrm>
            <a:custGeom>
              <a:avLst/>
              <a:gdLst>
                <a:gd name="T0" fmla="*/ 1 w 95"/>
                <a:gd name="T1" fmla="*/ 0 h 106"/>
                <a:gd name="T2" fmla="*/ 1 w 95"/>
                <a:gd name="T3" fmla="*/ 0 h 106"/>
                <a:gd name="T4" fmla="*/ 0 w 95"/>
                <a:gd name="T5" fmla="*/ 0 h 106"/>
                <a:gd name="T6" fmla="*/ 0 w 95"/>
                <a:gd name="T7" fmla="*/ 0 h 106"/>
                <a:gd name="T8" fmla="*/ 0 w 95"/>
                <a:gd name="T9" fmla="*/ 0 h 106"/>
                <a:gd name="T10" fmla="*/ 0 w 95"/>
                <a:gd name="T11" fmla="*/ 1 h 106"/>
                <a:gd name="T12" fmla="*/ 0 w 95"/>
                <a:gd name="T13" fmla="*/ 1 h 106"/>
                <a:gd name="T14" fmla="*/ 0 w 95"/>
                <a:gd name="T15" fmla="*/ 1 h 106"/>
                <a:gd name="T16" fmla="*/ 0 w 95"/>
                <a:gd name="T17" fmla="*/ 1 h 106"/>
                <a:gd name="T18" fmla="*/ 0 w 95"/>
                <a:gd name="T19" fmla="*/ 1 h 106"/>
                <a:gd name="T20" fmla="*/ 0 w 95"/>
                <a:gd name="T21" fmla="*/ 1 h 106"/>
                <a:gd name="T22" fmla="*/ 0 w 95"/>
                <a:gd name="T23" fmla="*/ 1 h 106"/>
                <a:gd name="T24" fmla="*/ 0 w 95"/>
                <a:gd name="T25" fmla="*/ 1 h 106"/>
                <a:gd name="T26" fmla="*/ 0 w 95"/>
                <a:gd name="T27" fmla="*/ 1 h 106"/>
                <a:gd name="T28" fmla="*/ 0 w 95"/>
                <a:gd name="T29" fmla="*/ 0 h 106"/>
                <a:gd name="T30" fmla="*/ 0 w 95"/>
                <a:gd name="T31" fmla="*/ 0 h 106"/>
                <a:gd name="T32" fmla="*/ 1 w 95"/>
                <a:gd name="T33" fmla="*/ 0 h 106"/>
                <a:gd name="T34" fmla="*/ 1 w 95"/>
                <a:gd name="T35" fmla="*/ 1 h 106"/>
                <a:gd name="T36" fmla="*/ 1 w 95"/>
                <a:gd name="T37" fmla="*/ 1 h 106"/>
                <a:gd name="T38" fmla="*/ 1 w 95"/>
                <a:gd name="T39" fmla="*/ 1 h 106"/>
                <a:gd name="T40" fmla="*/ 1 w 95"/>
                <a:gd name="T41" fmla="*/ 1 h 106"/>
                <a:gd name="T42" fmla="*/ 1 w 95"/>
                <a:gd name="T43" fmla="*/ 1 h 106"/>
                <a:gd name="T44" fmla="*/ 1 w 95"/>
                <a:gd name="T45" fmla="*/ 1 h 106"/>
                <a:gd name="T46" fmla="*/ 1 w 95"/>
                <a:gd name="T47" fmla="*/ 1 h 106"/>
                <a:gd name="T48" fmla="*/ 1 w 95"/>
                <a:gd name="T49" fmla="*/ 1 h 106"/>
                <a:gd name="T50" fmla="*/ 1 w 95"/>
                <a:gd name="T51" fmla="*/ 0 h 106"/>
                <a:gd name="T52" fmla="*/ 1 w 95"/>
                <a:gd name="T53" fmla="*/ 0 h 106"/>
                <a:gd name="T54" fmla="*/ 1 w 95"/>
                <a:gd name="T55" fmla="*/ 0 h 1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106"/>
                <a:gd name="T86" fmla="*/ 95 w 95"/>
                <a:gd name="T87" fmla="*/ 106 h 1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106">
                  <a:moveTo>
                    <a:pt x="91" y="34"/>
                  </a:moveTo>
                  <a:lnTo>
                    <a:pt x="91" y="0"/>
                  </a:lnTo>
                  <a:lnTo>
                    <a:pt x="27" y="2"/>
                  </a:lnTo>
                  <a:lnTo>
                    <a:pt x="7" y="17"/>
                  </a:lnTo>
                  <a:lnTo>
                    <a:pt x="0" y="39"/>
                  </a:lnTo>
                  <a:lnTo>
                    <a:pt x="0" y="75"/>
                  </a:lnTo>
                  <a:lnTo>
                    <a:pt x="14" y="98"/>
                  </a:lnTo>
                  <a:lnTo>
                    <a:pt x="29" y="105"/>
                  </a:lnTo>
                  <a:lnTo>
                    <a:pt x="40" y="106"/>
                  </a:lnTo>
                  <a:lnTo>
                    <a:pt x="40" y="65"/>
                  </a:lnTo>
                  <a:lnTo>
                    <a:pt x="40" y="70"/>
                  </a:lnTo>
                  <a:lnTo>
                    <a:pt x="22" y="62"/>
                  </a:lnTo>
                  <a:lnTo>
                    <a:pt x="20" y="55"/>
                  </a:lnTo>
                  <a:lnTo>
                    <a:pt x="22" y="46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3" y="77"/>
                  </a:lnTo>
                  <a:lnTo>
                    <a:pt x="63" y="94"/>
                  </a:lnTo>
                  <a:lnTo>
                    <a:pt x="81" y="105"/>
                  </a:lnTo>
                  <a:lnTo>
                    <a:pt x="95" y="106"/>
                  </a:lnTo>
                  <a:lnTo>
                    <a:pt x="91" y="106"/>
                  </a:lnTo>
                  <a:lnTo>
                    <a:pt x="95" y="70"/>
                  </a:lnTo>
                  <a:lnTo>
                    <a:pt x="77" y="64"/>
                  </a:lnTo>
                  <a:lnTo>
                    <a:pt x="71" y="52"/>
                  </a:lnTo>
                  <a:lnTo>
                    <a:pt x="71" y="40"/>
                  </a:lnTo>
                  <a:lnTo>
                    <a:pt x="95" y="40"/>
                  </a:lnTo>
                  <a:lnTo>
                    <a:pt x="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4" name="Freeform 438"/>
            <p:cNvSpPr>
              <a:spLocks/>
            </p:cNvSpPr>
            <p:nvPr/>
          </p:nvSpPr>
          <p:spPr bwMode="auto">
            <a:xfrm>
              <a:off x="1211" y="2580"/>
              <a:ext cx="64" cy="38"/>
            </a:xfrm>
            <a:custGeom>
              <a:avLst/>
              <a:gdLst>
                <a:gd name="T0" fmla="*/ 2 w 191"/>
                <a:gd name="T1" fmla="*/ 1 h 116"/>
                <a:gd name="T2" fmla="*/ 2 w 191"/>
                <a:gd name="T3" fmla="*/ 1 h 116"/>
                <a:gd name="T4" fmla="*/ 0 w 191"/>
                <a:gd name="T5" fmla="*/ 0 h 116"/>
                <a:gd name="T6" fmla="*/ 0 w 191"/>
                <a:gd name="T7" fmla="*/ 0 h 116"/>
                <a:gd name="T8" fmla="*/ 1 w 191"/>
                <a:gd name="T9" fmla="*/ 1 h 116"/>
                <a:gd name="T10" fmla="*/ 0 w 191"/>
                <a:gd name="T11" fmla="*/ 1 h 116"/>
                <a:gd name="T12" fmla="*/ 0 w 191"/>
                <a:gd name="T13" fmla="*/ 1 h 116"/>
                <a:gd name="T14" fmla="*/ 2 w 191"/>
                <a:gd name="T15" fmla="*/ 1 h 116"/>
                <a:gd name="T16" fmla="*/ 2 w 191"/>
                <a:gd name="T17" fmla="*/ 1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16"/>
                <a:gd name="T29" fmla="*/ 191 w 191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16">
                  <a:moveTo>
                    <a:pt x="191" y="91"/>
                  </a:moveTo>
                  <a:lnTo>
                    <a:pt x="191" y="51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8" y="56"/>
                  </a:lnTo>
                  <a:lnTo>
                    <a:pt x="0" y="76"/>
                  </a:lnTo>
                  <a:lnTo>
                    <a:pt x="0" y="116"/>
                  </a:lnTo>
                  <a:lnTo>
                    <a:pt x="139" y="82"/>
                  </a:lnTo>
                  <a:lnTo>
                    <a:pt x="191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5" name="Freeform 439"/>
            <p:cNvSpPr>
              <a:spLocks/>
            </p:cNvSpPr>
            <p:nvPr/>
          </p:nvSpPr>
          <p:spPr bwMode="auto">
            <a:xfrm>
              <a:off x="835" y="2719"/>
              <a:ext cx="67" cy="44"/>
            </a:xfrm>
            <a:custGeom>
              <a:avLst/>
              <a:gdLst>
                <a:gd name="T0" fmla="*/ 1 w 203"/>
                <a:gd name="T1" fmla="*/ 0 h 132"/>
                <a:gd name="T2" fmla="*/ 0 w 203"/>
                <a:gd name="T3" fmla="*/ 0 h 132"/>
                <a:gd name="T4" fmla="*/ 0 w 203"/>
                <a:gd name="T5" fmla="*/ 0 h 132"/>
                <a:gd name="T6" fmla="*/ 0 w 203"/>
                <a:gd name="T7" fmla="*/ 0 h 132"/>
                <a:gd name="T8" fmla="*/ 0 w 203"/>
                <a:gd name="T9" fmla="*/ 1 h 132"/>
                <a:gd name="T10" fmla="*/ 0 w 203"/>
                <a:gd name="T11" fmla="*/ 1 h 132"/>
                <a:gd name="T12" fmla="*/ 0 w 203"/>
                <a:gd name="T13" fmla="*/ 1 h 132"/>
                <a:gd name="T14" fmla="*/ 1 w 203"/>
                <a:gd name="T15" fmla="*/ 2 h 132"/>
                <a:gd name="T16" fmla="*/ 2 w 203"/>
                <a:gd name="T17" fmla="*/ 2 h 132"/>
                <a:gd name="T18" fmla="*/ 2 w 203"/>
                <a:gd name="T19" fmla="*/ 2 h 132"/>
                <a:gd name="T20" fmla="*/ 2 w 203"/>
                <a:gd name="T21" fmla="*/ 1 h 132"/>
                <a:gd name="T22" fmla="*/ 2 w 203"/>
                <a:gd name="T23" fmla="*/ 1 h 132"/>
                <a:gd name="T24" fmla="*/ 2 w 203"/>
                <a:gd name="T25" fmla="*/ 1 h 132"/>
                <a:gd name="T26" fmla="*/ 2 w 203"/>
                <a:gd name="T27" fmla="*/ 0 h 132"/>
                <a:gd name="T28" fmla="*/ 1 w 203"/>
                <a:gd name="T29" fmla="*/ 0 h 132"/>
                <a:gd name="T30" fmla="*/ 1 w 203"/>
                <a:gd name="T31" fmla="*/ 1 h 132"/>
                <a:gd name="T32" fmla="*/ 1 w 203"/>
                <a:gd name="T33" fmla="*/ 1 h 132"/>
                <a:gd name="T34" fmla="*/ 1 w 203"/>
                <a:gd name="T35" fmla="*/ 1 h 132"/>
                <a:gd name="T36" fmla="*/ 2 w 203"/>
                <a:gd name="T37" fmla="*/ 1 h 132"/>
                <a:gd name="T38" fmla="*/ 2 w 203"/>
                <a:gd name="T39" fmla="*/ 1 h 132"/>
                <a:gd name="T40" fmla="*/ 2 w 203"/>
                <a:gd name="T41" fmla="*/ 1 h 132"/>
                <a:gd name="T42" fmla="*/ 2 w 203"/>
                <a:gd name="T43" fmla="*/ 1 h 132"/>
                <a:gd name="T44" fmla="*/ 1 w 203"/>
                <a:gd name="T45" fmla="*/ 1 h 132"/>
                <a:gd name="T46" fmla="*/ 1 w 203"/>
                <a:gd name="T47" fmla="*/ 1 h 132"/>
                <a:gd name="T48" fmla="*/ 0 w 203"/>
                <a:gd name="T49" fmla="*/ 1 h 132"/>
                <a:gd name="T50" fmla="*/ 0 w 203"/>
                <a:gd name="T51" fmla="*/ 1 h 132"/>
                <a:gd name="T52" fmla="*/ 1 w 203"/>
                <a:gd name="T53" fmla="*/ 1 h 132"/>
                <a:gd name="T54" fmla="*/ 1 w 203"/>
                <a:gd name="T55" fmla="*/ 1 h 132"/>
                <a:gd name="T56" fmla="*/ 1 w 203"/>
                <a:gd name="T57" fmla="*/ 1 h 132"/>
                <a:gd name="T58" fmla="*/ 1 w 203"/>
                <a:gd name="T59" fmla="*/ 0 h 132"/>
                <a:gd name="T60" fmla="*/ 1 w 203"/>
                <a:gd name="T61" fmla="*/ 0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3"/>
                <a:gd name="T94" fmla="*/ 0 h 132"/>
                <a:gd name="T95" fmla="*/ 203 w 203"/>
                <a:gd name="T96" fmla="*/ 132 h 1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3" h="132">
                  <a:moveTo>
                    <a:pt x="67" y="0"/>
                  </a:moveTo>
                  <a:lnTo>
                    <a:pt x="37" y="5"/>
                  </a:lnTo>
                  <a:lnTo>
                    <a:pt x="16" y="17"/>
                  </a:lnTo>
                  <a:lnTo>
                    <a:pt x="3" y="37"/>
                  </a:lnTo>
                  <a:lnTo>
                    <a:pt x="0" y="61"/>
                  </a:lnTo>
                  <a:lnTo>
                    <a:pt x="4" y="94"/>
                  </a:lnTo>
                  <a:lnTo>
                    <a:pt x="18" y="114"/>
                  </a:lnTo>
                  <a:lnTo>
                    <a:pt x="46" y="128"/>
                  </a:lnTo>
                  <a:lnTo>
                    <a:pt x="124" y="132"/>
                  </a:lnTo>
                  <a:lnTo>
                    <a:pt x="164" y="126"/>
                  </a:lnTo>
                  <a:lnTo>
                    <a:pt x="191" y="111"/>
                  </a:lnTo>
                  <a:lnTo>
                    <a:pt x="203" y="80"/>
                  </a:lnTo>
                  <a:lnTo>
                    <a:pt x="203" y="42"/>
                  </a:lnTo>
                  <a:lnTo>
                    <a:pt x="194" y="0"/>
                  </a:lnTo>
                  <a:lnTo>
                    <a:pt x="92" y="0"/>
                  </a:lnTo>
                  <a:lnTo>
                    <a:pt x="92" y="61"/>
                  </a:lnTo>
                  <a:lnTo>
                    <a:pt x="122" y="61"/>
                  </a:lnTo>
                  <a:lnTo>
                    <a:pt x="122" y="41"/>
                  </a:lnTo>
                  <a:lnTo>
                    <a:pt x="169" y="41"/>
                  </a:lnTo>
                  <a:lnTo>
                    <a:pt x="173" y="51"/>
                  </a:lnTo>
                  <a:lnTo>
                    <a:pt x="171" y="76"/>
                  </a:lnTo>
                  <a:lnTo>
                    <a:pt x="151" y="89"/>
                  </a:lnTo>
                  <a:lnTo>
                    <a:pt x="76" y="91"/>
                  </a:lnTo>
                  <a:lnTo>
                    <a:pt x="44" y="85"/>
                  </a:lnTo>
                  <a:lnTo>
                    <a:pt x="32" y="74"/>
                  </a:lnTo>
                  <a:lnTo>
                    <a:pt x="33" y="53"/>
                  </a:lnTo>
                  <a:lnTo>
                    <a:pt x="53" y="42"/>
                  </a:lnTo>
                  <a:lnTo>
                    <a:pt x="67" y="41"/>
                  </a:lnTo>
                  <a:lnTo>
                    <a:pt x="61" y="41"/>
                  </a:lnTo>
                  <a:lnTo>
                    <a:pt x="61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6" name="Freeform 440"/>
            <p:cNvSpPr>
              <a:spLocks/>
            </p:cNvSpPr>
            <p:nvPr/>
          </p:nvSpPr>
          <p:spPr bwMode="auto">
            <a:xfrm>
              <a:off x="886" y="2670"/>
              <a:ext cx="17" cy="38"/>
            </a:xfrm>
            <a:custGeom>
              <a:avLst/>
              <a:gdLst>
                <a:gd name="T0" fmla="*/ 0 w 51"/>
                <a:gd name="T1" fmla="*/ 1 h 112"/>
                <a:gd name="T2" fmla="*/ 0 w 51"/>
                <a:gd name="T3" fmla="*/ 1 h 112"/>
                <a:gd name="T4" fmla="*/ 0 w 51"/>
                <a:gd name="T5" fmla="*/ 1 h 112"/>
                <a:gd name="T6" fmla="*/ 0 w 51"/>
                <a:gd name="T7" fmla="*/ 1 h 112"/>
                <a:gd name="T8" fmla="*/ 0 w 51"/>
                <a:gd name="T9" fmla="*/ 1 h 112"/>
                <a:gd name="T10" fmla="*/ 1 w 51"/>
                <a:gd name="T11" fmla="*/ 1 h 112"/>
                <a:gd name="T12" fmla="*/ 1 w 51"/>
                <a:gd name="T13" fmla="*/ 1 h 112"/>
                <a:gd name="T14" fmla="*/ 1 w 51"/>
                <a:gd name="T15" fmla="*/ 1 h 112"/>
                <a:gd name="T16" fmla="*/ 1 w 51"/>
                <a:gd name="T17" fmla="*/ 1 h 112"/>
                <a:gd name="T18" fmla="*/ 1 w 51"/>
                <a:gd name="T19" fmla="*/ 1 h 112"/>
                <a:gd name="T20" fmla="*/ 1 w 51"/>
                <a:gd name="T21" fmla="*/ 1 h 112"/>
                <a:gd name="T22" fmla="*/ 0 w 51"/>
                <a:gd name="T23" fmla="*/ 1 h 112"/>
                <a:gd name="T24" fmla="*/ 0 w 51"/>
                <a:gd name="T25" fmla="*/ 1 h 112"/>
                <a:gd name="T26" fmla="*/ 0 w 51"/>
                <a:gd name="T27" fmla="*/ 0 h 112"/>
                <a:gd name="T28" fmla="*/ 0 w 51"/>
                <a:gd name="T29" fmla="*/ 0 h 112"/>
                <a:gd name="T30" fmla="*/ 1 w 51"/>
                <a:gd name="T31" fmla="*/ 0 h 112"/>
                <a:gd name="T32" fmla="*/ 0 w 51"/>
                <a:gd name="T33" fmla="*/ 0 h 112"/>
                <a:gd name="T34" fmla="*/ 0 w 51"/>
                <a:gd name="T35" fmla="*/ 0 h 112"/>
                <a:gd name="T36" fmla="*/ 0 w 51"/>
                <a:gd name="T37" fmla="*/ 0 h 112"/>
                <a:gd name="T38" fmla="*/ 0 w 51"/>
                <a:gd name="T39" fmla="*/ 1 h 112"/>
                <a:gd name="T40" fmla="*/ 0 w 51"/>
                <a:gd name="T41" fmla="*/ 1 h 112"/>
                <a:gd name="T42" fmla="*/ 0 w 51"/>
                <a:gd name="T43" fmla="*/ 1 h 112"/>
                <a:gd name="T44" fmla="*/ 0 w 51"/>
                <a:gd name="T45" fmla="*/ 1 h 112"/>
                <a:gd name="T46" fmla="*/ 0 w 51"/>
                <a:gd name="T47" fmla="*/ 1 h 112"/>
                <a:gd name="T48" fmla="*/ 0 w 51"/>
                <a:gd name="T49" fmla="*/ 1 h 112"/>
                <a:gd name="T50" fmla="*/ 0 w 51"/>
                <a:gd name="T51" fmla="*/ 1 h 112"/>
                <a:gd name="T52" fmla="*/ 0 w 51"/>
                <a:gd name="T53" fmla="*/ 1 h 112"/>
                <a:gd name="T54" fmla="*/ 0 w 51"/>
                <a:gd name="T55" fmla="*/ 1 h 112"/>
                <a:gd name="T56" fmla="*/ 0 w 51"/>
                <a:gd name="T57" fmla="*/ 1 h 112"/>
                <a:gd name="T58" fmla="*/ 0 w 51"/>
                <a:gd name="T59" fmla="*/ 1 h 1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112"/>
                <a:gd name="T92" fmla="*/ 51 w 51"/>
                <a:gd name="T93" fmla="*/ 112 h 1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112">
                  <a:moveTo>
                    <a:pt x="0" y="71"/>
                  </a:moveTo>
                  <a:lnTo>
                    <a:pt x="0" y="112"/>
                  </a:lnTo>
                  <a:lnTo>
                    <a:pt x="5" y="112"/>
                  </a:lnTo>
                  <a:lnTo>
                    <a:pt x="23" y="109"/>
                  </a:lnTo>
                  <a:lnTo>
                    <a:pt x="37" y="104"/>
                  </a:lnTo>
                  <a:lnTo>
                    <a:pt x="42" y="98"/>
                  </a:lnTo>
                  <a:lnTo>
                    <a:pt x="47" y="92"/>
                  </a:lnTo>
                  <a:lnTo>
                    <a:pt x="49" y="85"/>
                  </a:lnTo>
                  <a:lnTo>
                    <a:pt x="51" y="76"/>
                  </a:lnTo>
                  <a:lnTo>
                    <a:pt x="48" y="66"/>
                  </a:lnTo>
                  <a:lnTo>
                    <a:pt x="44" y="56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40" y="36"/>
                  </a:lnTo>
                  <a:lnTo>
                    <a:pt x="40" y="0"/>
                  </a:lnTo>
                  <a:lnTo>
                    <a:pt x="45" y="5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7"/>
                  </a:lnTo>
                  <a:lnTo>
                    <a:pt x="18" y="50"/>
                  </a:lnTo>
                  <a:lnTo>
                    <a:pt x="23" y="54"/>
                  </a:lnTo>
                  <a:lnTo>
                    <a:pt x="25" y="61"/>
                  </a:lnTo>
                  <a:lnTo>
                    <a:pt x="23" y="68"/>
                  </a:lnTo>
                  <a:lnTo>
                    <a:pt x="19" y="73"/>
                  </a:lnTo>
                  <a:lnTo>
                    <a:pt x="12" y="75"/>
                  </a:lnTo>
                  <a:lnTo>
                    <a:pt x="5" y="7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7" name="Freeform 441"/>
            <p:cNvSpPr>
              <a:spLocks/>
            </p:cNvSpPr>
            <p:nvPr/>
          </p:nvSpPr>
          <p:spPr bwMode="auto">
            <a:xfrm>
              <a:off x="856" y="2670"/>
              <a:ext cx="32" cy="38"/>
            </a:xfrm>
            <a:custGeom>
              <a:avLst/>
              <a:gdLst>
                <a:gd name="T0" fmla="*/ 1 w 96"/>
                <a:gd name="T1" fmla="*/ 1 h 112"/>
                <a:gd name="T2" fmla="*/ 1 w 96"/>
                <a:gd name="T3" fmla="*/ 0 h 112"/>
                <a:gd name="T4" fmla="*/ 1 w 96"/>
                <a:gd name="T5" fmla="*/ 0 h 112"/>
                <a:gd name="T6" fmla="*/ 1 w 96"/>
                <a:gd name="T7" fmla="*/ 0 h 112"/>
                <a:gd name="T8" fmla="*/ 0 w 96"/>
                <a:gd name="T9" fmla="*/ 0 h 112"/>
                <a:gd name="T10" fmla="*/ 0 w 96"/>
                <a:gd name="T11" fmla="*/ 0 h 112"/>
                <a:gd name="T12" fmla="*/ 0 w 96"/>
                <a:gd name="T13" fmla="*/ 1 h 112"/>
                <a:gd name="T14" fmla="*/ 0 w 96"/>
                <a:gd name="T15" fmla="*/ 1 h 112"/>
                <a:gd name="T16" fmla="*/ 0 w 96"/>
                <a:gd name="T17" fmla="*/ 1 h 112"/>
                <a:gd name="T18" fmla="*/ 1 w 96"/>
                <a:gd name="T19" fmla="*/ 1 h 112"/>
                <a:gd name="T20" fmla="*/ 0 w 96"/>
                <a:gd name="T21" fmla="*/ 1 h 112"/>
                <a:gd name="T22" fmla="*/ 0 w 96"/>
                <a:gd name="T23" fmla="*/ 1 h 112"/>
                <a:gd name="T24" fmla="*/ 1 w 96"/>
                <a:gd name="T25" fmla="*/ 1 h 112"/>
                <a:gd name="T26" fmla="*/ 0 w 96"/>
                <a:gd name="T27" fmla="*/ 1 h 112"/>
                <a:gd name="T28" fmla="*/ 0 w 96"/>
                <a:gd name="T29" fmla="*/ 1 h 112"/>
                <a:gd name="T30" fmla="*/ 0 w 96"/>
                <a:gd name="T31" fmla="*/ 1 h 112"/>
                <a:gd name="T32" fmla="*/ 1 w 96"/>
                <a:gd name="T33" fmla="*/ 1 h 112"/>
                <a:gd name="T34" fmla="*/ 0 w 96"/>
                <a:gd name="T35" fmla="*/ 1 h 112"/>
                <a:gd name="T36" fmla="*/ 1 w 96"/>
                <a:gd name="T37" fmla="*/ 1 h 112"/>
                <a:gd name="T38" fmla="*/ 1 w 96"/>
                <a:gd name="T39" fmla="*/ 1 h 112"/>
                <a:gd name="T40" fmla="*/ 1 w 96"/>
                <a:gd name="T41" fmla="*/ 1 h 112"/>
                <a:gd name="T42" fmla="*/ 1 w 96"/>
                <a:gd name="T43" fmla="*/ 1 h 112"/>
                <a:gd name="T44" fmla="*/ 1 w 96"/>
                <a:gd name="T45" fmla="*/ 1 h 112"/>
                <a:gd name="T46" fmla="*/ 1 w 96"/>
                <a:gd name="T47" fmla="*/ 1 h 112"/>
                <a:gd name="T48" fmla="*/ 1 w 96"/>
                <a:gd name="T49" fmla="*/ 1 h 112"/>
                <a:gd name="T50" fmla="*/ 1 w 96"/>
                <a:gd name="T51" fmla="*/ 1 h 112"/>
                <a:gd name="T52" fmla="*/ 1 w 96"/>
                <a:gd name="T53" fmla="*/ 1 h 112"/>
                <a:gd name="T54" fmla="*/ 1 w 96"/>
                <a:gd name="T55" fmla="*/ 1 h 112"/>
                <a:gd name="T56" fmla="*/ 1 w 96"/>
                <a:gd name="T57" fmla="*/ 1 h 112"/>
                <a:gd name="T58" fmla="*/ 1 w 96"/>
                <a:gd name="T59" fmla="*/ 1 h 112"/>
                <a:gd name="T60" fmla="*/ 1 w 96"/>
                <a:gd name="T61" fmla="*/ 1 h 1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6"/>
                <a:gd name="T94" fmla="*/ 0 h 112"/>
                <a:gd name="T95" fmla="*/ 96 w 96"/>
                <a:gd name="T96" fmla="*/ 112 h 1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6" h="112">
                  <a:moveTo>
                    <a:pt x="91" y="40"/>
                  </a:moveTo>
                  <a:lnTo>
                    <a:pt x="91" y="0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26" y="6"/>
                  </a:lnTo>
                  <a:lnTo>
                    <a:pt x="6" y="21"/>
                  </a:lnTo>
                  <a:lnTo>
                    <a:pt x="0" y="61"/>
                  </a:lnTo>
                  <a:lnTo>
                    <a:pt x="2" y="81"/>
                  </a:lnTo>
                  <a:lnTo>
                    <a:pt x="18" y="108"/>
                  </a:lnTo>
                  <a:lnTo>
                    <a:pt x="41" y="112"/>
                  </a:lnTo>
                  <a:lnTo>
                    <a:pt x="35" y="106"/>
                  </a:lnTo>
                  <a:lnTo>
                    <a:pt x="35" y="71"/>
                  </a:lnTo>
                  <a:lnTo>
                    <a:pt x="41" y="71"/>
                  </a:lnTo>
                  <a:lnTo>
                    <a:pt x="27" y="70"/>
                  </a:lnTo>
                  <a:lnTo>
                    <a:pt x="20" y="61"/>
                  </a:lnTo>
                  <a:lnTo>
                    <a:pt x="25" y="48"/>
                  </a:lnTo>
                  <a:lnTo>
                    <a:pt x="41" y="46"/>
                  </a:lnTo>
                  <a:lnTo>
                    <a:pt x="35" y="40"/>
                  </a:lnTo>
                  <a:lnTo>
                    <a:pt x="46" y="40"/>
                  </a:lnTo>
                  <a:lnTo>
                    <a:pt x="50" y="46"/>
                  </a:lnTo>
                  <a:lnTo>
                    <a:pt x="55" y="90"/>
                  </a:lnTo>
                  <a:lnTo>
                    <a:pt x="68" y="106"/>
                  </a:lnTo>
                  <a:lnTo>
                    <a:pt x="77" y="111"/>
                  </a:lnTo>
                  <a:lnTo>
                    <a:pt x="91" y="112"/>
                  </a:lnTo>
                  <a:lnTo>
                    <a:pt x="91" y="71"/>
                  </a:lnTo>
                  <a:lnTo>
                    <a:pt x="96" y="76"/>
                  </a:lnTo>
                  <a:lnTo>
                    <a:pt x="77" y="70"/>
                  </a:lnTo>
                  <a:lnTo>
                    <a:pt x="71" y="58"/>
                  </a:lnTo>
                  <a:lnTo>
                    <a:pt x="71" y="46"/>
                  </a:lnTo>
                  <a:lnTo>
                    <a:pt x="91" y="46"/>
                  </a:lnTo>
                  <a:lnTo>
                    <a:pt x="9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8" name="Freeform 442"/>
            <p:cNvSpPr>
              <a:spLocks/>
            </p:cNvSpPr>
            <p:nvPr/>
          </p:nvSpPr>
          <p:spPr bwMode="auto">
            <a:xfrm>
              <a:off x="856" y="2604"/>
              <a:ext cx="43" cy="58"/>
            </a:xfrm>
            <a:custGeom>
              <a:avLst/>
              <a:gdLst>
                <a:gd name="T0" fmla="*/ 0 w 131"/>
                <a:gd name="T1" fmla="*/ 2 h 175"/>
                <a:gd name="T2" fmla="*/ 0 w 131"/>
                <a:gd name="T3" fmla="*/ 2 h 175"/>
                <a:gd name="T4" fmla="*/ 2 w 131"/>
                <a:gd name="T5" fmla="*/ 2 h 175"/>
                <a:gd name="T6" fmla="*/ 2 w 131"/>
                <a:gd name="T7" fmla="*/ 2 h 175"/>
                <a:gd name="T8" fmla="*/ 0 w 131"/>
                <a:gd name="T9" fmla="*/ 2 h 175"/>
                <a:gd name="T10" fmla="*/ 0 w 131"/>
                <a:gd name="T11" fmla="*/ 2 h 175"/>
                <a:gd name="T12" fmla="*/ 0 w 131"/>
                <a:gd name="T13" fmla="*/ 2 h 175"/>
                <a:gd name="T14" fmla="*/ 0 w 131"/>
                <a:gd name="T15" fmla="*/ 2 h 175"/>
                <a:gd name="T16" fmla="*/ 0 w 131"/>
                <a:gd name="T17" fmla="*/ 1 h 175"/>
                <a:gd name="T18" fmla="*/ 0 w 131"/>
                <a:gd name="T19" fmla="*/ 1 h 175"/>
                <a:gd name="T20" fmla="*/ 2 w 131"/>
                <a:gd name="T21" fmla="*/ 1 h 175"/>
                <a:gd name="T22" fmla="*/ 2 w 131"/>
                <a:gd name="T23" fmla="*/ 1 h 175"/>
                <a:gd name="T24" fmla="*/ 0 w 131"/>
                <a:gd name="T25" fmla="*/ 1 h 175"/>
                <a:gd name="T26" fmla="*/ 0 w 131"/>
                <a:gd name="T27" fmla="*/ 1 h 175"/>
                <a:gd name="T28" fmla="*/ 0 w 131"/>
                <a:gd name="T29" fmla="*/ 1 h 175"/>
                <a:gd name="T30" fmla="*/ 0 w 131"/>
                <a:gd name="T31" fmla="*/ 1 h 175"/>
                <a:gd name="T32" fmla="*/ 0 w 131"/>
                <a:gd name="T33" fmla="*/ 1 h 175"/>
                <a:gd name="T34" fmla="*/ 0 w 131"/>
                <a:gd name="T35" fmla="*/ 1 h 175"/>
                <a:gd name="T36" fmla="*/ 2 w 131"/>
                <a:gd name="T37" fmla="*/ 1 h 175"/>
                <a:gd name="T38" fmla="*/ 2 w 131"/>
                <a:gd name="T39" fmla="*/ 0 h 175"/>
                <a:gd name="T40" fmla="*/ 0 w 131"/>
                <a:gd name="T41" fmla="*/ 0 h 175"/>
                <a:gd name="T42" fmla="*/ 0 w 131"/>
                <a:gd name="T43" fmla="*/ 0 h 175"/>
                <a:gd name="T44" fmla="*/ 0 w 131"/>
                <a:gd name="T45" fmla="*/ 0 h 175"/>
                <a:gd name="T46" fmla="*/ 0 w 131"/>
                <a:gd name="T47" fmla="*/ 0 h 175"/>
                <a:gd name="T48" fmla="*/ 0 w 131"/>
                <a:gd name="T49" fmla="*/ 1 h 175"/>
                <a:gd name="T50" fmla="*/ 0 w 131"/>
                <a:gd name="T51" fmla="*/ 1 h 175"/>
                <a:gd name="T52" fmla="*/ 0 w 131"/>
                <a:gd name="T53" fmla="*/ 1 h 175"/>
                <a:gd name="T54" fmla="*/ 0 w 131"/>
                <a:gd name="T55" fmla="*/ 1 h 175"/>
                <a:gd name="T56" fmla="*/ 0 w 131"/>
                <a:gd name="T57" fmla="*/ 1 h 175"/>
                <a:gd name="T58" fmla="*/ 0 w 131"/>
                <a:gd name="T59" fmla="*/ 2 h 175"/>
                <a:gd name="T60" fmla="*/ 0 w 131"/>
                <a:gd name="T61" fmla="*/ 2 h 175"/>
                <a:gd name="T62" fmla="*/ 0 w 131"/>
                <a:gd name="T63" fmla="*/ 2 h 175"/>
                <a:gd name="T64" fmla="*/ 0 w 131"/>
                <a:gd name="T65" fmla="*/ 2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75"/>
                <a:gd name="T101" fmla="*/ 131 w 1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75">
                  <a:moveTo>
                    <a:pt x="0" y="133"/>
                  </a:moveTo>
                  <a:lnTo>
                    <a:pt x="0" y="175"/>
                  </a:lnTo>
                  <a:lnTo>
                    <a:pt x="131" y="175"/>
                  </a:lnTo>
                  <a:lnTo>
                    <a:pt x="131" y="133"/>
                  </a:lnTo>
                  <a:lnTo>
                    <a:pt x="41" y="133"/>
                  </a:lnTo>
                  <a:lnTo>
                    <a:pt x="41" y="139"/>
                  </a:lnTo>
                  <a:lnTo>
                    <a:pt x="27" y="134"/>
                  </a:lnTo>
                  <a:lnTo>
                    <a:pt x="20" y="123"/>
                  </a:lnTo>
                  <a:lnTo>
                    <a:pt x="22" y="114"/>
                  </a:lnTo>
                  <a:lnTo>
                    <a:pt x="33" y="108"/>
                  </a:lnTo>
                  <a:lnTo>
                    <a:pt x="131" y="108"/>
                  </a:lnTo>
                  <a:lnTo>
                    <a:pt x="131" y="66"/>
                  </a:lnTo>
                  <a:lnTo>
                    <a:pt x="41" y="66"/>
                  </a:lnTo>
                  <a:lnTo>
                    <a:pt x="41" y="72"/>
                  </a:lnTo>
                  <a:lnTo>
                    <a:pt x="27" y="68"/>
                  </a:lnTo>
                  <a:lnTo>
                    <a:pt x="20" y="56"/>
                  </a:lnTo>
                  <a:lnTo>
                    <a:pt x="22" y="47"/>
                  </a:lnTo>
                  <a:lnTo>
                    <a:pt x="33" y="41"/>
                  </a:lnTo>
                  <a:lnTo>
                    <a:pt x="131" y="41"/>
                  </a:lnTo>
                  <a:lnTo>
                    <a:pt x="131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5" y="8"/>
                  </a:lnTo>
                  <a:lnTo>
                    <a:pt x="3" y="25"/>
                  </a:lnTo>
                  <a:lnTo>
                    <a:pt x="2" y="48"/>
                  </a:lnTo>
                  <a:lnTo>
                    <a:pt x="8" y="66"/>
                  </a:lnTo>
                  <a:lnTo>
                    <a:pt x="15" y="72"/>
                  </a:lnTo>
                  <a:lnTo>
                    <a:pt x="2" y="93"/>
                  </a:lnTo>
                  <a:lnTo>
                    <a:pt x="2" y="114"/>
                  </a:lnTo>
                  <a:lnTo>
                    <a:pt x="8" y="131"/>
                  </a:lnTo>
                  <a:lnTo>
                    <a:pt x="15" y="139"/>
                  </a:lnTo>
                  <a:lnTo>
                    <a:pt x="11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69" name="Freeform 443"/>
            <p:cNvSpPr>
              <a:spLocks/>
            </p:cNvSpPr>
            <p:nvPr/>
          </p:nvSpPr>
          <p:spPr bwMode="auto">
            <a:xfrm>
              <a:off x="856" y="2539"/>
              <a:ext cx="43" cy="57"/>
            </a:xfrm>
            <a:custGeom>
              <a:avLst/>
              <a:gdLst>
                <a:gd name="T0" fmla="*/ 0 w 131"/>
                <a:gd name="T1" fmla="*/ 2 h 169"/>
                <a:gd name="T2" fmla="*/ 0 w 131"/>
                <a:gd name="T3" fmla="*/ 2 h 169"/>
                <a:gd name="T4" fmla="*/ 2 w 131"/>
                <a:gd name="T5" fmla="*/ 2 h 169"/>
                <a:gd name="T6" fmla="*/ 2 w 131"/>
                <a:gd name="T7" fmla="*/ 2 h 169"/>
                <a:gd name="T8" fmla="*/ 0 w 131"/>
                <a:gd name="T9" fmla="*/ 2 h 169"/>
                <a:gd name="T10" fmla="*/ 0 w 131"/>
                <a:gd name="T11" fmla="*/ 2 h 169"/>
                <a:gd name="T12" fmla="*/ 0 w 131"/>
                <a:gd name="T13" fmla="*/ 1 h 169"/>
                <a:gd name="T14" fmla="*/ 0 w 131"/>
                <a:gd name="T15" fmla="*/ 1 h 169"/>
                <a:gd name="T16" fmla="*/ 0 w 131"/>
                <a:gd name="T17" fmla="*/ 1 h 169"/>
                <a:gd name="T18" fmla="*/ 0 w 131"/>
                <a:gd name="T19" fmla="*/ 1 h 169"/>
                <a:gd name="T20" fmla="*/ 2 w 131"/>
                <a:gd name="T21" fmla="*/ 1 h 169"/>
                <a:gd name="T22" fmla="*/ 2 w 131"/>
                <a:gd name="T23" fmla="*/ 1 h 169"/>
                <a:gd name="T24" fmla="*/ 0 w 131"/>
                <a:gd name="T25" fmla="*/ 1 h 169"/>
                <a:gd name="T26" fmla="*/ 0 w 131"/>
                <a:gd name="T27" fmla="*/ 1 h 169"/>
                <a:gd name="T28" fmla="*/ 0 w 131"/>
                <a:gd name="T29" fmla="*/ 1 h 169"/>
                <a:gd name="T30" fmla="*/ 0 w 131"/>
                <a:gd name="T31" fmla="*/ 1 h 169"/>
                <a:gd name="T32" fmla="*/ 0 w 131"/>
                <a:gd name="T33" fmla="*/ 1 h 169"/>
                <a:gd name="T34" fmla="*/ 0 w 131"/>
                <a:gd name="T35" fmla="*/ 0 h 169"/>
                <a:gd name="T36" fmla="*/ 2 w 131"/>
                <a:gd name="T37" fmla="*/ 0 h 169"/>
                <a:gd name="T38" fmla="*/ 2 w 131"/>
                <a:gd name="T39" fmla="*/ 0 h 169"/>
                <a:gd name="T40" fmla="*/ 0 w 131"/>
                <a:gd name="T41" fmla="*/ 0 h 169"/>
                <a:gd name="T42" fmla="*/ 0 w 131"/>
                <a:gd name="T43" fmla="*/ 0 h 169"/>
                <a:gd name="T44" fmla="*/ 0 w 131"/>
                <a:gd name="T45" fmla="*/ 0 h 169"/>
                <a:gd name="T46" fmla="*/ 0 w 131"/>
                <a:gd name="T47" fmla="*/ 1 h 169"/>
                <a:gd name="T48" fmla="*/ 0 w 131"/>
                <a:gd name="T49" fmla="*/ 1 h 169"/>
                <a:gd name="T50" fmla="*/ 0 w 131"/>
                <a:gd name="T51" fmla="*/ 1 h 169"/>
                <a:gd name="T52" fmla="*/ 0 w 131"/>
                <a:gd name="T53" fmla="*/ 1 h 169"/>
                <a:gd name="T54" fmla="*/ 0 w 131"/>
                <a:gd name="T55" fmla="*/ 1 h 169"/>
                <a:gd name="T56" fmla="*/ 0 w 131"/>
                <a:gd name="T57" fmla="*/ 2 h 169"/>
                <a:gd name="T58" fmla="*/ 0 w 131"/>
                <a:gd name="T59" fmla="*/ 2 h 169"/>
                <a:gd name="T60" fmla="*/ 0 w 131"/>
                <a:gd name="T61" fmla="*/ 2 h 1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1"/>
                <a:gd name="T94" fmla="*/ 0 h 169"/>
                <a:gd name="T95" fmla="*/ 131 w 131"/>
                <a:gd name="T96" fmla="*/ 169 h 16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1" h="169">
                  <a:moveTo>
                    <a:pt x="0" y="134"/>
                  </a:moveTo>
                  <a:lnTo>
                    <a:pt x="0" y="169"/>
                  </a:lnTo>
                  <a:lnTo>
                    <a:pt x="131" y="169"/>
                  </a:lnTo>
                  <a:lnTo>
                    <a:pt x="131" y="134"/>
                  </a:lnTo>
                  <a:lnTo>
                    <a:pt x="33" y="134"/>
                  </a:lnTo>
                  <a:lnTo>
                    <a:pt x="22" y="128"/>
                  </a:lnTo>
                  <a:lnTo>
                    <a:pt x="20" y="119"/>
                  </a:lnTo>
                  <a:lnTo>
                    <a:pt x="27" y="109"/>
                  </a:lnTo>
                  <a:lnTo>
                    <a:pt x="41" y="108"/>
                  </a:lnTo>
                  <a:lnTo>
                    <a:pt x="41" y="102"/>
                  </a:lnTo>
                  <a:lnTo>
                    <a:pt x="131" y="102"/>
                  </a:lnTo>
                  <a:lnTo>
                    <a:pt x="131" y="67"/>
                  </a:lnTo>
                  <a:lnTo>
                    <a:pt x="33" y="67"/>
                  </a:lnTo>
                  <a:lnTo>
                    <a:pt x="22" y="61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41" y="41"/>
                  </a:lnTo>
                  <a:lnTo>
                    <a:pt x="41" y="36"/>
                  </a:lnTo>
                  <a:lnTo>
                    <a:pt x="131" y="36"/>
                  </a:lnTo>
                  <a:lnTo>
                    <a:pt x="131" y="0"/>
                  </a:lnTo>
                  <a:lnTo>
                    <a:pt x="26" y="0"/>
                  </a:lnTo>
                  <a:lnTo>
                    <a:pt x="15" y="2"/>
                  </a:lnTo>
                  <a:lnTo>
                    <a:pt x="3" y="22"/>
                  </a:lnTo>
                  <a:lnTo>
                    <a:pt x="2" y="47"/>
                  </a:lnTo>
                  <a:lnTo>
                    <a:pt x="8" y="64"/>
                  </a:lnTo>
                  <a:lnTo>
                    <a:pt x="15" y="73"/>
                  </a:lnTo>
                  <a:lnTo>
                    <a:pt x="4" y="84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15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0" name="Freeform 444"/>
            <p:cNvSpPr>
              <a:spLocks/>
            </p:cNvSpPr>
            <p:nvPr/>
          </p:nvSpPr>
          <p:spPr bwMode="auto">
            <a:xfrm>
              <a:off x="886" y="2492"/>
              <a:ext cx="17" cy="38"/>
            </a:xfrm>
            <a:custGeom>
              <a:avLst/>
              <a:gdLst>
                <a:gd name="T0" fmla="*/ 0 w 51"/>
                <a:gd name="T1" fmla="*/ 1 h 112"/>
                <a:gd name="T2" fmla="*/ 0 w 51"/>
                <a:gd name="T3" fmla="*/ 1 h 112"/>
                <a:gd name="T4" fmla="*/ 0 w 51"/>
                <a:gd name="T5" fmla="*/ 1 h 112"/>
                <a:gd name="T6" fmla="*/ 0 w 51"/>
                <a:gd name="T7" fmla="*/ 1 h 112"/>
                <a:gd name="T8" fmla="*/ 0 w 51"/>
                <a:gd name="T9" fmla="*/ 1 h 112"/>
                <a:gd name="T10" fmla="*/ 1 w 51"/>
                <a:gd name="T11" fmla="*/ 1 h 112"/>
                <a:gd name="T12" fmla="*/ 1 w 51"/>
                <a:gd name="T13" fmla="*/ 1 h 112"/>
                <a:gd name="T14" fmla="*/ 1 w 51"/>
                <a:gd name="T15" fmla="*/ 1 h 112"/>
                <a:gd name="T16" fmla="*/ 1 w 51"/>
                <a:gd name="T17" fmla="*/ 1 h 112"/>
                <a:gd name="T18" fmla="*/ 1 w 51"/>
                <a:gd name="T19" fmla="*/ 1 h 112"/>
                <a:gd name="T20" fmla="*/ 1 w 51"/>
                <a:gd name="T21" fmla="*/ 1 h 112"/>
                <a:gd name="T22" fmla="*/ 0 w 51"/>
                <a:gd name="T23" fmla="*/ 1 h 112"/>
                <a:gd name="T24" fmla="*/ 0 w 51"/>
                <a:gd name="T25" fmla="*/ 1 h 112"/>
                <a:gd name="T26" fmla="*/ 0 w 51"/>
                <a:gd name="T27" fmla="*/ 1 h 112"/>
                <a:gd name="T28" fmla="*/ 0 w 51"/>
                <a:gd name="T29" fmla="*/ 1 h 112"/>
                <a:gd name="T30" fmla="*/ 0 w 51"/>
                <a:gd name="T31" fmla="*/ 0 h 112"/>
                <a:gd name="T32" fmla="*/ 1 w 51"/>
                <a:gd name="T33" fmla="*/ 0 h 112"/>
                <a:gd name="T34" fmla="*/ 0 w 51"/>
                <a:gd name="T35" fmla="*/ 0 h 112"/>
                <a:gd name="T36" fmla="*/ 0 w 51"/>
                <a:gd name="T37" fmla="*/ 0 h 112"/>
                <a:gd name="T38" fmla="*/ 0 w 51"/>
                <a:gd name="T39" fmla="*/ 1 h 112"/>
                <a:gd name="T40" fmla="*/ 0 w 51"/>
                <a:gd name="T41" fmla="*/ 1 h 112"/>
                <a:gd name="T42" fmla="*/ 0 w 51"/>
                <a:gd name="T43" fmla="*/ 1 h 112"/>
                <a:gd name="T44" fmla="*/ 0 w 51"/>
                <a:gd name="T45" fmla="*/ 1 h 112"/>
                <a:gd name="T46" fmla="*/ 0 w 51"/>
                <a:gd name="T47" fmla="*/ 1 h 112"/>
                <a:gd name="T48" fmla="*/ 0 w 51"/>
                <a:gd name="T49" fmla="*/ 1 h 112"/>
                <a:gd name="T50" fmla="*/ 0 w 51"/>
                <a:gd name="T51" fmla="*/ 1 h 112"/>
                <a:gd name="T52" fmla="*/ 0 w 51"/>
                <a:gd name="T53" fmla="*/ 1 h 112"/>
                <a:gd name="T54" fmla="*/ 0 w 51"/>
                <a:gd name="T55" fmla="*/ 1 h 112"/>
                <a:gd name="T56" fmla="*/ 0 w 51"/>
                <a:gd name="T57" fmla="*/ 1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112"/>
                <a:gd name="T89" fmla="*/ 51 w 5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112">
                  <a:moveTo>
                    <a:pt x="0" y="76"/>
                  </a:moveTo>
                  <a:lnTo>
                    <a:pt x="0" y="112"/>
                  </a:lnTo>
                  <a:lnTo>
                    <a:pt x="5" y="112"/>
                  </a:lnTo>
                  <a:lnTo>
                    <a:pt x="23" y="111"/>
                  </a:lnTo>
                  <a:lnTo>
                    <a:pt x="37" y="106"/>
                  </a:lnTo>
                  <a:lnTo>
                    <a:pt x="42" y="102"/>
                  </a:lnTo>
                  <a:lnTo>
                    <a:pt x="47" y="97"/>
                  </a:lnTo>
                  <a:lnTo>
                    <a:pt x="49" y="89"/>
                  </a:lnTo>
                  <a:lnTo>
                    <a:pt x="51" y="81"/>
                  </a:lnTo>
                  <a:lnTo>
                    <a:pt x="48" y="68"/>
                  </a:lnTo>
                  <a:lnTo>
                    <a:pt x="44" y="58"/>
                  </a:lnTo>
                  <a:lnTo>
                    <a:pt x="38" y="51"/>
                  </a:lnTo>
                  <a:lnTo>
                    <a:pt x="30" y="46"/>
                  </a:lnTo>
                  <a:lnTo>
                    <a:pt x="25" y="41"/>
                  </a:lnTo>
                  <a:lnTo>
                    <a:pt x="40" y="41"/>
                  </a:lnTo>
                  <a:lnTo>
                    <a:pt x="40" y="0"/>
                  </a:lnTo>
                  <a:lnTo>
                    <a:pt x="45" y="5"/>
                  </a:lnTo>
                  <a:lnTo>
                    <a:pt x="20" y="5"/>
                  </a:lnTo>
                  <a:lnTo>
                    <a:pt x="0" y="5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10" y="48"/>
                  </a:lnTo>
                  <a:lnTo>
                    <a:pt x="18" y="50"/>
                  </a:lnTo>
                  <a:lnTo>
                    <a:pt x="23" y="54"/>
                  </a:lnTo>
                  <a:lnTo>
                    <a:pt x="25" y="61"/>
                  </a:lnTo>
                  <a:lnTo>
                    <a:pt x="23" y="71"/>
                  </a:lnTo>
                  <a:lnTo>
                    <a:pt x="19" y="74"/>
                  </a:lnTo>
                  <a:lnTo>
                    <a:pt x="5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1" name="Freeform 445"/>
            <p:cNvSpPr>
              <a:spLocks/>
            </p:cNvSpPr>
            <p:nvPr/>
          </p:nvSpPr>
          <p:spPr bwMode="auto">
            <a:xfrm>
              <a:off x="856" y="2494"/>
              <a:ext cx="32" cy="36"/>
            </a:xfrm>
            <a:custGeom>
              <a:avLst/>
              <a:gdLst>
                <a:gd name="T0" fmla="*/ 1 w 94"/>
                <a:gd name="T1" fmla="*/ 0 h 107"/>
                <a:gd name="T2" fmla="*/ 1 w 94"/>
                <a:gd name="T3" fmla="*/ 0 h 107"/>
                <a:gd name="T4" fmla="*/ 0 w 94"/>
                <a:gd name="T5" fmla="*/ 0 h 107"/>
                <a:gd name="T6" fmla="*/ 1 w 94"/>
                <a:gd name="T7" fmla="*/ 0 h 107"/>
                <a:gd name="T8" fmla="*/ 0 w 94"/>
                <a:gd name="T9" fmla="*/ 0 h 107"/>
                <a:gd name="T10" fmla="*/ 0 w 94"/>
                <a:gd name="T11" fmla="*/ 0 h 107"/>
                <a:gd name="T12" fmla="*/ 0 w 94"/>
                <a:gd name="T13" fmla="*/ 0 h 107"/>
                <a:gd name="T14" fmla="*/ 0 w 94"/>
                <a:gd name="T15" fmla="*/ 1 h 107"/>
                <a:gd name="T16" fmla="*/ 0 w 94"/>
                <a:gd name="T17" fmla="*/ 1 h 107"/>
                <a:gd name="T18" fmla="*/ 0 w 94"/>
                <a:gd name="T19" fmla="*/ 1 h 107"/>
                <a:gd name="T20" fmla="*/ 0 w 94"/>
                <a:gd name="T21" fmla="*/ 1 h 107"/>
                <a:gd name="T22" fmla="*/ 0 w 94"/>
                <a:gd name="T23" fmla="*/ 1 h 107"/>
                <a:gd name="T24" fmla="*/ 0 w 94"/>
                <a:gd name="T25" fmla="*/ 1 h 107"/>
                <a:gd name="T26" fmla="*/ 0 w 94"/>
                <a:gd name="T27" fmla="*/ 1 h 107"/>
                <a:gd name="T28" fmla="*/ 0 w 94"/>
                <a:gd name="T29" fmla="*/ 1 h 107"/>
                <a:gd name="T30" fmla="*/ 0 w 94"/>
                <a:gd name="T31" fmla="*/ 1 h 107"/>
                <a:gd name="T32" fmla="*/ 0 w 94"/>
                <a:gd name="T33" fmla="*/ 1 h 107"/>
                <a:gd name="T34" fmla="*/ 0 w 94"/>
                <a:gd name="T35" fmla="*/ 0 h 107"/>
                <a:gd name="T36" fmla="*/ 1 w 94"/>
                <a:gd name="T37" fmla="*/ 0 h 107"/>
                <a:gd name="T38" fmla="*/ 1 w 94"/>
                <a:gd name="T39" fmla="*/ 1 h 107"/>
                <a:gd name="T40" fmla="*/ 1 w 94"/>
                <a:gd name="T41" fmla="*/ 1 h 107"/>
                <a:gd name="T42" fmla="*/ 1 w 94"/>
                <a:gd name="T43" fmla="*/ 1 h 107"/>
                <a:gd name="T44" fmla="*/ 1 w 94"/>
                <a:gd name="T45" fmla="*/ 1 h 107"/>
                <a:gd name="T46" fmla="*/ 1 w 94"/>
                <a:gd name="T47" fmla="*/ 1 h 107"/>
                <a:gd name="T48" fmla="*/ 1 w 94"/>
                <a:gd name="T49" fmla="*/ 1 h 107"/>
                <a:gd name="T50" fmla="*/ 1 w 94"/>
                <a:gd name="T51" fmla="*/ 1 h 107"/>
                <a:gd name="T52" fmla="*/ 1 w 94"/>
                <a:gd name="T53" fmla="*/ 1 h 107"/>
                <a:gd name="T54" fmla="*/ 1 w 94"/>
                <a:gd name="T55" fmla="*/ 1 h 107"/>
                <a:gd name="T56" fmla="*/ 1 w 94"/>
                <a:gd name="T57" fmla="*/ 1 h 107"/>
                <a:gd name="T58" fmla="*/ 1 w 94"/>
                <a:gd name="T59" fmla="*/ 1 h 107"/>
                <a:gd name="T60" fmla="*/ 1 w 94"/>
                <a:gd name="T61" fmla="*/ 0 h 1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107"/>
                <a:gd name="T95" fmla="*/ 94 w 94"/>
                <a:gd name="T96" fmla="*/ 107 h 1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107">
                  <a:moveTo>
                    <a:pt x="89" y="36"/>
                  </a:moveTo>
                  <a:lnTo>
                    <a:pt x="89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24" y="2"/>
                  </a:lnTo>
                  <a:lnTo>
                    <a:pt x="10" y="11"/>
                  </a:lnTo>
                  <a:lnTo>
                    <a:pt x="1" y="28"/>
                  </a:lnTo>
                  <a:lnTo>
                    <a:pt x="0" y="78"/>
                  </a:lnTo>
                  <a:lnTo>
                    <a:pt x="16" y="104"/>
                  </a:lnTo>
                  <a:lnTo>
                    <a:pt x="39" y="107"/>
                  </a:lnTo>
                  <a:lnTo>
                    <a:pt x="33" y="101"/>
                  </a:lnTo>
                  <a:lnTo>
                    <a:pt x="33" y="67"/>
                  </a:lnTo>
                  <a:lnTo>
                    <a:pt x="39" y="71"/>
                  </a:lnTo>
                  <a:lnTo>
                    <a:pt x="25" y="68"/>
                  </a:lnTo>
                  <a:lnTo>
                    <a:pt x="18" y="56"/>
                  </a:lnTo>
                  <a:lnTo>
                    <a:pt x="23" y="44"/>
                  </a:lnTo>
                  <a:lnTo>
                    <a:pt x="39" y="41"/>
                  </a:lnTo>
                  <a:lnTo>
                    <a:pt x="33" y="36"/>
                  </a:lnTo>
                  <a:lnTo>
                    <a:pt x="44" y="36"/>
                  </a:lnTo>
                  <a:lnTo>
                    <a:pt x="48" y="41"/>
                  </a:lnTo>
                  <a:lnTo>
                    <a:pt x="53" y="88"/>
                  </a:lnTo>
                  <a:lnTo>
                    <a:pt x="66" y="101"/>
                  </a:lnTo>
                  <a:lnTo>
                    <a:pt x="75" y="106"/>
                  </a:lnTo>
                  <a:lnTo>
                    <a:pt x="89" y="107"/>
                  </a:lnTo>
                  <a:lnTo>
                    <a:pt x="89" y="71"/>
                  </a:lnTo>
                  <a:lnTo>
                    <a:pt x="94" y="71"/>
                  </a:lnTo>
                  <a:lnTo>
                    <a:pt x="75" y="66"/>
                  </a:lnTo>
                  <a:lnTo>
                    <a:pt x="69" y="53"/>
                  </a:lnTo>
                  <a:lnTo>
                    <a:pt x="69" y="41"/>
                  </a:lnTo>
                  <a:lnTo>
                    <a:pt x="89" y="41"/>
                  </a:lnTo>
                  <a:lnTo>
                    <a:pt x="8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2" name="Freeform 446"/>
            <p:cNvSpPr>
              <a:spLocks/>
            </p:cNvSpPr>
            <p:nvPr/>
          </p:nvSpPr>
          <p:spPr bwMode="auto">
            <a:xfrm>
              <a:off x="854" y="2437"/>
              <a:ext cx="45" cy="26"/>
            </a:xfrm>
            <a:custGeom>
              <a:avLst/>
              <a:gdLst>
                <a:gd name="T0" fmla="*/ 0 w 135"/>
                <a:gd name="T1" fmla="*/ 1 h 78"/>
                <a:gd name="T2" fmla="*/ 2 w 135"/>
                <a:gd name="T3" fmla="*/ 1 h 78"/>
                <a:gd name="T4" fmla="*/ 2 w 135"/>
                <a:gd name="T5" fmla="*/ 0 h 78"/>
                <a:gd name="T6" fmla="*/ 1 w 135"/>
                <a:gd name="T7" fmla="*/ 0 h 78"/>
                <a:gd name="T8" fmla="*/ 1 w 135"/>
                <a:gd name="T9" fmla="*/ 0 h 78"/>
                <a:gd name="T10" fmla="*/ 1 w 135"/>
                <a:gd name="T11" fmla="*/ 0 h 78"/>
                <a:gd name="T12" fmla="*/ 1 w 135"/>
                <a:gd name="T13" fmla="*/ 0 h 78"/>
                <a:gd name="T14" fmla="*/ 0 w 135"/>
                <a:gd name="T15" fmla="*/ 0 h 78"/>
                <a:gd name="T16" fmla="*/ 0 w 135"/>
                <a:gd name="T17" fmla="*/ 0 h 78"/>
                <a:gd name="T18" fmla="*/ 0 w 135"/>
                <a:gd name="T19" fmla="*/ 0 h 78"/>
                <a:gd name="T20" fmla="*/ 0 w 135"/>
                <a:gd name="T21" fmla="*/ 0 h 78"/>
                <a:gd name="T22" fmla="*/ 0 w 135"/>
                <a:gd name="T23" fmla="*/ 0 h 78"/>
                <a:gd name="T24" fmla="*/ 0 w 135"/>
                <a:gd name="T25" fmla="*/ 0 h 78"/>
                <a:gd name="T26" fmla="*/ 0 w 135"/>
                <a:gd name="T27" fmla="*/ 0 h 78"/>
                <a:gd name="T28" fmla="*/ 0 w 135"/>
                <a:gd name="T29" fmla="*/ 0 h 78"/>
                <a:gd name="T30" fmla="*/ 0 w 135"/>
                <a:gd name="T31" fmla="*/ 0 h 78"/>
                <a:gd name="T32" fmla="*/ 0 w 135"/>
                <a:gd name="T33" fmla="*/ 1 h 78"/>
                <a:gd name="T34" fmla="*/ 0 w 135"/>
                <a:gd name="T35" fmla="*/ 0 h 78"/>
                <a:gd name="T36" fmla="*/ 0 w 135"/>
                <a:gd name="T37" fmla="*/ 0 h 78"/>
                <a:gd name="T38" fmla="*/ 0 w 135"/>
                <a:gd name="T39" fmla="*/ 1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5"/>
                <a:gd name="T61" fmla="*/ 0 h 78"/>
                <a:gd name="T62" fmla="*/ 135 w 135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5" h="78">
                  <a:moveTo>
                    <a:pt x="4" y="78"/>
                  </a:moveTo>
                  <a:lnTo>
                    <a:pt x="135" y="78"/>
                  </a:lnTo>
                  <a:lnTo>
                    <a:pt x="135" y="36"/>
                  </a:lnTo>
                  <a:lnTo>
                    <a:pt x="65" y="36"/>
                  </a:lnTo>
                  <a:lnTo>
                    <a:pt x="56" y="36"/>
                  </a:lnTo>
                  <a:lnTo>
                    <a:pt x="46" y="33"/>
                  </a:lnTo>
                  <a:lnTo>
                    <a:pt x="41" y="28"/>
                  </a:lnTo>
                  <a:lnTo>
                    <a:pt x="38" y="24"/>
                  </a:lnTo>
                  <a:lnTo>
                    <a:pt x="36" y="15"/>
                  </a:lnTo>
                  <a:lnTo>
                    <a:pt x="34" y="5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6" y="17"/>
                  </a:lnTo>
                  <a:lnTo>
                    <a:pt x="8" y="26"/>
                  </a:lnTo>
                  <a:lnTo>
                    <a:pt x="12" y="34"/>
                  </a:lnTo>
                  <a:lnTo>
                    <a:pt x="19" y="42"/>
                  </a:lnTo>
                  <a:lnTo>
                    <a:pt x="19" y="36"/>
                  </a:lnTo>
                  <a:lnTo>
                    <a:pt x="4" y="36"/>
                  </a:lnTo>
                  <a:lnTo>
                    <a:pt x="4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3" name="Freeform 447"/>
            <p:cNvSpPr>
              <a:spLocks/>
            </p:cNvSpPr>
            <p:nvPr/>
          </p:nvSpPr>
          <p:spPr bwMode="auto">
            <a:xfrm>
              <a:off x="886" y="2397"/>
              <a:ext cx="17" cy="37"/>
            </a:xfrm>
            <a:custGeom>
              <a:avLst/>
              <a:gdLst>
                <a:gd name="T0" fmla="*/ 0 w 51"/>
                <a:gd name="T1" fmla="*/ 1 h 112"/>
                <a:gd name="T2" fmla="*/ 0 w 51"/>
                <a:gd name="T3" fmla="*/ 1 h 112"/>
                <a:gd name="T4" fmla="*/ 0 w 51"/>
                <a:gd name="T5" fmla="*/ 1 h 112"/>
                <a:gd name="T6" fmla="*/ 0 w 51"/>
                <a:gd name="T7" fmla="*/ 1 h 112"/>
                <a:gd name="T8" fmla="*/ 0 w 51"/>
                <a:gd name="T9" fmla="*/ 1 h 112"/>
                <a:gd name="T10" fmla="*/ 1 w 51"/>
                <a:gd name="T11" fmla="*/ 1 h 112"/>
                <a:gd name="T12" fmla="*/ 1 w 51"/>
                <a:gd name="T13" fmla="*/ 1 h 112"/>
                <a:gd name="T14" fmla="*/ 1 w 51"/>
                <a:gd name="T15" fmla="*/ 1 h 112"/>
                <a:gd name="T16" fmla="*/ 1 w 51"/>
                <a:gd name="T17" fmla="*/ 1 h 112"/>
                <a:gd name="T18" fmla="*/ 1 w 51"/>
                <a:gd name="T19" fmla="*/ 1 h 112"/>
                <a:gd name="T20" fmla="*/ 1 w 51"/>
                <a:gd name="T21" fmla="*/ 1 h 112"/>
                <a:gd name="T22" fmla="*/ 0 w 51"/>
                <a:gd name="T23" fmla="*/ 1 h 112"/>
                <a:gd name="T24" fmla="*/ 0 w 51"/>
                <a:gd name="T25" fmla="*/ 1 h 112"/>
                <a:gd name="T26" fmla="*/ 0 w 51"/>
                <a:gd name="T27" fmla="*/ 0 h 112"/>
                <a:gd name="T28" fmla="*/ 0 w 51"/>
                <a:gd name="T29" fmla="*/ 0 h 112"/>
                <a:gd name="T30" fmla="*/ 0 w 51"/>
                <a:gd name="T31" fmla="*/ 0 h 112"/>
                <a:gd name="T32" fmla="*/ 1 w 51"/>
                <a:gd name="T33" fmla="*/ 0 h 112"/>
                <a:gd name="T34" fmla="*/ 0 w 51"/>
                <a:gd name="T35" fmla="*/ 0 h 112"/>
                <a:gd name="T36" fmla="*/ 0 w 51"/>
                <a:gd name="T37" fmla="*/ 0 h 112"/>
                <a:gd name="T38" fmla="*/ 0 w 51"/>
                <a:gd name="T39" fmla="*/ 0 h 112"/>
                <a:gd name="T40" fmla="*/ 0 w 51"/>
                <a:gd name="T41" fmla="*/ 0 h 112"/>
                <a:gd name="T42" fmla="*/ 0 w 51"/>
                <a:gd name="T43" fmla="*/ 0 h 112"/>
                <a:gd name="T44" fmla="*/ 0 w 51"/>
                <a:gd name="T45" fmla="*/ 1 h 112"/>
                <a:gd name="T46" fmla="*/ 0 w 51"/>
                <a:gd name="T47" fmla="*/ 1 h 112"/>
                <a:gd name="T48" fmla="*/ 0 w 51"/>
                <a:gd name="T49" fmla="*/ 1 h 112"/>
                <a:gd name="T50" fmla="*/ 0 w 51"/>
                <a:gd name="T51" fmla="*/ 1 h 112"/>
                <a:gd name="T52" fmla="*/ 0 w 51"/>
                <a:gd name="T53" fmla="*/ 1 h 112"/>
                <a:gd name="T54" fmla="*/ 0 w 51"/>
                <a:gd name="T55" fmla="*/ 1 h 112"/>
                <a:gd name="T56" fmla="*/ 0 w 51"/>
                <a:gd name="T57" fmla="*/ 1 h 112"/>
                <a:gd name="T58" fmla="*/ 0 w 51"/>
                <a:gd name="T59" fmla="*/ 1 h 112"/>
                <a:gd name="T60" fmla="*/ 0 w 51"/>
                <a:gd name="T61" fmla="*/ 1 h 112"/>
                <a:gd name="T62" fmla="*/ 0 w 51"/>
                <a:gd name="T63" fmla="*/ 1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"/>
                <a:gd name="T97" fmla="*/ 0 h 112"/>
                <a:gd name="T98" fmla="*/ 51 w 51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" h="112">
                  <a:moveTo>
                    <a:pt x="0" y="71"/>
                  </a:moveTo>
                  <a:lnTo>
                    <a:pt x="0" y="106"/>
                  </a:lnTo>
                  <a:lnTo>
                    <a:pt x="5" y="112"/>
                  </a:lnTo>
                  <a:lnTo>
                    <a:pt x="23" y="110"/>
                  </a:lnTo>
                  <a:lnTo>
                    <a:pt x="37" y="104"/>
                  </a:lnTo>
                  <a:lnTo>
                    <a:pt x="42" y="98"/>
                  </a:lnTo>
                  <a:lnTo>
                    <a:pt x="47" y="93"/>
                  </a:lnTo>
                  <a:lnTo>
                    <a:pt x="49" y="86"/>
                  </a:lnTo>
                  <a:lnTo>
                    <a:pt x="51" y="77"/>
                  </a:lnTo>
                  <a:lnTo>
                    <a:pt x="48" y="65"/>
                  </a:lnTo>
                  <a:lnTo>
                    <a:pt x="44" y="55"/>
                  </a:lnTo>
                  <a:lnTo>
                    <a:pt x="38" y="47"/>
                  </a:lnTo>
                  <a:lnTo>
                    <a:pt x="30" y="41"/>
                  </a:lnTo>
                  <a:lnTo>
                    <a:pt x="25" y="36"/>
                  </a:lnTo>
                  <a:lnTo>
                    <a:pt x="40" y="36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4" y="5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0" y="44"/>
                  </a:lnTo>
                  <a:lnTo>
                    <a:pt x="18" y="49"/>
                  </a:lnTo>
                  <a:lnTo>
                    <a:pt x="23" y="55"/>
                  </a:lnTo>
                  <a:lnTo>
                    <a:pt x="25" y="62"/>
                  </a:lnTo>
                  <a:lnTo>
                    <a:pt x="23" y="67"/>
                  </a:lnTo>
                  <a:lnTo>
                    <a:pt x="19" y="73"/>
                  </a:lnTo>
                  <a:lnTo>
                    <a:pt x="12" y="75"/>
                  </a:lnTo>
                  <a:lnTo>
                    <a:pt x="5" y="7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4" name="Freeform 448"/>
            <p:cNvSpPr>
              <a:spLocks/>
            </p:cNvSpPr>
            <p:nvPr/>
          </p:nvSpPr>
          <p:spPr bwMode="auto">
            <a:xfrm>
              <a:off x="856" y="2397"/>
              <a:ext cx="32" cy="37"/>
            </a:xfrm>
            <a:custGeom>
              <a:avLst/>
              <a:gdLst>
                <a:gd name="T0" fmla="*/ 1 w 96"/>
                <a:gd name="T1" fmla="*/ 1 h 112"/>
                <a:gd name="T2" fmla="*/ 1 w 96"/>
                <a:gd name="T3" fmla="*/ 0 h 112"/>
                <a:gd name="T4" fmla="*/ 1 w 96"/>
                <a:gd name="T5" fmla="*/ 0 h 112"/>
                <a:gd name="T6" fmla="*/ 1 w 96"/>
                <a:gd name="T7" fmla="*/ 0 h 112"/>
                <a:gd name="T8" fmla="*/ 0 w 96"/>
                <a:gd name="T9" fmla="*/ 0 h 112"/>
                <a:gd name="T10" fmla="*/ 0 w 96"/>
                <a:gd name="T11" fmla="*/ 0 h 112"/>
                <a:gd name="T12" fmla="*/ 0 w 96"/>
                <a:gd name="T13" fmla="*/ 1 h 112"/>
                <a:gd name="T14" fmla="*/ 0 w 96"/>
                <a:gd name="T15" fmla="*/ 1 h 112"/>
                <a:gd name="T16" fmla="*/ 0 w 96"/>
                <a:gd name="T17" fmla="*/ 1 h 112"/>
                <a:gd name="T18" fmla="*/ 1 w 96"/>
                <a:gd name="T19" fmla="*/ 1 h 112"/>
                <a:gd name="T20" fmla="*/ 0 w 96"/>
                <a:gd name="T21" fmla="*/ 1 h 112"/>
                <a:gd name="T22" fmla="*/ 0 w 96"/>
                <a:gd name="T23" fmla="*/ 1 h 112"/>
                <a:gd name="T24" fmla="*/ 1 w 96"/>
                <a:gd name="T25" fmla="*/ 1 h 112"/>
                <a:gd name="T26" fmla="*/ 0 w 96"/>
                <a:gd name="T27" fmla="*/ 1 h 112"/>
                <a:gd name="T28" fmla="*/ 0 w 96"/>
                <a:gd name="T29" fmla="*/ 1 h 112"/>
                <a:gd name="T30" fmla="*/ 0 w 96"/>
                <a:gd name="T31" fmla="*/ 1 h 112"/>
                <a:gd name="T32" fmla="*/ 0 w 96"/>
                <a:gd name="T33" fmla="*/ 1 h 112"/>
                <a:gd name="T34" fmla="*/ 1 w 96"/>
                <a:gd name="T35" fmla="*/ 1 h 112"/>
                <a:gd name="T36" fmla="*/ 0 w 96"/>
                <a:gd name="T37" fmla="*/ 1 h 112"/>
                <a:gd name="T38" fmla="*/ 1 w 96"/>
                <a:gd name="T39" fmla="*/ 1 h 112"/>
                <a:gd name="T40" fmla="*/ 1 w 96"/>
                <a:gd name="T41" fmla="*/ 1 h 112"/>
                <a:gd name="T42" fmla="*/ 1 w 96"/>
                <a:gd name="T43" fmla="*/ 1 h 112"/>
                <a:gd name="T44" fmla="*/ 1 w 96"/>
                <a:gd name="T45" fmla="*/ 1 h 112"/>
                <a:gd name="T46" fmla="*/ 1 w 96"/>
                <a:gd name="T47" fmla="*/ 1 h 112"/>
                <a:gd name="T48" fmla="*/ 1 w 96"/>
                <a:gd name="T49" fmla="*/ 1 h 112"/>
                <a:gd name="T50" fmla="*/ 1 w 96"/>
                <a:gd name="T51" fmla="*/ 1 h 112"/>
                <a:gd name="T52" fmla="*/ 1 w 96"/>
                <a:gd name="T53" fmla="*/ 1 h 112"/>
                <a:gd name="T54" fmla="*/ 1 w 96"/>
                <a:gd name="T55" fmla="*/ 1 h 112"/>
                <a:gd name="T56" fmla="*/ 1 w 96"/>
                <a:gd name="T57" fmla="*/ 1 h 112"/>
                <a:gd name="T58" fmla="*/ 1 w 96"/>
                <a:gd name="T59" fmla="*/ 1 h 1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6"/>
                <a:gd name="T91" fmla="*/ 0 h 112"/>
                <a:gd name="T92" fmla="*/ 96 w 96"/>
                <a:gd name="T93" fmla="*/ 112 h 1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6" h="112">
                  <a:moveTo>
                    <a:pt x="91" y="41"/>
                  </a:moveTo>
                  <a:lnTo>
                    <a:pt x="91" y="0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26" y="6"/>
                  </a:lnTo>
                  <a:lnTo>
                    <a:pt x="6" y="21"/>
                  </a:lnTo>
                  <a:lnTo>
                    <a:pt x="0" y="62"/>
                  </a:lnTo>
                  <a:lnTo>
                    <a:pt x="2" y="80"/>
                  </a:lnTo>
                  <a:lnTo>
                    <a:pt x="18" y="103"/>
                  </a:lnTo>
                  <a:lnTo>
                    <a:pt x="41" y="106"/>
                  </a:lnTo>
                  <a:lnTo>
                    <a:pt x="35" y="106"/>
                  </a:lnTo>
                  <a:lnTo>
                    <a:pt x="35" y="71"/>
                  </a:lnTo>
                  <a:lnTo>
                    <a:pt x="41" y="71"/>
                  </a:lnTo>
                  <a:lnTo>
                    <a:pt x="27" y="68"/>
                  </a:lnTo>
                  <a:lnTo>
                    <a:pt x="22" y="65"/>
                  </a:lnTo>
                  <a:lnTo>
                    <a:pt x="21" y="47"/>
                  </a:lnTo>
                  <a:lnTo>
                    <a:pt x="32" y="41"/>
                  </a:lnTo>
                  <a:lnTo>
                    <a:pt x="41" y="41"/>
                  </a:lnTo>
                  <a:lnTo>
                    <a:pt x="35" y="41"/>
                  </a:lnTo>
                  <a:lnTo>
                    <a:pt x="50" y="41"/>
                  </a:lnTo>
                  <a:lnTo>
                    <a:pt x="55" y="90"/>
                  </a:lnTo>
                  <a:lnTo>
                    <a:pt x="68" y="106"/>
                  </a:lnTo>
                  <a:lnTo>
                    <a:pt x="77" y="111"/>
                  </a:lnTo>
                  <a:lnTo>
                    <a:pt x="91" y="112"/>
                  </a:lnTo>
                  <a:lnTo>
                    <a:pt x="91" y="71"/>
                  </a:lnTo>
                  <a:lnTo>
                    <a:pt x="96" y="77"/>
                  </a:lnTo>
                  <a:lnTo>
                    <a:pt x="77" y="71"/>
                  </a:lnTo>
                  <a:lnTo>
                    <a:pt x="71" y="55"/>
                  </a:lnTo>
                  <a:lnTo>
                    <a:pt x="71" y="41"/>
                  </a:lnTo>
                  <a:lnTo>
                    <a:pt x="9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5" name="Freeform 449"/>
            <p:cNvSpPr>
              <a:spLocks/>
            </p:cNvSpPr>
            <p:nvPr/>
          </p:nvSpPr>
          <p:spPr bwMode="auto">
            <a:xfrm>
              <a:off x="856" y="2352"/>
              <a:ext cx="63" cy="39"/>
            </a:xfrm>
            <a:custGeom>
              <a:avLst/>
              <a:gdLst>
                <a:gd name="T0" fmla="*/ 2 w 190"/>
                <a:gd name="T1" fmla="*/ 1 h 117"/>
                <a:gd name="T2" fmla="*/ 2 w 190"/>
                <a:gd name="T3" fmla="*/ 1 h 117"/>
                <a:gd name="T4" fmla="*/ 0 w 190"/>
                <a:gd name="T5" fmla="*/ 0 h 117"/>
                <a:gd name="T6" fmla="*/ 0 w 190"/>
                <a:gd name="T7" fmla="*/ 0 h 117"/>
                <a:gd name="T8" fmla="*/ 1 w 190"/>
                <a:gd name="T9" fmla="*/ 1 h 117"/>
                <a:gd name="T10" fmla="*/ 0 w 190"/>
                <a:gd name="T11" fmla="*/ 1 h 117"/>
                <a:gd name="T12" fmla="*/ 0 w 190"/>
                <a:gd name="T13" fmla="*/ 1 h 117"/>
                <a:gd name="T14" fmla="*/ 2 w 190"/>
                <a:gd name="T15" fmla="*/ 1 h 117"/>
                <a:gd name="T16" fmla="*/ 2 w 190"/>
                <a:gd name="T17" fmla="*/ 1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17"/>
                <a:gd name="T29" fmla="*/ 190 w 190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17">
                  <a:moveTo>
                    <a:pt x="190" y="96"/>
                  </a:moveTo>
                  <a:lnTo>
                    <a:pt x="190" y="53"/>
                  </a:lnTo>
                  <a:lnTo>
                    <a:pt x="0" y="0"/>
                  </a:lnTo>
                  <a:lnTo>
                    <a:pt x="0" y="37"/>
                  </a:lnTo>
                  <a:lnTo>
                    <a:pt x="93" y="58"/>
                  </a:lnTo>
                  <a:lnTo>
                    <a:pt x="0" y="80"/>
                  </a:lnTo>
                  <a:lnTo>
                    <a:pt x="0" y="117"/>
                  </a:lnTo>
                  <a:lnTo>
                    <a:pt x="139" y="80"/>
                  </a:lnTo>
                  <a:lnTo>
                    <a:pt x="19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6" name="Freeform 450"/>
            <p:cNvSpPr>
              <a:spLocks/>
            </p:cNvSpPr>
            <p:nvPr/>
          </p:nvSpPr>
          <p:spPr bwMode="auto">
            <a:xfrm>
              <a:off x="538" y="2720"/>
              <a:ext cx="68" cy="43"/>
            </a:xfrm>
            <a:custGeom>
              <a:avLst/>
              <a:gdLst>
                <a:gd name="T0" fmla="*/ 3 w 205"/>
                <a:gd name="T1" fmla="*/ 1 h 127"/>
                <a:gd name="T2" fmla="*/ 2 w 205"/>
                <a:gd name="T3" fmla="*/ 0 h 127"/>
                <a:gd name="T4" fmla="*/ 2 w 205"/>
                <a:gd name="T5" fmla="*/ 0 h 127"/>
                <a:gd name="T6" fmla="*/ 2 w 205"/>
                <a:gd name="T7" fmla="*/ 0 h 127"/>
                <a:gd name="T8" fmla="*/ 2 w 205"/>
                <a:gd name="T9" fmla="*/ 0 h 127"/>
                <a:gd name="T10" fmla="*/ 2 w 205"/>
                <a:gd name="T11" fmla="*/ 1 h 127"/>
                <a:gd name="T12" fmla="*/ 2 w 205"/>
                <a:gd name="T13" fmla="*/ 1 h 127"/>
                <a:gd name="T14" fmla="*/ 2 w 205"/>
                <a:gd name="T15" fmla="*/ 1 h 127"/>
                <a:gd name="T16" fmla="*/ 2 w 205"/>
                <a:gd name="T17" fmla="*/ 1 h 127"/>
                <a:gd name="T18" fmla="*/ 2 w 205"/>
                <a:gd name="T19" fmla="*/ 1 h 127"/>
                <a:gd name="T20" fmla="*/ 2 w 205"/>
                <a:gd name="T21" fmla="*/ 1 h 127"/>
                <a:gd name="T22" fmla="*/ 1 w 205"/>
                <a:gd name="T23" fmla="*/ 1 h 127"/>
                <a:gd name="T24" fmla="*/ 0 w 205"/>
                <a:gd name="T25" fmla="*/ 1 h 127"/>
                <a:gd name="T26" fmla="*/ 0 w 205"/>
                <a:gd name="T27" fmla="*/ 1 h 127"/>
                <a:gd name="T28" fmla="*/ 0 w 205"/>
                <a:gd name="T29" fmla="*/ 1 h 127"/>
                <a:gd name="T30" fmla="*/ 0 w 205"/>
                <a:gd name="T31" fmla="*/ 1 h 127"/>
                <a:gd name="T32" fmla="*/ 1 w 205"/>
                <a:gd name="T33" fmla="*/ 1 h 127"/>
                <a:gd name="T34" fmla="*/ 1 w 205"/>
                <a:gd name="T35" fmla="*/ 1 h 127"/>
                <a:gd name="T36" fmla="*/ 1 w 205"/>
                <a:gd name="T37" fmla="*/ 0 h 127"/>
                <a:gd name="T38" fmla="*/ 1 w 205"/>
                <a:gd name="T39" fmla="*/ 0 h 127"/>
                <a:gd name="T40" fmla="*/ 0 w 205"/>
                <a:gd name="T41" fmla="*/ 0 h 127"/>
                <a:gd name="T42" fmla="*/ 0 w 205"/>
                <a:gd name="T43" fmla="*/ 0 h 127"/>
                <a:gd name="T44" fmla="*/ 0 w 205"/>
                <a:gd name="T45" fmla="*/ 0 h 127"/>
                <a:gd name="T46" fmla="*/ 0 w 205"/>
                <a:gd name="T47" fmla="*/ 1 h 127"/>
                <a:gd name="T48" fmla="*/ 0 w 205"/>
                <a:gd name="T49" fmla="*/ 1 h 127"/>
                <a:gd name="T50" fmla="*/ 0 w 205"/>
                <a:gd name="T51" fmla="*/ 1 h 127"/>
                <a:gd name="T52" fmla="*/ 1 w 205"/>
                <a:gd name="T53" fmla="*/ 2 h 127"/>
                <a:gd name="T54" fmla="*/ 1 w 205"/>
                <a:gd name="T55" fmla="*/ 2 h 127"/>
                <a:gd name="T56" fmla="*/ 2 w 205"/>
                <a:gd name="T57" fmla="*/ 2 h 127"/>
                <a:gd name="T58" fmla="*/ 2 w 205"/>
                <a:gd name="T59" fmla="*/ 1 h 127"/>
                <a:gd name="T60" fmla="*/ 2 w 205"/>
                <a:gd name="T61" fmla="*/ 1 h 127"/>
                <a:gd name="T62" fmla="*/ 2 w 205"/>
                <a:gd name="T63" fmla="*/ 1 h 127"/>
                <a:gd name="T64" fmla="*/ 3 w 205"/>
                <a:gd name="T65" fmla="*/ 1 h 127"/>
                <a:gd name="T66" fmla="*/ 3 w 205"/>
                <a:gd name="T67" fmla="*/ 1 h 1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5"/>
                <a:gd name="T103" fmla="*/ 0 h 127"/>
                <a:gd name="T104" fmla="*/ 205 w 205"/>
                <a:gd name="T105" fmla="*/ 127 h 1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5" h="127">
                  <a:moveTo>
                    <a:pt x="205" y="61"/>
                  </a:moveTo>
                  <a:lnTo>
                    <a:pt x="201" y="34"/>
                  </a:lnTo>
                  <a:lnTo>
                    <a:pt x="188" y="15"/>
                  </a:lnTo>
                  <a:lnTo>
                    <a:pt x="165" y="3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58" y="42"/>
                  </a:lnTo>
                  <a:lnTo>
                    <a:pt x="172" y="54"/>
                  </a:lnTo>
                  <a:lnTo>
                    <a:pt x="172" y="69"/>
                  </a:lnTo>
                  <a:lnTo>
                    <a:pt x="164" y="80"/>
                  </a:lnTo>
                  <a:lnTo>
                    <a:pt x="134" y="86"/>
                  </a:lnTo>
                  <a:lnTo>
                    <a:pt x="56" y="85"/>
                  </a:lnTo>
                  <a:lnTo>
                    <a:pt x="39" y="80"/>
                  </a:lnTo>
                  <a:lnTo>
                    <a:pt x="31" y="69"/>
                  </a:lnTo>
                  <a:lnTo>
                    <a:pt x="30" y="61"/>
                  </a:lnTo>
                  <a:lnTo>
                    <a:pt x="38" y="45"/>
                  </a:lnTo>
                  <a:lnTo>
                    <a:pt x="66" y="40"/>
                  </a:lnTo>
                  <a:lnTo>
                    <a:pt x="61" y="40"/>
                  </a:lnTo>
                  <a:lnTo>
                    <a:pt x="61" y="0"/>
                  </a:lnTo>
                  <a:lnTo>
                    <a:pt x="66" y="6"/>
                  </a:lnTo>
                  <a:lnTo>
                    <a:pt x="38" y="6"/>
                  </a:lnTo>
                  <a:lnTo>
                    <a:pt x="17" y="16"/>
                  </a:lnTo>
                  <a:lnTo>
                    <a:pt x="4" y="34"/>
                  </a:lnTo>
                  <a:lnTo>
                    <a:pt x="0" y="61"/>
                  </a:lnTo>
                  <a:lnTo>
                    <a:pt x="2" y="83"/>
                  </a:lnTo>
                  <a:lnTo>
                    <a:pt x="18" y="110"/>
                  </a:lnTo>
                  <a:lnTo>
                    <a:pt x="47" y="123"/>
                  </a:lnTo>
                  <a:lnTo>
                    <a:pt x="102" y="127"/>
                  </a:lnTo>
                  <a:lnTo>
                    <a:pt x="156" y="123"/>
                  </a:lnTo>
                  <a:lnTo>
                    <a:pt x="185" y="110"/>
                  </a:lnTo>
                  <a:lnTo>
                    <a:pt x="195" y="99"/>
                  </a:lnTo>
                  <a:lnTo>
                    <a:pt x="203" y="72"/>
                  </a:lnTo>
                  <a:lnTo>
                    <a:pt x="205" y="56"/>
                  </a:lnTo>
                  <a:lnTo>
                    <a:pt x="205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7" name="Freeform 451"/>
            <p:cNvSpPr>
              <a:spLocks/>
            </p:cNvSpPr>
            <p:nvPr/>
          </p:nvSpPr>
          <p:spPr bwMode="auto">
            <a:xfrm>
              <a:off x="580" y="2675"/>
              <a:ext cx="26" cy="39"/>
            </a:xfrm>
            <a:custGeom>
              <a:avLst/>
              <a:gdLst>
                <a:gd name="T0" fmla="*/ 0 w 77"/>
                <a:gd name="T1" fmla="*/ 1 h 116"/>
                <a:gd name="T2" fmla="*/ 0 w 77"/>
                <a:gd name="T3" fmla="*/ 1 h 116"/>
                <a:gd name="T4" fmla="*/ 0 w 77"/>
                <a:gd name="T5" fmla="*/ 1 h 116"/>
                <a:gd name="T6" fmla="*/ 0 w 77"/>
                <a:gd name="T7" fmla="*/ 1 h 116"/>
                <a:gd name="T8" fmla="*/ 1 w 77"/>
                <a:gd name="T9" fmla="*/ 1 h 116"/>
                <a:gd name="T10" fmla="*/ 1 w 77"/>
                <a:gd name="T11" fmla="*/ 1 h 116"/>
                <a:gd name="T12" fmla="*/ 1 w 77"/>
                <a:gd name="T13" fmla="*/ 1 h 116"/>
                <a:gd name="T14" fmla="*/ 1 w 77"/>
                <a:gd name="T15" fmla="*/ 1 h 116"/>
                <a:gd name="T16" fmla="*/ 1 w 77"/>
                <a:gd name="T17" fmla="*/ 1 h 116"/>
                <a:gd name="T18" fmla="*/ 1 w 77"/>
                <a:gd name="T19" fmla="*/ 1 h 116"/>
                <a:gd name="T20" fmla="*/ 1 w 77"/>
                <a:gd name="T21" fmla="*/ 1 h 116"/>
                <a:gd name="T22" fmla="*/ 1 w 77"/>
                <a:gd name="T23" fmla="*/ 0 h 116"/>
                <a:gd name="T24" fmla="*/ 1 w 77"/>
                <a:gd name="T25" fmla="*/ 0 h 116"/>
                <a:gd name="T26" fmla="*/ 1 w 77"/>
                <a:gd name="T27" fmla="*/ 0 h 116"/>
                <a:gd name="T28" fmla="*/ 1 w 77"/>
                <a:gd name="T29" fmla="*/ 0 h 116"/>
                <a:gd name="T30" fmla="*/ 0 w 77"/>
                <a:gd name="T31" fmla="*/ 0 h 116"/>
                <a:gd name="T32" fmla="*/ 0 w 77"/>
                <a:gd name="T33" fmla="*/ 0 h 116"/>
                <a:gd name="T34" fmla="*/ 0 w 77"/>
                <a:gd name="T35" fmla="*/ 0 h 116"/>
                <a:gd name="T36" fmla="*/ 0 w 77"/>
                <a:gd name="T37" fmla="*/ 0 h 116"/>
                <a:gd name="T38" fmla="*/ 0 w 77"/>
                <a:gd name="T39" fmla="*/ 1 h 116"/>
                <a:gd name="T40" fmla="*/ 0 w 77"/>
                <a:gd name="T41" fmla="*/ 1 h 116"/>
                <a:gd name="T42" fmla="*/ 0 w 77"/>
                <a:gd name="T43" fmla="*/ 1 h 116"/>
                <a:gd name="T44" fmla="*/ 0 w 77"/>
                <a:gd name="T45" fmla="*/ 1 h 116"/>
                <a:gd name="T46" fmla="*/ 1 w 77"/>
                <a:gd name="T47" fmla="*/ 1 h 116"/>
                <a:gd name="T48" fmla="*/ 1 w 77"/>
                <a:gd name="T49" fmla="*/ 1 h 116"/>
                <a:gd name="T50" fmla="*/ 1 w 77"/>
                <a:gd name="T51" fmla="*/ 1 h 116"/>
                <a:gd name="T52" fmla="*/ 1 w 77"/>
                <a:gd name="T53" fmla="*/ 1 h 116"/>
                <a:gd name="T54" fmla="*/ 1 w 77"/>
                <a:gd name="T55" fmla="*/ 1 h 116"/>
                <a:gd name="T56" fmla="*/ 1 w 77"/>
                <a:gd name="T57" fmla="*/ 1 h 116"/>
                <a:gd name="T58" fmla="*/ 0 w 77"/>
                <a:gd name="T59" fmla="*/ 1 h 116"/>
                <a:gd name="T60" fmla="*/ 0 w 77"/>
                <a:gd name="T61" fmla="*/ 1 h 116"/>
                <a:gd name="T62" fmla="*/ 0 w 77"/>
                <a:gd name="T63" fmla="*/ 1 h 116"/>
                <a:gd name="T64" fmla="*/ 0 w 77"/>
                <a:gd name="T65" fmla="*/ 1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16"/>
                <a:gd name="T101" fmla="*/ 77 w 77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16">
                  <a:moveTo>
                    <a:pt x="0" y="74"/>
                  </a:moveTo>
                  <a:lnTo>
                    <a:pt x="0" y="111"/>
                  </a:lnTo>
                  <a:lnTo>
                    <a:pt x="6" y="116"/>
                  </a:lnTo>
                  <a:lnTo>
                    <a:pt x="34" y="115"/>
                  </a:lnTo>
                  <a:lnTo>
                    <a:pt x="45" y="112"/>
                  </a:lnTo>
                  <a:lnTo>
                    <a:pt x="56" y="107"/>
                  </a:lnTo>
                  <a:lnTo>
                    <a:pt x="65" y="99"/>
                  </a:lnTo>
                  <a:lnTo>
                    <a:pt x="71" y="89"/>
                  </a:lnTo>
                  <a:lnTo>
                    <a:pt x="75" y="75"/>
                  </a:lnTo>
                  <a:lnTo>
                    <a:pt x="77" y="58"/>
                  </a:lnTo>
                  <a:lnTo>
                    <a:pt x="75" y="41"/>
                  </a:lnTo>
                  <a:lnTo>
                    <a:pt x="71" y="29"/>
                  </a:lnTo>
                  <a:lnTo>
                    <a:pt x="65" y="18"/>
                  </a:lnTo>
                  <a:lnTo>
                    <a:pt x="56" y="11"/>
                  </a:lnTo>
                  <a:lnTo>
                    <a:pt x="45" y="6"/>
                  </a:lnTo>
                  <a:lnTo>
                    <a:pt x="34" y="2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8" y="41"/>
                  </a:lnTo>
                  <a:lnTo>
                    <a:pt x="28" y="43"/>
                  </a:lnTo>
                  <a:lnTo>
                    <a:pt x="36" y="44"/>
                  </a:lnTo>
                  <a:lnTo>
                    <a:pt x="42" y="46"/>
                  </a:lnTo>
                  <a:lnTo>
                    <a:pt x="49" y="51"/>
                  </a:lnTo>
                  <a:lnTo>
                    <a:pt x="51" y="58"/>
                  </a:lnTo>
                  <a:lnTo>
                    <a:pt x="51" y="63"/>
                  </a:lnTo>
                  <a:lnTo>
                    <a:pt x="46" y="70"/>
                  </a:lnTo>
                  <a:lnTo>
                    <a:pt x="42" y="71"/>
                  </a:lnTo>
                  <a:lnTo>
                    <a:pt x="36" y="73"/>
                  </a:lnTo>
                  <a:lnTo>
                    <a:pt x="28" y="74"/>
                  </a:lnTo>
                  <a:lnTo>
                    <a:pt x="6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8" name="Freeform 452"/>
            <p:cNvSpPr>
              <a:spLocks/>
            </p:cNvSpPr>
            <p:nvPr/>
          </p:nvSpPr>
          <p:spPr bwMode="auto">
            <a:xfrm>
              <a:off x="559" y="2675"/>
              <a:ext cx="23" cy="39"/>
            </a:xfrm>
            <a:custGeom>
              <a:avLst/>
              <a:gdLst>
                <a:gd name="T0" fmla="*/ 1 w 71"/>
                <a:gd name="T1" fmla="*/ 1 h 116"/>
                <a:gd name="T2" fmla="*/ 1 w 71"/>
                <a:gd name="T3" fmla="*/ 0 h 116"/>
                <a:gd name="T4" fmla="*/ 1 w 71"/>
                <a:gd name="T5" fmla="*/ 0 h 116"/>
                <a:gd name="T6" fmla="*/ 1 w 71"/>
                <a:gd name="T7" fmla="*/ 0 h 116"/>
                <a:gd name="T8" fmla="*/ 0 w 71"/>
                <a:gd name="T9" fmla="*/ 0 h 116"/>
                <a:gd name="T10" fmla="*/ 0 w 71"/>
                <a:gd name="T11" fmla="*/ 0 h 116"/>
                <a:gd name="T12" fmla="*/ 0 w 71"/>
                <a:gd name="T13" fmla="*/ 0 h 116"/>
                <a:gd name="T14" fmla="*/ 0 w 71"/>
                <a:gd name="T15" fmla="*/ 0 h 116"/>
                <a:gd name="T16" fmla="*/ 0 w 71"/>
                <a:gd name="T17" fmla="*/ 0 h 116"/>
                <a:gd name="T18" fmla="*/ 0 w 71"/>
                <a:gd name="T19" fmla="*/ 0 h 116"/>
                <a:gd name="T20" fmla="*/ 0 w 71"/>
                <a:gd name="T21" fmla="*/ 1 h 116"/>
                <a:gd name="T22" fmla="*/ 0 w 71"/>
                <a:gd name="T23" fmla="*/ 1 h 116"/>
                <a:gd name="T24" fmla="*/ 0 w 71"/>
                <a:gd name="T25" fmla="*/ 1 h 116"/>
                <a:gd name="T26" fmla="*/ 0 w 71"/>
                <a:gd name="T27" fmla="*/ 1 h 116"/>
                <a:gd name="T28" fmla="*/ 0 w 71"/>
                <a:gd name="T29" fmla="*/ 1 h 116"/>
                <a:gd name="T30" fmla="*/ 0 w 71"/>
                <a:gd name="T31" fmla="*/ 1 h 116"/>
                <a:gd name="T32" fmla="*/ 0 w 71"/>
                <a:gd name="T33" fmla="*/ 1 h 116"/>
                <a:gd name="T34" fmla="*/ 1 w 71"/>
                <a:gd name="T35" fmla="*/ 1 h 116"/>
                <a:gd name="T36" fmla="*/ 1 w 71"/>
                <a:gd name="T37" fmla="*/ 1 h 116"/>
                <a:gd name="T38" fmla="*/ 1 w 71"/>
                <a:gd name="T39" fmla="*/ 1 h 116"/>
                <a:gd name="T40" fmla="*/ 1 w 71"/>
                <a:gd name="T41" fmla="*/ 1 h 116"/>
                <a:gd name="T42" fmla="*/ 1 w 71"/>
                <a:gd name="T43" fmla="*/ 1 h 116"/>
                <a:gd name="T44" fmla="*/ 1 w 71"/>
                <a:gd name="T45" fmla="*/ 1 h 116"/>
                <a:gd name="T46" fmla="*/ 1 w 71"/>
                <a:gd name="T47" fmla="*/ 1 h 116"/>
                <a:gd name="T48" fmla="*/ 0 w 71"/>
                <a:gd name="T49" fmla="*/ 1 h 116"/>
                <a:gd name="T50" fmla="*/ 0 w 71"/>
                <a:gd name="T51" fmla="*/ 1 h 116"/>
                <a:gd name="T52" fmla="*/ 0 w 71"/>
                <a:gd name="T53" fmla="*/ 1 h 116"/>
                <a:gd name="T54" fmla="*/ 0 w 71"/>
                <a:gd name="T55" fmla="*/ 1 h 116"/>
                <a:gd name="T56" fmla="*/ 0 w 71"/>
                <a:gd name="T57" fmla="*/ 1 h 116"/>
                <a:gd name="T58" fmla="*/ 0 w 71"/>
                <a:gd name="T59" fmla="*/ 1 h 116"/>
                <a:gd name="T60" fmla="*/ 0 w 71"/>
                <a:gd name="T61" fmla="*/ 1 h 116"/>
                <a:gd name="T62" fmla="*/ 0 w 71"/>
                <a:gd name="T63" fmla="*/ 1 h 116"/>
                <a:gd name="T64" fmla="*/ 0 w 71"/>
                <a:gd name="T65" fmla="*/ 1 h 116"/>
                <a:gd name="T66" fmla="*/ 1 w 71"/>
                <a:gd name="T67" fmla="*/ 1 h 116"/>
                <a:gd name="T68" fmla="*/ 1 w 71"/>
                <a:gd name="T69" fmla="*/ 1 h 116"/>
                <a:gd name="T70" fmla="*/ 1 w 71"/>
                <a:gd name="T71" fmla="*/ 1 h 116"/>
                <a:gd name="T72" fmla="*/ 1 w 71"/>
                <a:gd name="T73" fmla="*/ 1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116"/>
                <a:gd name="T113" fmla="*/ 71 w 71"/>
                <a:gd name="T114" fmla="*/ 116 h 1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116">
                  <a:moveTo>
                    <a:pt x="65" y="41"/>
                  </a:moveTo>
                  <a:lnTo>
                    <a:pt x="65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41" y="1"/>
                  </a:lnTo>
                  <a:lnTo>
                    <a:pt x="29" y="5"/>
                  </a:lnTo>
                  <a:lnTo>
                    <a:pt x="20" y="9"/>
                  </a:lnTo>
                  <a:lnTo>
                    <a:pt x="12" y="16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0" y="58"/>
                  </a:lnTo>
                  <a:lnTo>
                    <a:pt x="2" y="75"/>
                  </a:lnTo>
                  <a:lnTo>
                    <a:pt x="6" y="89"/>
                  </a:lnTo>
                  <a:lnTo>
                    <a:pt x="12" y="99"/>
                  </a:lnTo>
                  <a:lnTo>
                    <a:pt x="20" y="107"/>
                  </a:lnTo>
                  <a:lnTo>
                    <a:pt x="29" y="112"/>
                  </a:lnTo>
                  <a:lnTo>
                    <a:pt x="41" y="115"/>
                  </a:lnTo>
                  <a:lnTo>
                    <a:pt x="65" y="116"/>
                  </a:lnTo>
                  <a:lnTo>
                    <a:pt x="71" y="116"/>
                  </a:lnTo>
                  <a:lnTo>
                    <a:pt x="65" y="111"/>
                  </a:lnTo>
                  <a:lnTo>
                    <a:pt x="65" y="74"/>
                  </a:lnTo>
                  <a:lnTo>
                    <a:pt x="71" y="74"/>
                  </a:lnTo>
                  <a:lnTo>
                    <a:pt x="65" y="74"/>
                  </a:lnTo>
                  <a:lnTo>
                    <a:pt x="47" y="74"/>
                  </a:lnTo>
                  <a:lnTo>
                    <a:pt x="40" y="73"/>
                  </a:lnTo>
                  <a:lnTo>
                    <a:pt x="34" y="71"/>
                  </a:lnTo>
                  <a:lnTo>
                    <a:pt x="27" y="67"/>
                  </a:lnTo>
                  <a:lnTo>
                    <a:pt x="25" y="63"/>
                  </a:lnTo>
                  <a:lnTo>
                    <a:pt x="25" y="58"/>
                  </a:lnTo>
                  <a:lnTo>
                    <a:pt x="25" y="52"/>
                  </a:lnTo>
                  <a:lnTo>
                    <a:pt x="27" y="48"/>
                  </a:lnTo>
                  <a:lnTo>
                    <a:pt x="34" y="44"/>
                  </a:lnTo>
                  <a:lnTo>
                    <a:pt x="40" y="43"/>
                  </a:lnTo>
                  <a:lnTo>
                    <a:pt x="47" y="41"/>
                  </a:lnTo>
                  <a:lnTo>
                    <a:pt x="65" y="41"/>
                  </a:lnTo>
                  <a:lnTo>
                    <a:pt x="71" y="41"/>
                  </a:lnTo>
                  <a:lnTo>
                    <a:pt x="6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79" name="Freeform 453"/>
            <p:cNvSpPr>
              <a:spLocks/>
            </p:cNvSpPr>
            <p:nvPr/>
          </p:nvSpPr>
          <p:spPr bwMode="auto">
            <a:xfrm>
              <a:off x="559" y="2633"/>
              <a:ext cx="46" cy="36"/>
            </a:xfrm>
            <a:custGeom>
              <a:avLst/>
              <a:gdLst>
                <a:gd name="T0" fmla="*/ 1 w 140"/>
                <a:gd name="T1" fmla="*/ 1 h 107"/>
                <a:gd name="T2" fmla="*/ 1 w 140"/>
                <a:gd name="T3" fmla="*/ 1 h 107"/>
                <a:gd name="T4" fmla="*/ 2 w 140"/>
                <a:gd name="T5" fmla="*/ 1 h 107"/>
                <a:gd name="T6" fmla="*/ 2 w 140"/>
                <a:gd name="T7" fmla="*/ 1 h 107"/>
                <a:gd name="T8" fmla="*/ 2 w 140"/>
                <a:gd name="T9" fmla="*/ 1 h 107"/>
                <a:gd name="T10" fmla="*/ 2 w 140"/>
                <a:gd name="T11" fmla="*/ 0 h 107"/>
                <a:gd name="T12" fmla="*/ 1 w 140"/>
                <a:gd name="T13" fmla="*/ 0 h 107"/>
                <a:gd name="T14" fmla="*/ 1 w 140"/>
                <a:gd name="T15" fmla="*/ 0 h 107"/>
                <a:gd name="T16" fmla="*/ 1 w 140"/>
                <a:gd name="T17" fmla="*/ 0 h 107"/>
                <a:gd name="T18" fmla="*/ 1 w 140"/>
                <a:gd name="T19" fmla="*/ 1 h 107"/>
                <a:gd name="T20" fmla="*/ 0 w 140"/>
                <a:gd name="T21" fmla="*/ 1 h 107"/>
                <a:gd name="T22" fmla="*/ 0 w 140"/>
                <a:gd name="T23" fmla="*/ 1 h 107"/>
                <a:gd name="T24" fmla="*/ 0 w 140"/>
                <a:gd name="T25" fmla="*/ 1 h 107"/>
                <a:gd name="T26" fmla="*/ 0 w 140"/>
                <a:gd name="T27" fmla="*/ 1 h 107"/>
                <a:gd name="T28" fmla="*/ 0 w 140"/>
                <a:gd name="T29" fmla="*/ 1 h 107"/>
                <a:gd name="T30" fmla="*/ 0 w 140"/>
                <a:gd name="T31" fmla="*/ 0 h 107"/>
                <a:gd name="T32" fmla="*/ 0 w 140"/>
                <a:gd name="T33" fmla="*/ 0 h 107"/>
                <a:gd name="T34" fmla="*/ 0 w 140"/>
                <a:gd name="T35" fmla="*/ 0 h 107"/>
                <a:gd name="T36" fmla="*/ 0 w 140"/>
                <a:gd name="T37" fmla="*/ 0 h 107"/>
                <a:gd name="T38" fmla="*/ 0 w 140"/>
                <a:gd name="T39" fmla="*/ 0 h 107"/>
                <a:gd name="T40" fmla="*/ 0 w 140"/>
                <a:gd name="T41" fmla="*/ 0 h 107"/>
                <a:gd name="T42" fmla="*/ 0 w 140"/>
                <a:gd name="T43" fmla="*/ 1 h 107"/>
                <a:gd name="T44" fmla="*/ 0 w 140"/>
                <a:gd name="T45" fmla="*/ 1 h 107"/>
                <a:gd name="T46" fmla="*/ 0 w 140"/>
                <a:gd name="T47" fmla="*/ 1 h 107"/>
                <a:gd name="T48" fmla="*/ 1 w 140"/>
                <a:gd name="T49" fmla="*/ 1 h 107"/>
                <a:gd name="T50" fmla="*/ 1 w 140"/>
                <a:gd name="T51" fmla="*/ 1 h 107"/>
                <a:gd name="T52" fmla="*/ 1 w 140"/>
                <a:gd name="T53" fmla="*/ 1 h 107"/>
                <a:gd name="T54" fmla="*/ 1 w 140"/>
                <a:gd name="T55" fmla="*/ 1 h 107"/>
                <a:gd name="T56" fmla="*/ 1 w 140"/>
                <a:gd name="T57" fmla="*/ 1 h 107"/>
                <a:gd name="T58" fmla="*/ 1 w 140"/>
                <a:gd name="T59" fmla="*/ 1 h 107"/>
                <a:gd name="T60" fmla="*/ 1 w 140"/>
                <a:gd name="T61" fmla="*/ 1 h 107"/>
                <a:gd name="T62" fmla="*/ 1 w 140"/>
                <a:gd name="T63" fmla="*/ 1 h 107"/>
                <a:gd name="T64" fmla="*/ 1 w 140"/>
                <a:gd name="T65" fmla="*/ 1 h 107"/>
                <a:gd name="T66" fmla="*/ 1 w 140"/>
                <a:gd name="T67" fmla="*/ 1 h 107"/>
                <a:gd name="T68" fmla="*/ 1 w 140"/>
                <a:gd name="T69" fmla="*/ 1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0"/>
                <a:gd name="T106" fmla="*/ 0 h 107"/>
                <a:gd name="T107" fmla="*/ 140 w 140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0" h="107">
                  <a:moveTo>
                    <a:pt x="95" y="107"/>
                  </a:moveTo>
                  <a:lnTo>
                    <a:pt x="117" y="105"/>
                  </a:lnTo>
                  <a:lnTo>
                    <a:pt x="132" y="95"/>
                  </a:lnTo>
                  <a:lnTo>
                    <a:pt x="139" y="77"/>
                  </a:lnTo>
                  <a:lnTo>
                    <a:pt x="140" y="44"/>
                  </a:lnTo>
                  <a:lnTo>
                    <a:pt x="133" y="23"/>
                  </a:lnTo>
                  <a:lnTo>
                    <a:pt x="114" y="4"/>
                  </a:lnTo>
                  <a:lnTo>
                    <a:pt x="88" y="1"/>
                  </a:lnTo>
                  <a:lnTo>
                    <a:pt x="72" y="12"/>
                  </a:lnTo>
                  <a:lnTo>
                    <a:pt x="42" y="68"/>
                  </a:lnTo>
                  <a:lnTo>
                    <a:pt x="35" y="72"/>
                  </a:lnTo>
                  <a:lnTo>
                    <a:pt x="24" y="68"/>
                  </a:lnTo>
                  <a:lnTo>
                    <a:pt x="21" y="53"/>
                  </a:lnTo>
                  <a:lnTo>
                    <a:pt x="25" y="46"/>
                  </a:lnTo>
                  <a:lnTo>
                    <a:pt x="40" y="46"/>
                  </a:lnTo>
                  <a:lnTo>
                    <a:pt x="35" y="40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29" y="5"/>
                  </a:lnTo>
                  <a:lnTo>
                    <a:pt x="8" y="17"/>
                  </a:lnTo>
                  <a:lnTo>
                    <a:pt x="3" y="35"/>
                  </a:lnTo>
                  <a:lnTo>
                    <a:pt x="0" y="57"/>
                  </a:lnTo>
                  <a:lnTo>
                    <a:pt x="8" y="89"/>
                  </a:lnTo>
                  <a:lnTo>
                    <a:pt x="26" y="106"/>
                  </a:lnTo>
                  <a:lnTo>
                    <a:pt x="50" y="105"/>
                  </a:lnTo>
                  <a:lnTo>
                    <a:pt x="69" y="87"/>
                  </a:lnTo>
                  <a:lnTo>
                    <a:pt x="93" y="43"/>
                  </a:lnTo>
                  <a:lnTo>
                    <a:pt x="107" y="42"/>
                  </a:lnTo>
                  <a:lnTo>
                    <a:pt x="115" y="50"/>
                  </a:lnTo>
                  <a:lnTo>
                    <a:pt x="115" y="64"/>
                  </a:lnTo>
                  <a:lnTo>
                    <a:pt x="103" y="72"/>
                  </a:lnTo>
                  <a:lnTo>
                    <a:pt x="95" y="72"/>
                  </a:lnTo>
                  <a:lnTo>
                    <a:pt x="91" y="67"/>
                  </a:lnTo>
                  <a:lnTo>
                    <a:pt x="91" y="107"/>
                  </a:lnTo>
                  <a:lnTo>
                    <a:pt x="95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0" name="Freeform 454"/>
            <p:cNvSpPr>
              <a:spLocks/>
            </p:cNvSpPr>
            <p:nvPr/>
          </p:nvSpPr>
          <p:spPr bwMode="auto">
            <a:xfrm>
              <a:off x="559" y="2569"/>
              <a:ext cx="45" cy="58"/>
            </a:xfrm>
            <a:custGeom>
              <a:avLst/>
              <a:gdLst>
                <a:gd name="T0" fmla="*/ 0 w 136"/>
                <a:gd name="T1" fmla="*/ 2 h 174"/>
                <a:gd name="T2" fmla="*/ 0 w 136"/>
                <a:gd name="T3" fmla="*/ 2 h 174"/>
                <a:gd name="T4" fmla="*/ 2 w 136"/>
                <a:gd name="T5" fmla="*/ 2 h 174"/>
                <a:gd name="T6" fmla="*/ 2 w 136"/>
                <a:gd name="T7" fmla="*/ 2 h 174"/>
                <a:gd name="T8" fmla="*/ 1 w 136"/>
                <a:gd name="T9" fmla="*/ 2 h 174"/>
                <a:gd name="T10" fmla="*/ 1 w 136"/>
                <a:gd name="T11" fmla="*/ 2 h 174"/>
                <a:gd name="T12" fmla="*/ 0 w 136"/>
                <a:gd name="T13" fmla="*/ 2 h 174"/>
                <a:gd name="T14" fmla="*/ 0 w 136"/>
                <a:gd name="T15" fmla="*/ 2 h 174"/>
                <a:gd name="T16" fmla="*/ 0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2 w 136"/>
                <a:gd name="T23" fmla="*/ 1 h 174"/>
                <a:gd name="T24" fmla="*/ 2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0 w 136"/>
                <a:gd name="T31" fmla="*/ 1 h 174"/>
                <a:gd name="T32" fmla="*/ 0 w 136"/>
                <a:gd name="T33" fmla="*/ 1 h 174"/>
                <a:gd name="T34" fmla="*/ 0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2 w 136"/>
                <a:gd name="T41" fmla="*/ 1 h 174"/>
                <a:gd name="T42" fmla="*/ 2 w 136"/>
                <a:gd name="T43" fmla="*/ 0 h 174"/>
                <a:gd name="T44" fmla="*/ 0 w 136"/>
                <a:gd name="T45" fmla="*/ 0 h 174"/>
                <a:gd name="T46" fmla="*/ 0 w 136"/>
                <a:gd name="T47" fmla="*/ 0 h 174"/>
                <a:gd name="T48" fmla="*/ 0 w 136"/>
                <a:gd name="T49" fmla="*/ 0 h 174"/>
                <a:gd name="T50" fmla="*/ 0 w 136"/>
                <a:gd name="T51" fmla="*/ 0 h 174"/>
                <a:gd name="T52" fmla="*/ 0 w 136"/>
                <a:gd name="T53" fmla="*/ 1 h 174"/>
                <a:gd name="T54" fmla="*/ 0 w 136"/>
                <a:gd name="T55" fmla="*/ 1 h 174"/>
                <a:gd name="T56" fmla="*/ 0 w 136"/>
                <a:gd name="T57" fmla="*/ 1 h 174"/>
                <a:gd name="T58" fmla="*/ 0 w 136"/>
                <a:gd name="T59" fmla="*/ 1 h 174"/>
                <a:gd name="T60" fmla="*/ 0 w 136"/>
                <a:gd name="T61" fmla="*/ 1 h 174"/>
                <a:gd name="T62" fmla="*/ 0 w 136"/>
                <a:gd name="T63" fmla="*/ 2 h 174"/>
                <a:gd name="T64" fmla="*/ 0 w 136"/>
                <a:gd name="T65" fmla="*/ 2 h 174"/>
                <a:gd name="T66" fmla="*/ 0 w 136"/>
                <a:gd name="T67" fmla="*/ 2 h 174"/>
                <a:gd name="T68" fmla="*/ 0 w 136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174"/>
                <a:gd name="T107" fmla="*/ 136 w 136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174">
                  <a:moveTo>
                    <a:pt x="0" y="133"/>
                  </a:moveTo>
                  <a:lnTo>
                    <a:pt x="0" y="174"/>
                  </a:lnTo>
                  <a:lnTo>
                    <a:pt x="136" y="174"/>
                  </a:lnTo>
                  <a:lnTo>
                    <a:pt x="136" y="133"/>
                  </a:lnTo>
                  <a:lnTo>
                    <a:pt x="41" y="133"/>
                  </a:lnTo>
                  <a:lnTo>
                    <a:pt x="41" y="138"/>
                  </a:lnTo>
                  <a:lnTo>
                    <a:pt x="27" y="134"/>
                  </a:lnTo>
                  <a:lnTo>
                    <a:pt x="20" y="123"/>
                  </a:lnTo>
                  <a:lnTo>
                    <a:pt x="27" y="114"/>
                  </a:lnTo>
                  <a:lnTo>
                    <a:pt x="41" y="112"/>
                  </a:lnTo>
                  <a:lnTo>
                    <a:pt x="41" y="107"/>
                  </a:lnTo>
                  <a:lnTo>
                    <a:pt x="136" y="107"/>
                  </a:lnTo>
                  <a:lnTo>
                    <a:pt x="136" y="66"/>
                  </a:lnTo>
                  <a:lnTo>
                    <a:pt x="41" y="66"/>
                  </a:lnTo>
                  <a:lnTo>
                    <a:pt x="41" y="71"/>
                  </a:lnTo>
                  <a:lnTo>
                    <a:pt x="27" y="68"/>
                  </a:lnTo>
                  <a:lnTo>
                    <a:pt x="20" y="56"/>
                  </a:lnTo>
                  <a:lnTo>
                    <a:pt x="27" y="47"/>
                  </a:lnTo>
                  <a:lnTo>
                    <a:pt x="41" y="46"/>
                  </a:lnTo>
                  <a:lnTo>
                    <a:pt x="41" y="41"/>
                  </a:lnTo>
                  <a:lnTo>
                    <a:pt x="136" y="41"/>
                  </a:lnTo>
                  <a:lnTo>
                    <a:pt x="136" y="0"/>
                  </a:lnTo>
                  <a:lnTo>
                    <a:pt x="25" y="0"/>
                  </a:lnTo>
                  <a:lnTo>
                    <a:pt x="30" y="4"/>
                  </a:lnTo>
                  <a:lnTo>
                    <a:pt x="17" y="6"/>
                  </a:lnTo>
                  <a:lnTo>
                    <a:pt x="7" y="14"/>
                  </a:lnTo>
                  <a:lnTo>
                    <a:pt x="0" y="41"/>
                  </a:lnTo>
                  <a:lnTo>
                    <a:pt x="4" y="59"/>
                  </a:lnTo>
                  <a:lnTo>
                    <a:pt x="15" y="71"/>
                  </a:lnTo>
                  <a:lnTo>
                    <a:pt x="4" y="87"/>
                  </a:lnTo>
                  <a:lnTo>
                    <a:pt x="0" y="107"/>
                  </a:lnTo>
                  <a:lnTo>
                    <a:pt x="8" y="131"/>
                  </a:lnTo>
                  <a:lnTo>
                    <a:pt x="15" y="138"/>
                  </a:lnTo>
                  <a:lnTo>
                    <a:pt x="15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1" name="Rectangle 455"/>
            <p:cNvSpPr>
              <a:spLocks noChangeArrowheads="1"/>
            </p:cNvSpPr>
            <p:nvPr/>
          </p:nvSpPr>
          <p:spPr bwMode="auto">
            <a:xfrm>
              <a:off x="558" y="2546"/>
              <a:ext cx="4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2" name="Rectangle 456"/>
            <p:cNvSpPr>
              <a:spLocks noChangeArrowheads="1"/>
            </p:cNvSpPr>
            <p:nvPr/>
          </p:nvSpPr>
          <p:spPr bwMode="auto">
            <a:xfrm>
              <a:off x="538" y="2546"/>
              <a:ext cx="10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3" name="Freeform 457"/>
            <p:cNvSpPr>
              <a:spLocks/>
            </p:cNvSpPr>
            <p:nvPr/>
          </p:nvSpPr>
          <p:spPr bwMode="auto">
            <a:xfrm>
              <a:off x="559" y="2497"/>
              <a:ext cx="47" cy="39"/>
            </a:xfrm>
            <a:custGeom>
              <a:avLst/>
              <a:gdLst>
                <a:gd name="T0" fmla="*/ 1 w 140"/>
                <a:gd name="T1" fmla="*/ 0 h 116"/>
                <a:gd name="T2" fmla="*/ 0 w 140"/>
                <a:gd name="T3" fmla="*/ 0 h 116"/>
                <a:gd name="T4" fmla="*/ 0 w 140"/>
                <a:gd name="T5" fmla="*/ 0 h 116"/>
                <a:gd name="T6" fmla="*/ 0 w 140"/>
                <a:gd name="T7" fmla="*/ 1 h 116"/>
                <a:gd name="T8" fmla="*/ 0 w 140"/>
                <a:gd name="T9" fmla="*/ 1 h 116"/>
                <a:gd name="T10" fmla="*/ 0 w 140"/>
                <a:gd name="T11" fmla="*/ 1 h 116"/>
                <a:gd name="T12" fmla="*/ 0 w 140"/>
                <a:gd name="T13" fmla="*/ 1 h 116"/>
                <a:gd name="T14" fmla="*/ 0 w 140"/>
                <a:gd name="T15" fmla="*/ 1 h 116"/>
                <a:gd name="T16" fmla="*/ 1 w 140"/>
                <a:gd name="T17" fmla="*/ 1 h 116"/>
                <a:gd name="T18" fmla="*/ 1 w 140"/>
                <a:gd name="T19" fmla="*/ 1 h 116"/>
                <a:gd name="T20" fmla="*/ 2 w 140"/>
                <a:gd name="T21" fmla="*/ 1 h 116"/>
                <a:gd name="T22" fmla="*/ 2 w 140"/>
                <a:gd name="T23" fmla="*/ 1 h 116"/>
                <a:gd name="T24" fmla="*/ 2 w 140"/>
                <a:gd name="T25" fmla="*/ 0 h 116"/>
                <a:gd name="T26" fmla="*/ 1 w 140"/>
                <a:gd name="T27" fmla="*/ 0 h 116"/>
                <a:gd name="T28" fmla="*/ 1 w 140"/>
                <a:gd name="T29" fmla="*/ 0 h 116"/>
                <a:gd name="T30" fmla="*/ 1 w 140"/>
                <a:gd name="T31" fmla="*/ 0 h 116"/>
                <a:gd name="T32" fmla="*/ 1 w 140"/>
                <a:gd name="T33" fmla="*/ 1 h 116"/>
                <a:gd name="T34" fmla="*/ 1 w 140"/>
                <a:gd name="T35" fmla="*/ 1 h 116"/>
                <a:gd name="T36" fmla="*/ 1 w 140"/>
                <a:gd name="T37" fmla="*/ 1 h 116"/>
                <a:gd name="T38" fmla="*/ 1 w 140"/>
                <a:gd name="T39" fmla="*/ 1 h 116"/>
                <a:gd name="T40" fmla="*/ 1 w 140"/>
                <a:gd name="T41" fmla="*/ 1 h 116"/>
                <a:gd name="T42" fmla="*/ 0 w 140"/>
                <a:gd name="T43" fmla="*/ 1 h 116"/>
                <a:gd name="T44" fmla="*/ 0 w 140"/>
                <a:gd name="T45" fmla="*/ 1 h 116"/>
                <a:gd name="T46" fmla="*/ 0 w 140"/>
                <a:gd name="T47" fmla="*/ 1 h 116"/>
                <a:gd name="T48" fmla="*/ 0 w 140"/>
                <a:gd name="T49" fmla="*/ 1 h 116"/>
                <a:gd name="T50" fmla="*/ 1 w 140"/>
                <a:gd name="T51" fmla="*/ 1 h 116"/>
                <a:gd name="T52" fmla="*/ 1 w 140"/>
                <a:gd name="T53" fmla="*/ 0 h 116"/>
                <a:gd name="T54" fmla="*/ 1 w 140"/>
                <a:gd name="T55" fmla="*/ 0 h 116"/>
                <a:gd name="T56" fmla="*/ 1 w 140"/>
                <a:gd name="T57" fmla="*/ 0 h 1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0"/>
                <a:gd name="T88" fmla="*/ 0 h 116"/>
                <a:gd name="T89" fmla="*/ 140 w 140"/>
                <a:gd name="T90" fmla="*/ 116 h 1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0" h="116">
                  <a:moveTo>
                    <a:pt x="48" y="5"/>
                  </a:moveTo>
                  <a:lnTo>
                    <a:pt x="26" y="8"/>
                  </a:lnTo>
                  <a:lnTo>
                    <a:pt x="10" y="20"/>
                  </a:lnTo>
                  <a:lnTo>
                    <a:pt x="0" y="46"/>
                  </a:lnTo>
                  <a:lnTo>
                    <a:pt x="0" y="75"/>
                  </a:lnTo>
                  <a:lnTo>
                    <a:pt x="10" y="99"/>
                  </a:lnTo>
                  <a:lnTo>
                    <a:pt x="27" y="112"/>
                  </a:lnTo>
                  <a:lnTo>
                    <a:pt x="39" y="116"/>
                  </a:lnTo>
                  <a:lnTo>
                    <a:pt x="94" y="116"/>
                  </a:lnTo>
                  <a:lnTo>
                    <a:pt x="119" y="107"/>
                  </a:lnTo>
                  <a:lnTo>
                    <a:pt x="134" y="89"/>
                  </a:lnTo>
                  <a:lnTo>
                    <a:pt x="140" y="58"/>
                  </a:lnTo>
                  <a:lnTo>
                    <a:pt x="133" y="26"/>
                  </a:lnTo>
                  <a:lnTo>
                    <a:pt x="120" y="11"/>
                  </a:lnTo>
                  <a:lnTo>
                    <a:pt x="98" y="1"/>
                  </a:lnTo>
                  <a:lnTo>
                    <a:pt x="84" y="0"/>
                  </a:lnTo>
                  <a:lnTo>
                    <a:pt x="84" y="42"/>
                  </a:lnTo>
                  <a:lnTo>
                    <a:pt x="106" y="46"/>
                  </a:lnTo>
                  <a:lnTo>
                    <a:pt x="114" y="58"/>
                  </a:lnTo>
                  <a:lnTo>
                    <a:pt x="108" y="72"/>
                  </a:lnTo>
                  <a:lnTo>
                    <a:pt x="89" y="79"/>
                  </a:lnTo>
                  <a:lnTo>
                    <a:pt x="38" y="79"/>
                  </a:lnTo>
                  <a:lnTo>
                    <a:pt x="25" y="71"/>
                  </a:lnTo>
                  <a:lnTo>
                    <a:pt x="23" y="58"/>
                  </a:lnTo>
                  <a:lnTo>
                    <a:pt x="28" y="46"/>
                  </a:lnTo>
                  <a:lnTo>
                    <a:pt x="48" y="42"/>
                  </a:lnTo>
                  <a:lnTo>
                    <a:pt x="44" y="37"/>
                  </a:lnTo>
                  <a:lnTo>
                    <a:pt x="44" y="0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4" name="Freeform 458"/>
            <p:cNvSpPr>
              <a:spLocks/>
            </p:cNvSpPr>
            <p:nvPr/>
          </p:nvSpPr>
          <p:spPr bwMode="auto">
            <a:xfrm>
              <a:off x="557" y="2442"/>
              <a:ext cx="47" cy="25"/>
            </a:xfrm>
            <a:custGeom>
              <a:avLst/>
              <a:gdLst>
                <a:gd name="T0" fmla="*/ 0 w 141"/>
                <a:gd name="T1" fmla="*/ 1 h 73"/>
                <a:gd name="T2" fmla="*/ 2 w 141"/>
                <a:gd name="T3" fmla="*/ 1 h 73"/>
                <a:gd name="T4" fmla="*/ 2 w 141"/>
                <a:gd name="T5" fmla="*/ 0 h 73"/>
                <a:gd name="T6" fmla="*/ 1 w 141"/>
                <a:gd name="T7" fmla="*/ 0 h 73"/>
                <a:gd name="T8" fmla="*/ 1 w 141"/>
                <a:gd name="T9" fmla="*/ 0 h 73"/>
                <a:gd name="T10" fmla="*/ 1 w 141"/>
                <a:gd name="T11" fmla="*/ 0 h 73"/>
                <a:gd name="T12" fmla="*/ 0 w 141"/>
                <a:gd name="T13" fmla="*/ 0 h 73"/>
                <a:gd name="T14" fmla="*/ 0 w 141"/>
                <a:gd name="T15" fmla="*/ 0 h 73"/>
                <a:gd name="T16" fmla="*/ 0 w 141"/>
                <a:gd name="T17" fmla="*/ 0 h 73"/>
                <a:gd name="T18" fmla="*/ 0 w 141"/>
                <a:gd name="T19" fmla="*/ 0 h 73"/>
                <a:gd name="T20" fmla="*/ 0 w 141"/>
                <a:gd name="T21" fmla="*/ 0 h 73"/>
                <a:gd name="T22" fmla="*/ 0 w 141"/>
                <a:gd name="T23" fmla="*/ 0 h 73"/>
                <a:gd name="T24" fmla="*/ 0 w 141"/>
                <a:gd name="T25" fmla="*/ 0 h 73"/>
                <a:gd name="T26" fmla="*/ 0 w 141"/>
                <a:gd name="T27" fmla="*/ 0 h 73"/>
                <a:gd name="T28" fmla="*/ 0 w 141"/>
                <a:gd name="T29" fmla="*/ 0 h 73"/>
                <a:gd name="T30" fmla="*/ 0 w 141"/>
                <a:gd name="T31" fmla="*/ 1 h 73"/>
                <a:gd name="T32" fmla="*/ 0 w 141"/>
                <a:gd name="T33" fmla="*/ 0 h 73"/>
                <a:gd name="T34" fmla="*/ 0 w 141"/>
                <a:gd name="T35" fmla="*/ 0 h 73"/>
                <a:gd name="T36" fmla="*/ 0 w 141"/>
                <a:gd name="T37" fmla="*/ 1 h 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1"/>
                <a:gd name="T58" fmla="*/ 0 h 73"/>
                <a:gd name="T59" fmla="*/ 141 w 141"/>
                <a:gd name="T60" fmla="*/ 73 h 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1" h="73">
                  <a:moveTo>
                    <a:pt x="5" y="73"/>
                  </a:moveTo>
                  <a:lnTo>
                    <a:pt x="141" y="73"/>
                  </a:lnTo>
                  <a:lnTo>
                    <a:pt x="141" y="36"/>
                  </a:lnTo>
                  <a:lnTo>
                    <a:pt x="66" y="36"/>
                  </a:lnTo>
                  <a:lnTo>
                    <a:pt x="56" y="36"/>
                  </a:lnTo>
                  <a:lnTo>
                    <a:pt x="47" y="33"/>
                  </a:lnTo>
                  <a:lnTo>
                    <a:pt x="40" y="24"/>
                  </a:lnTo>
                  <a:lnTo>
                    <a:pt x="39" y="15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14"/>
                  </a:lnTo>
                  <a:lnTo>
                    <a:pt x="10" y="24"/>
                  </a:lnTo>
                  <a:lnTo>
                    <a:pt x="16" y="33"/>
                  </a:lnTo>
                  <a:lnTo>
                    <a:pt x="25" y="42"/>
                  </a:lnTo>
                  <a:lnTo>
                    <a:pt x="20" y="36"/>
                  </a:lnTo>
                  <a:lnTo>
                    <a:pt x="5" y="3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5" name="Freeform 459"/>
            <p:cNvSpPr>
              <a:spLocks/>
            </p:cNvSpPr>
            <p:nvPr/>
          </p:nvSpPr>
          <p:spPr bwMode="auto">
            <a:xfrm>
              <a:off x="589" y="2402"/>
              <a:ext cx="17" cy="37"/>
            </a:xfrm>
            <a:custGeom>
              <a:avLst/>
              <a:gdLst>
                <a:gd name="T0" fmla="*/ 0 w 51"/>
                <a:gd name="T1" fmla="*/ 1 h 112"/>
                <a:gd name="T2" fmla="*/ 0 w 51"/>
                <a:gd name="T3" fmla="*/ 1 h 112"/>
                <a:gd name="T4" fmla="*/ 0 w 51"/>
                <a:gd name="T5" fmla="*/ 1 h 112"/>
                <a:gd name="T6" fmla="*/ 0 w 51"/>
                <a:gd name="T7" fmla="*/ 1 h 112"/>
                <a:gd name="T8" fmla="*/ 0 w 51"/>
                <a:gd name="T9" fmla="*/ 1 h 112"/>
                <a:gd name="T10" fmla="*/ 1 w 51"/>
                <a:gd name="T11" fmla="*/ 1 h 112"/>
                <a:gd name="T12" fmla="*/ 1 w 51"/>
                <a:gd name="T13" fmla="*/ 1 h 112"/>
                <a:gd name="T14" fmla="*/ 1 w 51"/>
                <a:gd name="T15" fmla="*/ 1 h 112"/>
                <a:gd name="T16" fmla="*/ 1 w 51"/>
                <a:gd name="T17" fmla="*/ 1 h 112"/>
                <a:gd name="T18" fmla="*/ 1 w 51"/>
                <a:gd name="T19" fmla="*/ 1 h 112"/>
                <a:gd name="T20" fmla="*/ 1 w 51"/>
                <a:gd name="T21" fmla="*/ 1 h 112"/>
                <a:gd name="T22" fmla="*/ 0 w 51"/>
                <a:gd name="T23" fmla="*/ 1 h 112"/>
                <a:gd name="T24" fmla="*/ 0 w 51"/>
                <a:gd name="T25" fmla="*/ 1 h 112"/>
                <a:gd name="T26" fmla="*/ 0 w 51"/>
                <a:gd name="T27" fmla="*/ 0 h 112"/>
                <a:gd name="T28" fmla="*/ 1 w 51"/>
                <a:gd name="T29" fmla="*/ 0 h 112"/>
                <a:gd name="T30" fmla="*/ 1 w 51"/>
                <a:gd name="T31" fmla="*/ 0 h 112"/>
                <a:gd name="T32" fmla="*/ 0 w 51"/>
                <a:gd name="T33" fmla="*/ 0 h 112"/>
                <a:gd name="T34" fmla="*/ 0 w 51"/>
                <a:gd name="T35" fmla="*/ 0 h 112"/>
                <a:gd name="T36" fmla="*/ 0 w 51"/>
                <a:gd name="T37" fmla="*/ 0 h 112"/>
                <a:gd name="T38" fmla="*/ 0 w 51"/>
                <a:gd name="T39" fmla="*/ 0 h 112"/>
                <a:gd name="T40" fmla="*/ 0 w 51"/>
                <a:gd name="T41" fmla="*/ 0 h 112"/>
                <a:gd name="T42" fmla="*/ 0 w 51"/>
                <a:gd name="T43" fmla="*/ 1 h 112"/>
                <a:gd name="T44" fmla="*/ 0 w 51"/>
                <a:gd name="T45" fmla="*/ 1 h 112"/>
                <a:gd name="T46" fmla="*/ 0 w 51"/>
                <a:gd name="T47" fmla="*/ 1 h 112"/>
                <a:gd name="T48" fmla="*/ 0 w 51"/>
                <a:gd name="T49" fmla="*/ 1 h 112"/>
                <a:gd name="T50" fmla="*/ 0 w 51"/>
                <a:gd name="T51" fmla="*/ 1 h 112"/>
                <a:gd name="T52" fmla="*/ 0 w 51"/>
                <a:gd name="T53" fmla="*/ 1 h 112"/>
                <a:gd name="T54" fmla="*/ 0 w 51"/>
                <a:gd name="T55" fmla="*/ 1 h 112"/>
                <a:gd name="T56" fmla="*/ 0 w 51"/>
                <a:gd name="T57" fmla="*/ 1 h 112"/>
                <a:gd name="T58" fmla="*/ 0 w 51"/>
                <a:gd name="T59" fmla="*/ 1 h 1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112"/>
                <a:gd name="T92" fmla="*/ 51 w 51"/>
                <a:gd name="T93" fmla="*/ 112 h 1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112">
                  <a:moveTo>
                    <a:pt x="0" y="72"/>
                  </a:moveTo>
                  <a:lnTo>
                    <a:pt x="4" y="107"/>
                  </a:lnTo>
                  <a:lnTo>
                    <a:pt x="4" y="112"/>
                  </a:lnTo>
                  <a:lnTo>
                    <a:pt x="23" y="110"/>
                  </a:lnTo>
                  <a:lnTo>
                    <a:pt x="37" y="104"/>
                  </a:lnTo>
                  <a:lnTo>
                    <a:pt x="42" y="98"/>
                  </a:lnTo>
                  <a:lnTo>
                    <a:pt x="47" y="92"/>
                  </a:lnTo>
                  <a:lnTo>
                    <a:pt x="49" y="86"/>
                  </a:lnTo>
                  <a:lnTo>
                    <a:pt x="51" y="76"/>
                  </a:lnTo>
                  <a:lnTo>
                    <a:pt x="48" y="65"/>
                  </a:lnTo>
                  <a:lnTo>
                    <a:pt x="44" y="56"/>
                  </a:lnTo>
                  <a:lnTo>
                    <a:pt x="38" y="48"/>
                  </a:lnTo>
                  <a:lnTo>
                    <a:pt x="30" y="42"/>
                  </a:lnTo>
                  <a:lnTo>
                    <a:pt x="25" y="36"/>
                  </a:lnTo>
                  <a:lnTo>
                    <a:pt x="45" y="36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5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8" y="50"/>
                  </a:lnTo>
                  <a:lnTo>
                    <a:pt x="23" y="54"/>
                  </a:lnTo>
                  <a:lnTo>
                    <a:pt x="25" y="61"/>
                  </a:lnTo>
                  <a:lnTo>
                    <a:pt x="23" y="67"/>
                  </a:lnTo>
                  <a:lnTo>
                    <a:pt x="18" y="71"/>
                  </a:lnTo>
                  <a:lnTo>
                    <a:pt x="4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6" name="Freeform 460"/>
            <p:cNvSpPr>
              <a:spLocks/>
            </p:cNvSpPr>
            <p:nvPr/>
          </p:nvSpPr>
          <p:spPr bwMode="auto">
            <a:xfrm>
              <a:off x="559" y="2402"/>
              <a:ext cx="31" cy="37"/>
            </a:xfrm>
            <a:custGeom>
              <a:avLst/>
              <a:gdLst>
                <a:gd name="T0" fmla="*/ 1 w 93"/>
                <a:gd name="T1" fmla="*/ 1 h 112"/>
                <a:gd name="T2" fmla="*/ 1 w 93"/>
                <a:gd name="T3" fmla="*/ 0 h 112"/>
                <a:gd name="T4" fmla="*/ 0 w 93"/>
                <a:gd name="T5" fmla="*/ 0 h 112"/>
                <a:gd name="T6" fmla="*/ 1 w 93"/>
                <a:gd name="T7" fmla="*/ 0 h 112"/>
                <a:gd name="T8" fmla="*/ 0 w 93"/>
                <a:gd name="T9" fmla="*/ 0 h 112"/>
                <a:gd name="T10" fmla="*/ 0 w 93"/>
                <a:gd name="T11" fmla="*/ 0 h 112"/>
                <a:gd name="T12" fmla="*/ 0 w 93"/>
                <a:gd name="T13" fmla="*/ 1 h 112"/>
                <a:gd name="T14" fmla="*/ 0 w 93"/>
                <a:gd name="T15" fmla="*/ 1 h 112"/>
                <a:gd name="T16" fmla="*/ 0 w 93"/>
                <a:gd name="T17" fmla="*/ 1 h 112"/>
                <a:gd name="T18" fmla="*/ 0 w 93"/>
                <a:gd name="T19" fmla="*/ 1 h 112"/>
                <a:gd name="T20" fmla="*/ 0 w 93"/>
                <a:gd name="T21" fmla="*/ 1 h 112"/>
                <a:gd name="T22" fmla="*/ 0 w 93"/>
                <a:gd name="T23" fmla="*/ 1 h 112"/>
                <a:gd name="T24" fmla="*/ 0 w 93"/>
                <a:gd name="T25" fmla="*/ 1 h 112"/>
                <a:gd name="T26" fmla="*/ 0 w 93"/>
                <a:gd name="T27" fmla="*/ 1 h 112"/>
                <a:gd name="T28" fmla="*/ 0 w 93"/>
                <a:gd name="T29" fmla="*/ 1 h 112"/>
                <a:gd name="T30" fmla="*/ 0 w 93"/>
                <a:gd name="T31" fmla="*/ 1 h 112"/>
                <a:gd name="T32" fmla="*/ 0 w 93"/>
                <a:gd name="T33" fmla="*/ 1 h 112"/>
                <a:gd name="T34" fmla="*/ 0 w 93"/>
                <a:gd name="T35" fmla="*/ 1 h 112"/>
                <a:gd name="T36" fmla="*/ 0 w 93"/>
                <a:gd name="T37" fmla="*/ 1 h 112"/>
                <a:gd name="T38" fmla="*/ 1 w 93"/>
                <a:gd name="T39" fmla="*/ 1 h 112"/>
                <a:gd name="T40" fmla="*/ 1 w 93"/>
                <a:gd name="T41" fmla="*/ 1 h 112"/>
                <a:gd name="T42" fmla="*/ 1 w 93"/>
                <a:gd name="T43" fmla="*/ 1 h 112"/>
                <a:gd name="T44" fmla="*/ 1 w 93"/>
                <a:gd name="T45" fmla="*/ 1 h 112"/>
                <a:gd name="T46" fmla="*/ 1 w 93"/>
                <a:gd name="T47" fmla="*/ 1 h 112"/>
                <a:gd name="T48" fmla="*/ 1 w 93"/>
                <a:gd name="T49" fmla="*/ 1 h 112"/>
                <a:gd name="T50" fmla="*/ 1 w 93"/>
                <a:gd name="T51" fmla="*/ 1 h 112"/>
                <a:gd name="T52" fmla="*/ 1 w 93"/>
                <a:gd name="T53" fmla="*/ 1 h 112"/>
                <a:gd name="T54" fmla="*/ 1 w 93"/>
                <a:gd name="T55" fmla="*/ 1 h 112"/>
                <a:gd name="T56" fmla="*/ 1 w 93"/>
                <a:gd name="T57" fmla="*/ 1 h 112"/>
                <a:gd name="T58" fmla="*/ 1 w 93"/>
                <a:gd name="T59" fmla="*/ 1 h 112"/>
                <a:gd name="T60" fmla="*/ 1 w 93"/>
                <a:gd name="T61" fmla="*/ 1 h 112"/>
                <a:gd name="T62" fmla="*/ 1 w 93"/>
                <a:gd name="T63" fmla="*/ 1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112"/>
                <a:gd name="T98" fmla="*/ 93 w 93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112">
                  <a:moveTo>
                    <a:pt x="89" y="42"/>
                  </a:moveTo>
                  <a:lnTo>
                    <a:pt x="89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18" y="11"/>
                  </a:lnTo>
                  <a:lnTo>
                    <a:pt x="6" y="21"/>
                  </a:lnTo>
                  <a:lnTo>
                    <a:pt x="0" y="44"/>
                  </a:lnTo>
                  <a:lnTo>
                    <a:pt x="0" y="79"/>
                  </a:lnTo>
                  <a:lnTo>
                    <a:pt x="8" y="92"/>
                  </a:lnTo>
                  <a:lnTo>
                    <a:pt x="19" y="104"/>
                  </a:lnTo>
                  <a:lnTo>
                    <a:pt x="38" y="107"/>
                  </a:lnTo>
                  <a:lnTo>
                    <a:pt x="33" y="107"/>
                  </a:lnTo>
                  <a:lnTo>
                    <a:pt x="33" y="67"/>
                  </a:lnTo>
                  <a:lnTo>
                    <a:pt x="38" y="72"/>
                  </a:lnTo>
                  <a:lnTo>
                    <a:pt x="20" y="66"/>
                  </a:lnTo>
                  <a:lnTo>
                    <a:pt x="18" y="57"/>
                  </a:lnTo>
                  <a:lnTo>
                    <a:pt x="20" y="48"/>
                  </a:lnTo>
                  <a:lnTo>
                    <a:pt x="38" y="42"/>
                  </a:lnTo>
                  <a:lnTo>
                    <a:pt x="33" y="42"/>
                  </a:lnTo>
                  <a:lnTo>
                    <a:pt x="48" y="42"/>
                  </a:lnTo>
                  <a:lnTo>
                    <a:pt x="50" y="79"/>
                  </a:lnTo>
                  <a:lnTo>
                    <a:pt x="60" y="99"/>
                  </a:lnTo>
                  <a:lnTo>
                    <a:pt x="78" y="111"/>
                  </a:lnTo>
                  <a:lnTo>
                    <a:pt x="93" y="112"/>
                  </a:lnTo>
                  <a:lnTo>
                    <a:pt x="89" y="107"/>
                  </a:lnTo>
                  <a:lnTo>
                    <a:pt x="93" y="72"/>
                  </a:lnTo>
                  <a:lnTo>
                    <a:pt x="79" y="69"/>
                  </a:lnTo>
                  <a:lnTo>
                    <a:pt x="72" y="64"/>
                  </a:lnTo>
                  <a:lnTo>
                    <a:pt x="69" y="54"/>
                  </a:lnTo>
                  <a:lnTo>
                    <a:pt x="69" y="42"/>
                  </a:lnTo>
                  <a:lnTo>
                    <a:pt x="93" y="42"/>
                  </a:lnTo>
                  <a:lnTo>
                    <a:pt x="8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7" name="Freeform 461"/>
            <p:cNvSpPr>
              <a:spLocks/>
            </p:cNvSpPr>
            <p:nvPr/>
          </p:nvSpPr>
          <p:spPr bwMode="auto">
            <a:xfrm>
              <a:off x="559" y="2357"/>
              <a:ext cx="63" cy="39"/>
            </a:xfrm>
            <a:custGeom>
              <a:avLst/>
              <a:gdLst>
                <a:gd name="T0" fmla="*/ 2 w 190"/>
                <a:gd name="T1" fmla="*/ 1 h 117"/>
                <a:gd name="T2" fmla="*/ 2 w 190"/>
                <a:gd name="T3" fmla="*/ 1 h 117"/>
                <a:gd name="T4" fmla="*/ 0 w 190"/>
                <a:gd name="T5" fmla="*/ 0 h 117"/>
                <a:gd name="T6" fmla="*/ 0 w 190"/>
                <a:gd name="T7" fmla="*/ 0 h 117"/>
                <a:gd name="T8" fmla="*/ 1 w 190"/>
                <a:gd name="T9" fmla="*/ 1 h 117"/>
                <a:gd name="T10" fmla="*/ 0 w 190"/>
                <a:gd name="T11" fmla="*/ 1 h 117"/>
                <a:gd name="T12" fmla="*/ 0 w 190"/>
                <a:gd name="T13" fmla="*/ 1 h 117"/>
                <a:gd name="T14" fmla="*/ 2 w 190"/>
                <a:gd name="T15" fmla="*/ 1 h 117"/>
                <a:gd name="T16" fmla="*/ 2 w 190"/>
                <a:gd name="T17" fmla="*/ 1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17"/>
                <a:gd name="T29" fmla="*/ 190 w 190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17">
                  <a:moveTo>
                    <a:pt x="190" y="95"/>
                  </a:moveTo>
                  <a:lnTo>
                    <a:pt x="190" y="5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98" y="58"/>
                  </a:lnTo>
                  <a:lnTo>
                    <a:pt x="0" y="79"/>
                  </a:lnTo>
                  <a:lnTo>
                    <a:pt x="0" y="117"/>
                  </a:lnTo>
                  <a:lnTo>
                    <a:pt x="138" y="79"/>
                  </a:lnTo>
                  <a:lnTo>
                    <a:pt x="19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8" name="Freeform 462"/>
            <p:cNvSpPr>
              <a:spLocks/>
            </p:cNvSpPr>
            <p:nvPr/>
          </p:nvSpPr>
          <p:spPr bwMode="auto">
            <a:xfrm>
              <a:off x="2981" y="2923"/>
              <a:ext cx="17" cy="63"/>
            </a:xfrm>
            <a:custGeom>
              <a:avLst/>
              <a:gdLst>
                <a:gd name="T0" fmla="*/ 1 w 53"/>
                <a:gd name="T1" fmla="*/ 0 h 189"/>
                <a:gd name="T2" fmla="*/ 0 w 53"/>
                <a:gd name="T3" fmla="*/ 0 h 189"/>
                <a:gd name="T4" fmla="*/ 0 w 53"/>
                <a:gd name="T5" fmla="*/ 0 h 189"/>
                <a:gd name="T6" fmla="*/ 0 w 53"/>
                <a:gd name="T7" fmla="*/ 0 h 189"/>
                <a:gd name="T8" fmla="*/ 0 w 53"/>
                <a:gd name="T9" fmla="*/ 0 h 189"/>
                <a:gd name="T10" fmla="*/ 0 w 53"/>
                <a:gd name="T11" fmla="*/ 0 h 189"/>
                <a:gd name="T12" fmla="*/ 0 w 53"/>
                <a:gd name="T13" fmla="*/ 0 h 189"/>
                <a:gd name="T14" fmla="*/ 0 w 53"/>
                <a:gd name="T15" fmla="*/ 0 h 189"/>
                <a:gd name="T16" fmla="*/ 0 w 53"/>
                <a:gd name="T17" fmla="*/ 1 h 189"/>
                <a:gd name="T18" fmla="*/ 0 w 53"/>
                <a:gd name="T19" fmla="*/ 0 h 189"/>
                <a:gd name="T20" fmla="*/ 0 w 53"/>
                <a:gd name="T21" fmla="*/ 2 h 189"/>
                <a:gd name="T22" fmla="*/ 1 w 53"/>
                <a:gd name="T23" fmla="*/ 2 h 189"/>
                <a:gd name="T24" fmla="*/ 1 w 53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189"/>
                <a:gd name="T41" fmla="*/ 53 w 53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189">
                  <a:moveTo>
                    <a:pt x="53" y="0"/>
                  </a:moveTo>
                  <a:lnTo>
                    <a:pt x="29" y="0"/>
                  </a:lnTo>
                  <a:lnTo>
                    <a:pt x="34" y="5"/>
                  </a:lnTo>
                  <a:lnTo>
                    <a:pt x="25" y="11"/>
                  </a:lnTo>
                  <a:lnTo>
                    <a:pt x="17" y="17"/>
                  </a:lnTo>
                  <a:lnTo>
                    <a:pt x="9" y="2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29" y="30"/>
                  </a:lnTo>
                  <a:lnTo>
                    <a:pt x="29" y="189"/>
                  </a:lnTo>
                  <a:lnTo>
                    <a:pt x="53" y="18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89" name="Freeform 463"/>
            <p:cNvSpPr>
              <a:spLocks/>
            </p:cNvSpPr>
            <p:nvPr/>
          </p:nvSpPr>
          <p:spPr bwMode="auto">
            <a:xfrm>
              <a:off x="3309" y="2923"/>
              <a:ext cx="16" cy="63"/>
            </a:xfrm>
            <a:custGeom>
              <a:avLst/>
              <a:gdLst>
                <a:gd name="T0" fmla="*/ 1 w 48"/>
                <a:gd name="T1" fmla="*/ 0 h 189"/>
                <a:gd name="T2" fmla="*/ 0 w 48"/>
                <a:gd name="T3" fmla="*/ 0 h 189"/>
                <a:gd name="T4" fmla="*/ 0 w 48"/>
                <a:gd name="T5" fmla="*/ 0 h 189"/>
                <a:gd name="T6" fmla="*/ 0 w 48"/>
                <a:gd name="T7" fmla="*/ 0 h 189"/>
                <a:gd name="T8" fmla="*/ 0 w 48"/>
                <a:gd name="T9" fmla="*/ 0 h 189"/>
                <a:gd name="T10" fmla="*/ 0 w 48"/>
                <a:gd name="T11" fmla="*/ 0 h 189"/>
                <a:gd name="T12" fmla="*/ 0 w 48"/>
                <a:gd name="T13" fmla="*/ 0 h 189"/>
                <a:gd name="T14" fmla="*/ 0 w 48"/>
                <a:gd name="T15" fmla="*/ 1 h 189"/>
                <a:gd name="T16" fmla="*/ 0 w 48"/>
                <a:gd name="T17" fmla="*/ 0 h 189"/>
                <a:gd name="T18" fmla="*/ 0 w 48"/>
                <a:gd name="T19" fmla="*/ 2 h 189"/>
                <a:gd name="T20" fmla="*/ 1 w 48"/>
                <a:gd name="T21" fmla="*/ 2 h 189"/>
                <a:gd name="T22" fmla="*/ 1 w 48"/>
                <a:gd name="T23" fmla="*/ 0 h 1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89"/>
                <a:gd name="T38" fmla="*/ 48 w 48"/>
                <a:gd name="T39" fmla="*/ 189 h 1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89">
                  <a:moveTo>
                    <a:pt x="48" y="0"/>
                  </a:moveTo>
                  <a:lnTo>
                    <a:pt x="29" y="0"/>
                  </a:lnTo>
                  <a:lnTo>
                    <a:pt x="29" y="5"/>
                  </a:lnTo>
                  <a:lnTo>
                    <a:pt x="24" y="11"/>
                  </a:lnTo>
                  <a:lnTo>
                    <a:pt x="16" y="17"/>
                  </a:lnTo>
                  <a:lnTo>
                    <a:pt x="8" y="23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24" y="30"/>
                  </a:lnTo>
                  <a:lnTo>
                    <a:pt x="24" y="189"/>
                  </a:lnTo>
                  <a:lnTo>
                    <a:pt x="48" y="18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0" name="Freeform 464"/>
            <p:cNvSpPr>
              <a:spLocks/>
            </p:cNvSpPr>
            <p:nvPr/>
          </p:nvSpPr>
          <p:spPr bwMode="auto">
            <a:xfrm>
              <a:off x="3361" y="2923"/>
              <a:ext cx="16" cy="66"/>
            </a:xfrm>
            <a:custGeom>
              <a:avLst/>
              <a:gdLst>
                <a:gd name="T0" fmla="*/ 0 w 46"/>
                <a:gd name="T1" fmla="*/ 2 h 198"/>
                <a:gd name="T2" fmla="*/ 0 w 46"/>
                <a:gd name="T3" fmla="*/ 2 h 198"/>
                <a:gd name="T4" fmla="*/ 0 w 46"/>
                <a:gd name="T5" fmla="*/ 2 h 198"/>
                <a:gd name="T6" fmla="*/ 0 w 46"/>
                <a:gd name="T7" fmla="*/ 2 h 198"/>
                <a:gd name="T8" fmla="*/ 0 w 46"/>
                <a:gd name="T9" fmla="*/ 2 h 198"/>
                <a:gd name="T10" fmla="*/ 1 w 46"/>
                <a:gd name="T11" fmla="*/ 2 h 198"/>
                <a:gd name="T12" fmla="*/ 1 w 46"/>
                <a:gd name="T13" fmla="*/ 2 h 198"/>
                <a:gd name="T14" fmla="*/ 1 w 46"/>
                <a:gd name="T15" fmla="*/ 2 h 198"/>
                <a:gd name="T16" fmla="*/ 1 w 46"/>
                <a:gd name="T17" fmla="*/ 1 h 198"/>
                <a:gd name="T18" fmla="*/ 1 w 46"/>
                <a:gd name="T19" fmla="*/ 1 h 198"/>
                <a:gd name="T20" fmla="*/ 1 w 46"/>
                <a:gd name="T21" fmla="*/ 1 h 198"/>
                <a:gd name="T22" fmla="*/ 1 w 46"/>
                <a:gd name="T23" fmla="*/ 0 h 198"/>
                <a:gd name="T24" fmla="*/ 0 w 46"/>
                <a:gd name="T25" fmla="*/ 0 h 198"/>
                <a:gd name="T26" fmla="*/ 0 w 46"/>
                <a:gd name="T27" fmla="*/ 0 h 198"/>
                <a:gd name="T28" fmla="*/ 0 w 46"/>
                <a:gd name="T29" fmla="*/ 0 h 198"/>
                <a:gd name="T30" fmla="*/ 0 w 46"/>
                <a:gd name="T31" fmla="*/ 0 h 198"/>
                <a:gd name="T32" fmla="*/ 0 w 46"/>
                <a:gd name="T33" fmla="*/ 0 h 198"/>
                <a:gd name="T34" fmla="*/ 0 w 46"/>
                <a:gd name="T35" fmla="*/ 0 h 198"/>
                <a:gd name="T36" fmla="*/ 0 w 46"/>
                <a:gd name="T37" fmla="*/ 0 h 198"/>
                <a:gd name="T38" fmla="*/ 0 w 46"/>
                <a:gd name="T39" fmla="*/ 0 h 198"/>
                <a:gd name="T40" fmla="*/ 0 w 46"/>
                <a:gd name="T41" fmla="*/ 0 h 198"/>
                <a:gd name="T42" fmla="*/ 0 w 46"/>
                <a:gd name="T43" fmla="*/ 0 h 198"/>
                <a:gd name="T44" fmla="*/ 0 w 46"/>
                <a:gd name="T45" fmla="*/ 1 h 198"/>
                <a:gd name="T46" fmla="*/ 0 w 46"/>
                <a:gd name="T47" fmla="*/ 1 h 198"/>
                <a:gd name="T48" fmla="*/ 0 w 46"/>
                <a:gd name="T49" fmla="*/ 1 h 198"/>
                <a:gd name="T50" fmla="*/ 0 w 46"/>
                <a:gd name="T51" fmla="*/ 1 h 198"/>
                <a:gd name="T52" fmla="*/ 0 w 46"/>
                <a:gd name="T53" fmla="*/ 1 h 198"/>
                <a:gd name="T54" fmla="*/ 0 w 46"/>
                <a:gd name="T55" fmla="*/ 2 h 198"/>
                <a:gd name="T56" fmla="*/ 0 w 46"/>
                <a:gd name="T57" fmla="*/ 2 h 198"/>
                <a:gd name="T58" fmla="*/ 0 w 46"/>
                <a:gd name="T59" fmla="*/ 2 h 198"/>
                <a:gd name="T60" fmla="*/ 0 w 46"/>
                <a:gd name="T61" fmla="*/ 2 h 198"/>
                <a:gd name="T62" fmla="*/ 0 w 46"/>
                <a:gd name="T63" fmla="*/ 2 h 198"/>
                <a:gd name="T64" fmla="*/ 0 w 46"/>
                <a:gd name="T65" fmla="*/ 2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198"/>
                <a:gd name="T101" fmla="*/ 46 w 46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198">
                  <a:moveTo>
                    <a:pt x="0" y="173"/>
                  </a:moveTo>
                  <a:lnTo>
                    <a:pt x="0" y="198"/>
                  </a:lnTo>
                  <a:lnTo>
                    <a:pt x="15" y="196"/>
                  </a:lnTo>
                  <a:lnTo>
                    <a:pt x="27" y="190"/>
                  </a:lnTo>
                  <a:lnTo>
                    <a:pt x="35" y="180"/>
                  </a:lnTo>
                  <a:lnTo>
                    <a:pt x="41" y="167"/>
                  </a:lnTo>
                  <a:lnTo>
                    <a:pt x="44" y="152"/>
                  </a:lnTo>
                  <a:lnTo>
                    <a:pt x="45" y="136"/>
                  </a:lnTo>
                  <a:lnTo>
                    <a:pt x="46" y="102"/>
                  </a:lnTo>
                  <a:lnTo>
                    <a:pt x="45" y="65"/>
                  </a:lnTo>
                  <a:lnTo>
                    <a:pt x="44" y="49"/>
                  </a:lnTo>
                  <a:lnTo>
                    <a:pt x="41" y="35"/>
                  </a:lnTo>
                  <a:lnTo>
                    <a:pt x="35" y="22"/>
                  </a:lnTo>
                  <a:lnTo>
                    <a:pt x="27" y="13"/>
                  </a:lnTo>
                  <a:lnTo>
                    <a:pt x="1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27"/>
                  </a:lnTo>
                  <a:lnTo>
                    <a:pt x="13" y="31"/>
                  </a:lnTo>
                  <a:lnTo>
                    <a:pt x="17" y="38"/>
                  </a:lnTo>
                  <a:lnTo>
                    <a:pt x="21" y="47"/>
                  </a:lnTo>
                  <a:lnTo>
                    <a:pt x="23" y="59"/>
                  </a:lnTo>
                  <a:lnTo>
                    <a:pt x="24" y="73"/>
                  </a:lnTo>
                  <a:lnTo>
                    <a:pt x="26" y="88"/>
                  </a:lnTo>
                  <a:lnTo>
                    <a:pt x="26" y="106"/>
                  </a:lnTo>
                  <a:lnTo>
                    <a:pt x="26" y="129"/>
                  </a:lnTo>
                  <a:lnTo>
                    <a:pt x="22" y="151"/>
                  </a:lnTo>
                  <a:lnTo>
                    <a:pt x="20" y="160"/>
                  </a:lnTo>
                  <a:lnTo>
                    <a:pt x="15" y="167"/>
                  </a:lnTo>
                  <a:lnTo>
                    <a:pt x="8" y="172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1" name="Freeform 465"/>
            <p:cNvSpPr>
              <a:spLocks/>
            </p:cNvSpPr>
            <p:nvPr/>
          </p:nvSpPr>
          <p:spPr bwMode="auto">
            <a:xfrm>
              <a:off x="3344" y="2923"/>
              <a:ext cx="17" cy="66"/>
            </a:xfrm>
            <a:custGeom>
              <a:avLst/>
              <a:gdLst>
                <a:gd name="T0" fmla="*/ 1 w 51"/>
                <a:gd name="T1" fmla="*/ 0 h 198"/>
                <a:gd name="T2" fmla="*/ 1 w 51"/>
                <a:gd name="T3" fmla="*/ 0 h 198"/>
                <a:gd name="T4" fmla="*/ 1 w 51"/>
                <a:gd name="T5" fmla="*/ 0 h 198"/>
                <a:gd name="T6" fmla="*/ 1 w 51"/>
                <a:gd name="T7" fmla="*/ 0 h 198"/>
                <a:gd name="T8" fmla="*/ 0 w 51"/>
                <a:gd name="T9" fmla="*/ 0 h 198"/>
                <a:gd name="T10" fmla="*/ 0 w 51"/>
                <a:gd name="T11" fmla="*/ 0 h 198"/>
                <a:gd name="T12" fmla="*/ 0 w 51"/>
                <a:gd name="T13" fmla="*/ 0 h 198"/>
                <a:gd name="T14" fmla="*/ 0 w 51"/>
                <a:gd name="T15" fmla="*/ 0 h 198"/>
                <a:gd name="T16" fmla="*/ 0 w 51"/>
                <a:gd name="T17" fmla="*/ 1 h 198"/>
                <a:gd name="T18" fmla="*/ 0 w 51"/>
                <a:gd name="T19" fmla="*/ 1 h 198"/>
                <a:gd name="T20" fmla="*/ 0 w 51"/>
                <a:gd name="T21" fmla="*/ 1 h 198"/>
                <a:gd name="T22" fmla="*/ 0 w 51"/>
                <a:gd name="T23" fmla="*/ 2 h 198"/>
                <a:gd name="T24" fmla="*/ 0 w 51"/>
                <a:gd name="T25" fmla="*/ 2 h 198"/>
                <a:gd name="T26" fmla="*/ 0 w 51"/>
                <a:gd name="T27" fmla="*/ 2 h 198"/>
                <a:gd name="T28" fmla="*/ 0 w 51"/>
                <a:gd name="T29" fmla="*/ 2 h 198"/>
                <a:gd name="T30" fmla="*/ 0 w 51"/>
                <a:gd name="T31" fmla="*/ 2 h 198"/>
                <a:gd name="T32" fmla="*/ 0 w 51"/>
                <a:gd name="T33" fmla="*/ 2 h 198"/>
                <a:gd name="T34" fmla="*/ 1 w 51"/>
                <a:gd name="T35" fmla="*/ 2 h 198"/>
                <a:gd name="T36" fmla="*/ 1 w 51"/>
                <a:gd name="T37" fmla="*/ 2 h 198"/>
                <a:gd name="T38" fmla="*/ 1 w 51"/>
                <a:gd name="T39" fmla="*/ 2 h 198"/>
                <a:gd name="T40" fmla="*/ 0 w 51"/>
                <a:gd name="T41" fmla="*/ 2 h 198"/>
                <a:gd name="T42" fmla="*/ 0 w 51"/>
                <a:gd name="T43" fmla="*/ 2 h 198"/>
                <a:gd name="T44" fmla="*/ 0 w 51"/>
                <a:gd name="T45" fmla="*/ 2 h 198"/>
                <a:gd name="T46" fmla="*/ 0 w 51"/>
                <a:gd name="T47" fmla="*/ 2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1 h 198"/>
                <a:gd name="T54" fmla="*/ 0 w 51"/>
                <a:gd name="T55" fmla="*/ 1 h 198"/>
                <a:gd name="T56" fmla="*/ 0 w 51"/>
                <a:gd name="T57" fmla="*/ 0 h 198"/>
                <a:gd name="T58" fmla="*/ 0 w 51"/>
                <a:gd name="T59" fmla="*/ 0 h 198"/>
                <a:gd name="T60" fmla="*/ 1 w 51"/>
                <a:gd name="T61" fmla="*/ 0 h 198"/>
                <a:gd name="T62" fmla="*/ 1 w 51"/>
                <a:gd name="T63" fmla="*/ 0 h 198"/>
                <a:gd name="T64" fmla="*/ 1 w 51"/>
                <a:gd name="T65" fmla="*/ 0 h 198"/>
                <a:gd name="T66" fmla="*/ 1 w 51"/>
                <a:gd name="T67" fmla="*/ 0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198"/>
                <a:gd name="T104" fmla="*/ 51 w 51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198">
                  <a:moveTo>
                    <a:pt x="51" y="20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2" y="9"/>
                  </a:lnTo>
                  <a:lnTo>
                    <a:pt x="13" y="19"/>
                  </a:lnTo>
                  <a:lnTo>
                    <a:pt x="7" y="32"/>
                  </a:lnTo>
                  <a:lnTo>
                    <a:pt x="3" y="47"/>
                  </a:lnTo>
                  <a:lnTo>
                    <a:pt x="1" y="65"/>
                  </a:lnTo>
                  <a:lnTo>
                    <a:pt x="0" y="102"/>
                  </a:lnTo>
                  <a:lnTo>
                    <a:pt x="1" y="136"/>
                  </a:lnTo>
                  <a:lnTo>
                    <a:pt x="3" y="152"/>
                  </a:lnTo>
                  <a:lnTo>
                    <a:pt x="7" y="167"/>
                  </a:lnTo>
                  <a:lnTo>
                    <a:pt x="13" y="180"/>
                  </a:lnTo>
                  <a:lnTo>
                    <a:pt x="22" y="190"/>
                  </a:lnTo>
                  <a:lnTo>
                    <a:pt x="34" y="196"/>
                  </a:lnTo>
                  <a:lnTo>
                    <a:pt x="51" y="198"/>
                  </a:lnTo>
                  <a:lnTo>
                    <a:pt x="51" y="173"/>
                  </a:lnTo>
                  <a:lnTo>
                    <a:pt x="41" y="172"/>
                  </a:lnTo>
                  <a:lnTo>
                    <a:pt x="34" y="167"/>
                  </a:lnTo>
                  <a:lnTo>
                    <a:pt x="29" y="160"/>
                  </a:lnTo>
                  <a:lnTo>
                    <a:pt x="27" y="151"/>
                  </a:lnTo>
                  <a:lnTo>
                    <a:pt x="26" y="129"/>
                  </a:lnTo>
                  <a:lnTo>
                    <a:pt x="26" y="106"/>
                  </a:lnTo>
                  <a:lnTo>
                    <a:pt x="26" y="69"/>
                  </a:lnTo>
                  <a:lnTo>
                    <a:pt x="27" y="54"/>
                  </a:lnTo>
                  <a:lnTo>
                    <a:pt x="29" y="43"/>
                  </a:lnTo>
                  <a:lnTo>
                    <a:pt x="31" y="32"/>
                  </a:lnTo>
                  <a:lnTo>
                    <a:pt x="36" y="26"/>
                  </a:lnTo>
                  <a:lnTo>
                    <a:pt x="43" y="21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2" name="Freeform 466"/>
            <p:cNvSpPr>
              <a:spLocks/>
            </p:cNvSpPr>
            <p:nvPr/>
          </p:nvSpPr>
          <p:spPr bwMode="auto">
            <a:xfrm>
              <a:off x="3381" y="2910"/>
              <a:ext cx="19" cy="30"/>
            </a:xfrm>
            <a:custGeom>
              <a:avLst/>
              <a:gdLst>
                <a:gd name="T0" fmla="*/ 1 w 55"/>
                <a:gd name="T1" fmla="*/ 1 h 92"/>
                <a:gd name="T2" fmla="*/ 1 w 55"/>
                <a:gd name="T3" fmla="*/ 1 h 92"/>
                <a:gd name="T4" fmla="*/ 0 w 55"/>
                <a:gd name="T5" fmla="*/ 1 h 92"/>
                <a:gd name="T6" fmla="*/ 0 w 55"/>
                <a:gd name="T7" fmla="*/ 1 h 92"/>
                <a:gd name="T8" fmla="*/ 1 w 55"/>
                <a:gd name="T9" fmla="*/ 0 h 92"/>
                <a:gd name="T10" fmla="*/ 1 w 55"/>
                <a:gd name="T11" fmla="*/ 0 h 92"/>
                <a:gd name="T12" fmla="*/ 1 w 55"/>
                <a:gd name="T13" fmla="*/ 0 h 92"/>
                <a:gd name="T14" fmla="*/ 0 w 55"/>
                <a:gd name="T15" fmla="*/ 0 h 92"/>
                <a:gd name="T16" fmla="*/ 0 w 55"/>
                <a:gd name="T17" fmla="*/ 0 h 92"/>
                <a:gd name="T18" fmla="*/ 0 w 55"/>
                <a:gd name="T19" fmla="*/ 0 h 92"/>
                <a:gd name="T20" fmla="*/ 0 w 55"/>
                <a:gd name="T21" fmla="*/ 0 h 92"/>
                <a:gd name="T22" fmla="*/ 0 w 55"/>
                <a:gd name="T23" fmla="*/ 0 h 92"/>
                <a:gd name="T24" fmla="*/ 0 w 55"/>
                <a:gd name="T25" fmla="*/ 0 h 92"/>
                <a:gd name="T26" fmla="*/ 0 w 55"/>
                <a:gd name="T27" fmla="*/ 0 h 92"/>
                <a:gd name="T28" fmla="*/ 0 w 55"/>
                <a:gd name="T29" fmla="*/ 0 h 92"/>
                <a:gd name="T30" fmla="*/ 0 w 55"/>
                <a:gd name="T31" fmla="*/ 0 h 92"/>
                <a:gd name="T32" fmla="*/ 0 w 55"/>
                <a:gd name="T33" fmla="*/ 0 h 92"/>
                <a:gd name="T34" fmla="*/ 0 w 55"/>
                <a:gd name="T35" fmla="*/ 1 h 92"/>
                <a:gd name="T36" fmla="*/ 0 w 55"/>
                <a:gd name="T37" fmla="*/ 1 h 92"/>
                <a:gd name="T38" fmla="*/ 0 w 55"/>
                <a:gd name="T39" fmla="*/ 1 h 92"/>
                <a:gd name="T40" fmla="*/ 1 w 55"/>
                <a:gd name="T41" fmla="*/ 1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92"/>
                <a:gd name="T65" fmla="*/ 55 w 55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92">
                  <a:moveTo>
                    <a:pt x="55" y="92"/>
                  </a:moveTo>
                  <a:lnTo>
                    <a:pt x="55" y="82"/>
                  </a:lnTo>
                  <a:lnTo>
                    <a:pt x="16" y="82"/>
                  </a:lnTo>
                  <a:lnTo>
                    <a:pt x="16" y="86"/>
                  </a:lnTo>
                  <a:lnTo>
                    <a:pt x="52" y="39"/>
                  </a:lnTo>
                  <a:lnTo>
                    <a:pt x="55" y="18"/>
                  </a:lnTo>
                  <a:lnTo>
                    <a:pt x="47" y="5"/>
                  </a:lnTo>
                  <a:lnTo>
                    <a:pt x="28" y="0"/>
                  </a:lnTo>
                  <a:lnTo>
                    <a:pt x="8" y="7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21" y="12"/>
                  </a:lnTo>
                  <a:lnTo>
                    <a:pt x="34" y="12"/>
                  </a:lnTo>
                  <a:lnTo>
                    <a:pt x="38" y="18"/>
                  </a:lnTo>
                  <a:lnTo>
                    <a:pt x="35" y="38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55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3" name="Freeform 467"/>
            <p:cNvSpPr>
              <a:spLocks/>
            </p:cNvSpPr>
            <p:nvPr/>
          </p:nvSpPr>
          <p:spPr bwMode="auto">
            <a:xfrm>
              <a:off x="3664" y="2923"/>
              <a:ext cx="19" cy="63"/>
            </a:xfrm>
            <a:custGeom>
              <a:avLst/>
              <a:gdLst>
                <a:gd name="T0" fmla="*/ 1 w 58"/>
                <a:gd name="T1" fmla="*/ 0 h 189"/>
                <a:gd name="T2" fmla="*/ 0 w 58"/>
                <a:gd name="T3" fmla="*/ 0 h 189"/>
                <a:gd name="T4" fmla="*/ 0 w 58"/>
                <a:gd name="T5" fmla="*/ 0 h 189"/>
                <a:gd name="T6" fmla="*/ 0 w 58"/>
                <a:gd name="T7" fmla="*/ 0 h 189"/>
                <a:gd name="T8" fmla="*/ 0 w 58"/>
                <a:gd name="T9" fmla="*/ 0 h 189"/>
                <a:gd name="T10" fmla="*/ 0 w 58"/>
                <a:gd name="T11" fmla="*/ 0 h 189"/>
                <a:gd name="T12" fmla="*/ 0 w 58"/>
                <a:gd name="T13" fmla="*/ 0 h 189"/>
                <a:gd name="T14" fmla="*/ 0 w 58"/>
                <a:gd name="T15" fmla="*/ 0 h 189"/>
                <a:gd name="T16" fmla="*/ 0 w 58"/>
                <a:gd name="T17" fmla="*/ 1 h 189"/>
                <a:gd name="T18" fmla="*/ 0 w 58"/>
                <a:gd name="T19" fmla="*/ 0 h 189"/>
                <a:gd name="T20" fmla="*/ 0 w 58"/>
                <a:gd name="T21" fmla="*/ 2 h 189"/>
                <a:gd name="T22" fmla="*/ 1 w 58"/>
                <a:gd name="T23" fmla="*/ 2 h 189"/>
                <a:gd name="T24" fmla="*/ 1 w 58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189"/>
                <a:gd name="T41" fmla="*/ 58 w 58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189">
                  <a:moveTo>
                    <a:pt x="58" y="0"/>
                  </a:moveTo>
                  <a:lnTo>
                    <a:pt x="37" y="0"/>
                  </a:lnTo>
                  <a:lnTo>
                    <a:pt x="37" y="5"/>
                  </a:lnTo>
                  <a:lnTo>
                    <a:pt x="30" y="11"/>
                  </a:lnTo>
                  <a:lnTo>
                    <a:pt x="21" y="17"/>
                  </a:lnTo>
                  <a:lnTo>
                    <a:pt x="12" y="2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32" y="30"/>
                  </a:lnTo>
                  <a:lnTo>
                    <a:pt x="32" y="189"/>
                  </a:lnTo>
                  <a:lnTo>
                    <a:pt x="58" y="1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4" name="Freeform 468"/>
            <p:cNvSpPr>
              <a:spLocks/>
            </p:cNvSpPr>
            <p:nvPr/>
          </p:nvSpPr>
          <p:spPr bwMode="auto">
            <a:xfrm>
              <a:off x="3716" y="2923"/>
              <a:ext cx="18" cy="66"/>
            </a:xfrm>
            <a:custGeom>
              <a:avLst/>
              <a:gdLst>
                <a:gd name="T0" fmla="*/ 0 w 52"/>
                <a:gd name="T1" fmla="*/ 2 h 198"/>
                <a:gd name="T2" fmla="*/ 0 w 52"/>
                <a:gd name="T3" fmla="*/ 2 h 198"/>
                <a:gd name="T4" fmla="*/ 0 w 52"/>
                <a:gd name="T5" fmla="*/ 2 h 198"/>
                <a:gd name="T6" fmla="*/ 0 w 52"/>
                <a:gd name="T7" fmla="*/ 2 h 198"/>
                <a:gd name="T8" fmla="*/ 0 w 52"/>
                <a:gd name="T9" fmla="*/ 2 h 198"/>
                <a:gd name="T10" fmla="*/ 1 w 52"/>
                <a:gd name="T11" fmla="*/ 2 h 198"/>
                <a:gd name="T12" fmla="*/ 1 w 52"/>
                <a:gd name="T13" fmla="*/ 2 h 198"/>
                <a:gd name="T14" fmla="*/ 1 w 52"/>
                <a:gd name="T15" fmla="*/ 2 h 198"/>
                <a:gd name="T16" fmla="*/ 1 w 52"/>
                <a:gd name="T17" fmla="*/ 2 h 198"/>
                <a:gd name="T18" fmla="*/ 1 w 52"/>
                <a:gd name="T19" fmla="*/ 1 h 198"/>
                <a:gd name="T20" fmla="*/ 1 w 52"/>
                <a:gd name="T21" fmla="*/ 1 h 198"/>
                <a:gd name="T22" fmla="*/ 1 w 52"/>
                <a:gd name="T23" fmla="*/ 1 h 198"/>
                <a:gd name="T24" fmla="*/ 1 w 52"/>
                <a:gd name="T25" fmla="*/ 0 h 198"/>
                <a:gd name="T26" fmla="*/ 1 w 52"/>
                <a:gd name="T27" fmla="*/ 0 h 198"/>
                <a:gd name="T28" fmla="*/ 0 w 52"/>
                <a:gd name="T29" fmla="*/ 0 h 198"/>
                <a:gd name="T30" fmla="*/ 0 w 52"/>
                <a:gd name="T31" fmla="*/ 0 h 198"/>
                <a:gd name="T32" fmla="*/ 0 w 52"/>
                <a:gd name="T33" fmla="*/ 0 h 198"/>
                <a:gd name="T34" fmla="*/ 0 w 52"/>
                <a:gd name="T35" fmla="*/ 0 h 198"/>
                <a:gd name="T36" fmla="*/ 0 w 52"/>
                <a:gd name="T37" fmla="*/ 0 h 198"/>
                <a:gd name="T38" fmla="*/ 0 w 52"/>
                <a:gd name="T39" fmla="*/ 0 h 198"/>
                <a:gd name="T40" fmla="*/ 0 w 52"/>
                <a:gd name="T41" fmla="*/ 0 h 198"/>
                <a:gd name="T42" fmla="*/ 0 w 52"/>
                <a:gd name="T43" fmla="*/ 0 h 198"/>
                <a:gd name="T44" fmla="*/ 0 w 52"/>
                <a:gd name="T45" fmla="*/ 0 h 198"/>
                <a:gd name="T46" fmla="*/ 0 w 52"/>
                <a:gd name="T47" fmla="*/ 1 h 198"/>
                <a:gd name="T48" fmla="*/ 0 w 52"/>
                <a:gd name="T49" fmla="*/ 1 h 198"/>
                <a:gd name="T50" fmla="*/ 0 w 52"/>
                <a:gd name="T51" fmla="*/ 1 h 198"/>
                <a:gd name="T52" fmla="*/ 0 w 52"/>
                <a:gd name="T53" fmla="*/ 1 h 198"/>
                <a:gd name="T54" fmla="*/ 0 w 52"/>
                <a:gd name="T55" fmla="*/ 2 h 198"/>
                <a:gd name="T56" fmla="*/ 0 w 52"/>
                <a:gd name="T57" fmla="*/ 2 h 198"/>
                <a:gd name="T58" fmla="*/ 0 w 52"/>
                <a:gd name="T59" fmla="*/ 2 h 198"/>
                <a:gd name="T60" fmla="*/ 0 w 52"/>
                <a:gd name="T61" fmla="*/ 2 h 198"/>
                <a:gd name="T62" fmla="*/ 0 w 52"/>
                <a:gd name="T63" fmla="*/ 2 h 198"/>
                <a:gd name="T64" fmla="*/ 0 w 52"/>
                <a:gd name="T65" fmla="*/ 2 h 198"/>
                <a:gd name="T66" fmla="*/ 0 w 52"/>
                <a:gd name="T67" fmla="*/ 2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"/>
                <a:gd name="T103" fmla="*/ 0 h 198"/>
                <a:gd name="T104" fmla="*/ 52 w 52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" h="198">
                  <a:moveTo>
                    <a:pt x="0" y="173"/>
                  </a:moveTo>
                  <a:lnTo>
                    <a:pt x="0" y="198"/>
                  </a:lnTo>
                  <a:lnTo>
                    <a:pt x="5" y="198"/>
                  </a:lnTo>
                  <a:lnTo>
                    <a:pt x="21" y="196"/>
                  </a:lnTo>
                  <a:lnTo>
                    <a:pt x="32" y="190"/>
                  </a:lnTo>
                  <a:lnTo>
                    <a:pt x="40" y="180"/>
                  </a:lnTo>
                  <a:lnTo>
                    <a:pt x="46" y="167"/>
                  </a:lnTo>
                  <a:lnTo>
                    <a:pt x="49" y="152"/>
                  </a:lnTo>
                  <a:lnTo>
                    <a:pt x="51" y="136"/>
                  </a:lnTo>
                  <a:lnTo>
                    <a:pt x="52" y="102"/>
                  </a:lnTo>
                  <a:lnTo>
                    <a:pt x="51" y="65"/>
                  </a:lnTo>
                  <a:lnTo>
                    <a:pt x="49" y="49"/>
                  </a:lnTo>
                  <a:lnTo>
                    <a:pt x="46" y="35"/>
                  </a:lnTo>
                  <a:lnTo>
                    <a:pt x="40" y="22"/>
                  </a:lnTo>
                  <a:lnTo>
                    <a:pt x="32" y="13"/>
                  </a:lnTo>
                  <a:lnTo>
                    <a:pt x="21" y="7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" y="26"/>
                  </a:lnTo>
                  <a:lnTo>
                    <a:pt x="12" y="27"/>
                  </a:lnTo>
                  <a:lnTo>
                    <a:pt x="17" y="31"/>
                  </a:lnTo>
                  <a:lnTo>
                    <a:pt x="22" y="38"/>
                  </a:lnTo>
                  <a:lnTo>
                    <a:pt x="24" y="47"/>
                  </a:lnTo>
                  <a:lnTo>
                    <a:pt x="25" y="59"/>
                  </a:lnTo>
                  <a:lnTo>
                    <a:pt x="26" y="73"/>
                  </a:lnTo>
                  <a:lnTo>
                    <a:pt x="26" y="106"/>
                  </a:lnTo>
                  <a:lnTo>
                    <a:pt x="26" y="129"/>
                  </a:lnTo>
                  <a:lnTo>
                    <a:pt x="24" y="151"/>
                  </a:lnTo>
                  <a:lnTo>
                    <a:pt x="22" y="160"/>
                  </a:lnTo>
                  <a:lnTo>
                    <a:pt x="17" y="167"/>
                  </a:lnTo>
                  <a:lnTo>
                    <a:pt x="12" y="172"/>
                  </a:lnTo>
                  <a:lnTo>
                    <a:pt x="5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5" name="Freeform 469"/>
            <p:cNvSpPr>
              <a:spLocks/>
            </p:cNvSpPr>
            <p:nvPr/>
          </p:nvSpPr>
          <p:spPr bwMode="auto">
            <a:xfrm>
              <a:off x="3701" y="2923"/>
              <a:ext cx="17" cy="66"/>
            </a:xfrm>
            <a:custGeom>
              <a:avLst/>
              <a:gdLst>
                <a:gd name="T0" fmla="*/ 1 w 50"/>
                <a:gd name="T1" fmla="*/ 0 h 198"/>
                <a:gd name="T2" fmla="*/ 1 w 50"/>
                <a:gd name="T3" fmla="*/ 0 h 198"/>
                <a:gd name="T4" fmla="*/ 1 w 50"/>
                <a:gd name="T5" fmla="*/ 0 h 198"/>
                <a:gd name="T6" fmla="*/ 1 w 50"/>
                <a:gd name="T7" fmla="*/ 0 h 198"/>
                <a:gd name="T8" fmla="*/ 0 w 50"/>
                <a:gd name="T9" fmla="*/ 0 h 198"/>
                <a:gd name="T10" fmla="*/ 0 w 50"/>
                <a:gd name="T11" fmla="*/ 0 h 198"/>
                <a:gd name="T12" fmla="*/ 0 w 50"/>
                <a:gd name="T13" fmla="*/ 0 h 198"/>
                <a:gd name="T14" fmla="*/ 0 w 50"/>
                <a:gd name="T15" fmla="*/ 0 h 198"/>
                <a:gd name="T16" fmla="*/ 0 w 50"/>
                <a:gd name="T17" fmla="*/ 1 h 198"/>
                <a:gd name="T18" fmla="*/ 0 w 50"/>
                <a:gd name="T19" fmla="*/ 1 h 198"/>
                <a:gd name="T20" fmla="*/ 0 w 50"/>
                <a:gd name="T21" fmla="*/ 1 h 198"/>
                <a:gd name="T22" fmla="*/ 0 w 50"/>
                <a:gd name="T23" fmla="*/ 2 h 198"/>
                <a:gd name="T24" fmla="*/ 0 w 50"/>
                <a:gd name="T25" fmla="*/ 2 h 198"/>
                <a:gd name="T26" fmla="*/ 0 w 50"/>
                <a:gd name="T27" fmla="*/ 2 h 198"/>
                <a:gd name="T28" fmla="*/ 0 w 50"/>
                <a:gd name="T29" fmla="*/ 2 h 198"/>
                <a:gd name="T30" fmla="*/ 0 w 50"/>
                <a:gd name="T31" fmla="*/ 2 h 198"/>
                <a:gd name="T32" fmla="*/ 0 w 50"/>
                <a:gd name="T33" fmla="*/ 2 h 198"/>
                <a:gd name="T34" fmla="*/ 1 w 50"/>
                <a:gd name="T35" fmla="*/ 2 h 198"/>
                <a:gd name="T36" fmla="*/ 1 w 50"/>
                <a:gd name="T37" fmla="*/ 2 h 198"/>
                <a:gd name="T38" fmla="*/ 1 w 50"/>
                <a:gd name="T39" fmla="*/ 2 h 198"/>
                <a:gd name="T40" fmla="*/ 1 w 50"/>
                <a:gd name="T41" fmla="*/ 2 h 198"/>
                <a:gd name="T42" fmla="*/ 1 w 50"/>
                <a:gd name="T43" fmla="*/ 2 h 198"/>
                <a:gd name="T44" fmla="*/ 0 w 50"/>
                <a:gd name="T45" fmla="*/ 2 h 198"/>
                <a:gd name="T46" fmla="*/ 0 w 50"/>
                <a:gd name="T47" fmla="*/ 2 h 198"/>
                <a:gd name="T48" fmla="*/ 0 w 50"/>
                <a:gd name="T49" fmla="*/ 2 h 198"/>
                <a:gd name="T50" fmla="*/ 0 w 50"/>
                <a:gd name="T51" fmla="*/ 2 h 198"/>
                <a:gd name="T52" fmla="*/ 0 w 50"/>
                <a:gd name="T53" fmla="*/ 1 h 198"/>
                <a:gd name="T54" fmla="*/ 0 w 50"/>
                <a:gd name="T55" fmla="*/ 1 h 198"/>
                <a:gd name="T56" fmla="*/ 0 w 50"/>
                <a:gd name="T57" fmla="*/ 1 h 198"/>
                <a:gd name="T58" fmla="*/ 0 w 50"/>
                <a:gd name="T59" fmla="*/ 1 h 198"/>
                <a:gd name="T60" fmla="*/ 0 w 50"/>
                <a:gd name="T61" fmla="*/ 0 h 198"/>
                <a:gd name="T62" fmla="*/ 0 w 50"/>
                <a:gd name="T63" fmla="*/ 0 h 198"/>
                <a:gd name="T64" fmla="*/ 1 w 50"/>
                <a:gd name="T65" fmla="*/ 0 h 198"/>
                <a:gd name="T66" fmla="*/ 1 w 50"/>
                <a:gd name="T67" fmla="*/ 0 h 198"/>
                <a:gd name="T68" fmla="*/ 1 w 50"/>
                <a:gd name="T69" fmla="*/ 0 h 198"/>
                <a:gd name="T70" fmla="*/ 1 w 50"/>
                <a:gd name="T71" fmla="*/ 0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198"/>
                <a:gd name="T110" fmla="*/ 50 w 50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198">
                  <a:moveTo>
                    <a:pt x="45" y="20"/>
                  </a:moveTo>
                  <a:lnTo>
                    <a:pt x="45" y="0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33" y="2"/>
                  </a:lnTo>
                  <a:lnTo>
                    <a:pt x="22" y="9"/>
                  </a:lnTo>
                  <a:lnTo>
                    <a:pt x="12" y="19"/>
                  </a:lnTo>
                  <a:lnTo>
                    <a:pt x="6" y="32"/>
                  </a:lnTo>
                  <a:lnTo>
                    <a:pt x="2" y="47"/>
                  </a:lnTo>
                  <a:lnTo>
                    <a:pt x="1" y="65"/>
                  </a:lnTo>
                  <a:lnTo>
                    <a:pt x="0" y="102"/>
                  </a:lnTo>
                  <a:lnTo>
                    <a:pt x="1" y="136"/>
                  </a:lnTo>
                  <a:lnTo>
                    <a:pt x="2" y="152"/>
                  </a:lnTo>
                  <a:lnTo>
                    <a:pt x="6" y="167"/>
                  </a:lnTo>
                  <a:lnTo>
                    <a:pt x="12" y="180"/>
                  </a:lnTo>
                  <a:lnTo>
                    <a:pt x="22" y="190"/>
                  </a:lnTo>
                  <a:lnTo>
                    <a:pt x="33" y="196"/>
                  </a:lnTo>
                  <a:lnTo>
                    <a:pt x="50" y="198"/>
                  </a:lnTo>
                  <a:lnTo>
                    <a:pt x="45" y="198"/>
                  </a:lnTo>
                  <a:lnTo>
                    <a:pt x="45" y="173"/>
                  </a:lnTo>
                  <a:lnTo>
                    <a:pt x="50" y="173"/>
                  </a:lnTo>
                  <a:lnTo>
                    <a:pt x="40" y="172"/>
                  </a:lnTo>
                  <a:lnTo>
                    <a:pt x="32" y="167"/>
                  </a:lnTo>
                  <a:lnTo>
                    <a:pt x="27" y="160"/>
                  </a:lnTo>
                  <a:lnTo>
                    <a:pt x="23" y="151"/>
                  </a:lnTo>
                  <a:lnTo>
                    <a:pt x="19" y="129"/>
                  </a:lnTo>
                  <a:lnTo>
                    <a:pt x="19" y="106"/>
                  </a:lnTo>
                  <a:lnTo>
                    <a:pt x="19" y="69"/>
                  </a:lnTo>
                  <a:lnTo>
                    <a:pt x="20" y="54"/>
                  </a:lnTo>
                  <a:lnTo>
                    <a:pt x="23" y="43"/>
                  </a:lnTo>
                  <a:lnTo>
                    <a:pt x="27" y="32"/>
                  </a:lnTo>
                  <a:lnTo>
                    <a:pt x="32" y="26"/>
                  </a:lnTo>
                  <a:lnTo>
                    <a:pt x="40" y="21"/>
                  </a:lnTo>
                  <a:lnTo>
                    <a:pt x="50" y="20"/>
                  </a:lnTo>
                  <a:lnTo>
                    <a:pt x="50" y="26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6" name="Freeform 470"/>
            <p:cNvSpPr>
              <a:spLocks/>
            </p:cNvSpPr>
            <p:nvPr/>
          </p:nvSpPr>
          <p:spPr bwMode="auto">
            <a:xfrm>
              <a:off x="3744" y="2910"/>
              <a:ext cx="12" cy="30"/>
            </a:xfrm>
            <a:custGeom>
              <a:avLst/>
              <a:gdLst>
                <a:gd name="T0" fmla="*/ 0 w 37"/>
                <a:gd name="T1" fmla="*/ 1 h 92"/>
                <a:gd name="T2" fmla="*/ 0 w 37"/>
                <a:gd name="T3" fmla="*/ 1 h 92"/>
                <a:gd name="T4" fmla="*/ 0 w 37"/>
                <a:gd name="T5" fmla="*/ 1 h 92"/>
                <a:gd name="T6" fmla="*/ 0 w 37"/>
                <a:gd name="T7" fmla="*/ 1 h 92"/>
                <a:gd name="T8" fmla="*/ 0 w 37"/>
                <a:gd name="T9" fmla="*/ 1 h 92"/>
                <a:gd name="T10" fmla="*/ 0 w 37"/>
                <a:gd name="T11" fmla="*/ 1 h 92"/>
                <a:gd name="T12" fmla="*/ 0 w 37"/>
                <a:gd name="T13" fmla="*/ 1 h 92"/>
                <a:gd name="T14" fmla="*/ 0 w 37"/>
                <a:gd name="T15" fmla="*/ 1 h 92"/>
                <a:gd name="T16" fmla="*/ 0 w 37"/>
                <a:gd name="T17" fmla="*/ 1 h 92"/>
                <a:gd name="T18" fmla="*/ 0 w 37"/>
                <a:gd name="T19" fmla="*/ 0 h 92"/>
                <a:gd name="T20" fmla="*/ 0 w 37"/>
                <a:gd name="T21" fmla="*/ 0 h 92"/>
                <a:gd name="T22" fmla="*/ 0 w 37"/>
                <a:gd name="T23" fmla="*/ 0 h 92"/>
                <a:gd name="T24" fmla="*/ 0 w 37"/>
                <a:gd name="T25" fmla="*/ 0 h 92"/>
                <a:gd name="T26" fmla="*/ 0 w 37"/>
                <a:gd name="T27" fmla="*/ 0 h 92"/>
                <a:gd name="T28" fmla="*/ 0 w 37"/>
                <a:gd name="T29" fmla="*/ 1 h 92"/>
                <a:gd name="T30" fmla="*/ 0 w 37"/>
                <a:gd name="T31" fmla="*/ 1 h 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92"/>
                <a:gd name="T50" fmla="*/ 37 w 37"/>
                <a:gd name="T51" fmla="*/ 92 h 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92">
                  <a:moveTo>
                    <a:pt x="0" y="56"/>
                  </a:moveTo>
                  <a:lnTo>
                    <a:pt x="0" y="71"/>
                  </a:lnTo>
                  <a:lnTo>
                    <a:pt x="10" y="71"/>
                  </a:lnTo>
                  <a:lnTo>
                    <a:pt x="10" y="92"/>
                  </a:lnTo>
                  <a:lnTo>
                    <a:pt x="25" y="92"/>
                  </a:lnTo>
                  <a:lnTo>
                    <a:pt x="25" y="71"/>
                  </a:lnTo>
                  <a:lnTo>
                    <a:pt x="37" y="71"/>
                  </a:lnTo>
                  <a:lnTo>
                    <a:pt x="37" y="56"/>
                  </a:lnTo>
                  <a:lnTo>
                    <a:pt x="25" y="56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25"/>
                  </a:lnTo>
                  <a:lnTo>
                    <a:pt x="10" y="10"/>
                  </a:lnTo>
                  <a:lnTo>
                    <a:pt x="1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7" name="Freeform 471"/>
            <p:cNvSpPr>
              <a:spLocks/>
            </p:cNvSpPr>
            <p:nvPr/>
          </p:nvSpPr>
          <p:spPr bwMode="auto">
            <a:xfrm>
              <a:off x="3737" y="2911"/>
              <a:ext cx="7" cy="22"/>
            </a:xfrm>
            <a:custGeom>
              <a:avLst/>
              <a:gdLst>
                <a:gd name="T0" fmla="*/ 0 w 22"/>
                <a:gd name="T1" fmla="*/ 0 h 66"/>
                <a:gd name="T2" fmla="*/ 0 w 22"/>
                <a:gd name="T3" fmla="*/ 0 h 66"/>
                <a:gd name="T4" fmla="*/ 0 w 22"/>
                <a:gd name="T5" fmla="*/ 1 h 66"/>
                <a:gd name="T6" fmla="*/ 0 w 22"/>
                <a:gd name="T7" fmla="*/ 1 h 66"/>
                <a:gd name="T8" fmla="*/ 0 w 22"/>
                <a:gd name="T9" fmla="*/ 1 h 66"/>
                <a:gd name="T10" fmla="*/ 0 w 22"/>
                <a:gd name="T11" fmla="*/ 1 h 66"/>
                <a:gd name="T12" fmla="*/ 0 w 22"/>
                <a:gd name="T13" fmla="*/ 1 h 66"/>
                <a:gd name="T14" fmla="*/ 0 w 22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66"/>
                <a:gd name="T26" fmla="*/ 22 w 22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66">
                  <a:moveTo>
                    <a:pt x="22" y="20"/>
                  </a:moveTo>
                  <a:lnTo>
                    <a:pt x="22" y="0"/>
                  </a:lnTo>
                  <a:lnTo>
                    <a:pt x="0" y="51"/>
                  </a:lnTo>
                  <a:lnTo>
                    <a:pt x="0" y="66"/>
                  </a:lnTo>
                  <a:lnTo>
                    <a:pt x="22" y="66"/>
                  </a:lnTo>
                  <a:lnTo>
                    <a:pt x="22" y="51"/>
                  </a:lnTo>
                  <a:lnTo>
                    <a:pt x="16" y="51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8" name="Freeform 472"/>
            <p:cNvSpPr>
              <a:spLocks/>
            </p:cNvSpPr>
            <p:nvPr/>
          </p:nvSpPr>
          <p:spPr bwMode="auto">
            <a:xfrm>
              <a:off x="4014" y="2923"/>
              <a:ext cx="18" cy="63"/>
            </a:xfrm>
            <a:custGeom>
              <a:avLst/>
              <a:gdLst>
                <a:gd name="T0" fmla="*/ 1 w 53"/>
                <a:gd name="T1" fmla="*/ 0 h 189"/>
                <a:gd name="T2" fmla="*/ 0 w 53"/>
                <a:gd name="T3" fmla="*/ 0 h 189"/>
                <a:gd name="T4" fmla="*/ 0 w 53"/>
                <a:gd name="T5" fmla="*/ 0 h 189"/>
                <a:gd name="T6" fmla="*/ 0 w 53"/>
                <a:gd name="T7" fmla="*/ 0 h 189"/>
                <a:gd name="T8" fmla="*/ 0 w 53"/>
                <a:gd name="T9" fmla="*/ 0 h 189"/>
                <a:gd name="T10" fmla="*/ 0 w 53"/>
                <a:gd name="T11" fmla="*/ 0 h 189"/>
                <a:gd name="T12" fmla="*/ 0 w 53"/>
                <a:gd name="T13" fmla="*/ 0 h 189"/>
                <a:gd name="T14" fmla="*/ 0 w 53"/>
                <a:gd name="T15" fmla="*/ 0 h 189"/>
                <a:gd name="T16" fmla="*/ 0 w 53"/>
                <a:gd name="T17" fmla="*/ 1 h 189"/>
                <a:gd name="T18" fmla="*/ 0 w 53"/>
                <a:gd name="T19" fmla="*/ 0 h 189"/>
                <a:gd name="T20" fmla="*/ 0 w 53"/>
                <a:gd name="T21" fmla="*/ 2 h 189"/>
                <a:gd name="T22" fmla="*/ 1 w 53"/>
                <a:gd name="T23" fmla="*/ 2 h 189"/>
                <a:gd name="T24" fmla="*/ 1 w 53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189"/>
                <a:gd name="T41" fmla="*/ 53 w 53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189">
                  <a:moveTo>
                    <a:pt x="53" y="0"/>
                  </a:moveTo>
                  <a:lnTo>
                    <a:pt x="34" y="0"/>
                  </a:lnTo>
                  <a:lnTo>
                    <a:pt x="34" y="5"/>
                  </a:lnTo>
                  <a:lnTo>
                    <a:pt x="28" y="11"/>
                  </a:lnTo>
                  <a:lnTo>
                    <a:pt x="20" y="17"/>
                  </a:lnTo>
                  <a:lnTo>
                    <a:pt x="11" y="2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29" y="30"/>
                  </a:lnTo>
                  <a:lnTo>
                    <a:pt x="29" y="189"/>
                  </a:lnTo>
                  <a:lnTo>
                    <a:pt x="53" y="18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199" name="Freeform 473"/>
            <p:cNvSpPr>
              <a:spLocks/>
            </p:cNvSpPr>
            <p:nvPr/>
          </p:nvSpPr>
          <p:spPr bwMode="auto">
            <a:xfrm>
              <a:off x="4067" y="2923"/>
              <a:ext cx="17" cy="66"/>
            </a:xfrm>
            <a:custGeom>
              <a:avLst/>
              <a:gdLst>
                <a:gd name="T0" fmla="*/ 0 w 51"/>
                <a:gd name="T1" fmla="*/ 2 h 198"/>
                <a:gd name="T2" fmla="*/ 0 w 51"/>
                <a:gd name="T3" fmla="*/ 2 h 198"/>
                <a:gd name="T4" fmla="*/ 0 w 51"/>
                <a:gd name="T5" fmla="*/ 2 h 198"/>
                <a:gd name="T6" fmla="*/ 0 w 51"/>
                <a:gd name="T7" fmla="*/ 2 h 198"/>
                <a:gd name="T8" fmla="*/ 0 w 51"/>
                <a:gd name="T9" fmla="*/ 2 h 198"/>
                <a:gd name="T10" fmla="*/ 1 w 51"/>
                <a:gd name="T11" fmla="*/ 2 h 198"/>
                <a:gd name="T12" fmla="*/ 1 w 51"/>
                <a:gd name="T13" fmla="*/ 2 h 198"/>
                <a:gd name="T14" fmla="*/ 1 w 51"/>
                <a:gd name="T15" fmla="*/ 2 h 198"/>
                <a:gd name="T16" fmla="*/ 1 w 51"/>
                <a:gd name="T17" fmla="*/ 2 h 198"/>
                <a:gd name="T18" fmla="*/ 1 w 51"/>
                <a:gd name="T19" fmla="*/ 1 h 198"/>
                <a:gd name="T20" fmla="*/ 1 w 51"/>
                <a:gd name="T21" fmla="*/ 1 h 198"/>
                <a:gd name="T22" fmla="*/ 1 w 51"/>
                <a:gd name="T23" fmla="*/ 1 h 198"/>
                <a:gd name="T24" fmla="*/ 1 w 51"/>
                <a:gd name="T25" fmla="*/ 0 h 198"/>
                <a:gd name="T26" fmla="*/ 0 w 51"/>
                <a:gd name="T27" fmla="*/ 0 h 198"/>
                <a:gd name="T28" fmla="*/ 0 w 51"/>
                <a:gd name="T29" fmla="*/ 0 h 198"/>
                <a:gd name="T30" fmla="*/ 0 w 51"/>
                <a:gd name="T31" fmla="*/ 0 h 198"/>
                <a:gd name="T32" fmla="*/ 0 w 51"/>
                <a:gd name="T33" fmla="*/ 0 h 198"/>
                <a:gd name="T34" fmla="*/ 0 w 51"/>
                <a:gd name="T35" fmla="*/ 0 h 198"/>
                <a:gd name="T36" fmla="*/ 0 w 51"/>
                <a:gd name="T37" fmla="*/ 0 h 198"/>
                <a:gd name="T38" fmla="*/ 0 w 51"/>
                <a:gd name="T39" fmla="*/ 0 h 198"/>
                <a:gd name="T40" fmla="*/ 0 w 51"/>
                <a:gd name="T41" fmla="*/ 0 h 198"/>
                <a:gd name="T42" fmla="*/ 0 w 51"/>
                <a:gd name="T43" fmla="*/ 0 h 198"/>
                <a:gd name="T44" fmla="*/ 0 w 51"/>
                <a:gd name="T45" fmla="*/ 0 h 198"/>
                <a:gd name="T46" fmla="*/ 0 w 51"/>
                <a:gd name="T47" fmla="*/ 0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1 h 198"/>
                <a:gd name="T54" fmla="*/ 0 w 51"/>
                <a:gd name="T55" fmla="*/ 1 h 198"/>
                <a:gd name="T56" fmla="*/ 0 w 51"/>
                <a:gd name="T57" fmla="*/ 2 h 198"/>
                <a:gd name="T58" fmla="*/ 0 w 51"/>
                <a:gd name="T59" fmla="*/ 2 h 198"/>
                <a:gd name="T60" fmla="*/ 0 w 51"/>
                <a:gd name="T61" fmla="*/ 2 h 198"/>
                <a:gd name="T62" fmla="*/ 0 w 51"/>
                <a:gd name="T63" fmla="*/ 2 h 198"/>
                <a:gd name="T64" fmla="*/ 0 w 51"/>
                <a:gd name="T65" fmla="*/ 2 h 198"/>
                <a:gd name="T66" fmla="*/ 0 w 51"/>
                <a:gd name="T67" fmla="*/ 2 h 198"/>
                <a:gd name="T68" fmla="*/ 0 w 51"/>
                <a:gd name="T69" fmla="*/ 2 h 1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198"/>
                <a:gd name="T107" fmla="*/ 51 w 51"/>
                <a:gd name="T108" fmla="*/ 198 h 1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198">
                  <a:moveTo>
                    <a:pt x="0" y="173"/>
                  </a:moveTo>
                  <a:lnTo>
                    <a:pt x="0" y="198"/>
                  </a:lnTo>
                  <a:lnTo>
                    <a:pt x="4" y="198"/>
                  </a:lnTo>
                  <a:lnTo>
                    <a:pt x="20" y="196"/>
                  </a:lnTo>
                  <a:lnTo>
                    <a:pt x="33" y="190"/>
                  </a:lnTo>
                  <a:lnTo>
                    <a:pt x="41" y="180"/>
                  </a:lnTo>
                  <a:lnTo>
                    <a:pt x="47" y="167"/>
                  </a:lnTo>
                  <a:lnTo>
                    <a:pt x="49" y="152"/>
                  </a:lnTo>
                  <a:lnTo>
                    <a:pt x="51" y="136"/>
                  </a:lnTo>
                  <a:lnTo>
                    <a:pt x="51" y="102"/>
                  </a:lnTo>
                  <a:lnTo>
                    <a:pt x="51" y="65"/>
                  </a:lnTo>
                  <a:lnTo>
                    <a:pt x="49" y="47"/>
                  </a:lnTo>
                  <a:lnTo>
                    <a:pt x="46" y="32"/>
                  </a:lnTo>
                  <a:lnTo>
                    <a:pt x="40" y="20"/>
                  </a:lnTo>
                  <a:lnTo>
                    <a:pt x="31" y="11"/>
                  </a:lnTo>
                  <a:lnTo>
                    <a:pt x="18" y="6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11" y="21"/>
                  </a:lnTo>
                  <a:lnTo>
                    <a:pt x="16" y="26"/>
                  </a:lnTo>
                  <a:lnTo>
                    <a:pt x="20" y="32"/>
                  </a:lnTo>
                  <a:lnTo>
                    <a:pt x="23" y="43"/>
                  </a:lnTo>
                  <a:lnTo>
                    <a:pt x="24" y="54"/>
                  </a:lnTo>
                  <a:lnTo>
                    <a:pt x="25" y="69"/>
                  </a:lnTo>
                  <a:lnTo>
                    <a:pt x="25" y="106"/>
                  </a:lnTo>
                  <a:lnTo>
                    <a:pt x="25" y="129"/>
                  </a:lnTo>
                  <a:lnTo>
                    <a:pt x="24" y="151"/>
                  </a:lnTo>
                  <a:lnTo>
                    <a:pt x="22" y="160"/>
                  </a:lnTo>
                  <a:lnTo>
                    <a:pt x="18" y="167"/>
                  </a:lnTo>
                  <a:lnTo>
                    <a:pt x="12" y="172"/>
                  </a:lnTo>
                  <a:lnTo>
                    <a:pt x="4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0" name="Freeform 474"/>
            <p:cNvSpPr>
              <a:spLocks/>
            </p:cNvSpPr>
            <p:nvPr/>
          </p:nvSpPr>
          <p:spPr bwMode="auto">
            <a:xfrm>
              <a:off x="4052" y="2923"/>
              <a:ext cx="17" cy="66"/>
            </a:xfrm>
            <a:custGeom>
              <a:avLst/>
              <a:gdLst>
                <a:gd name="T0" fmla="*/ 1 w 51"/>
                <a:gd name="T1" fmla="*/ 0 h 198"/>
                <a:gd name="T2" fmla="*/ 1 w 51"/>
                <a:gd name="T3" fmla="*/ 0 h 198"/>
                <a:gd name="T4" fmla="*/ 1 w 51"/>
                <a:gd name="T5" fmla="*/ 0 h 198"/>
                <a:gd name="T6" fmla="*/ 0 w 51"/>
                <a:gd name="T7" fmla="*/ 0 h 198"/>
                <a:gd name="T8" fmla="*/ 0 w 51"/>
                <a:gd name="T9" fmla="*/ 0 h 198"/>
                <a:gd name="T10" fmla="*/ 0 w 51"/>
                <a:gd name="T11" fmla="*/ 0 h 198"/>
                <a:gd name="T12" fmla="*/ 0 w 51"/>
                <a:gd name="T13" fmla="*/ 0 h 198"/>
                <a:gd name="T14" fmla="*/ 0 w 51"/>
                <a:gd name="T15" fmla="*/ 1 h 198"/>
                <a:gd name="T16" fmla="*/ 0 w 51"/>
                <a:gd name="T17" fmla="*/ 1 h 198"/>
                <a:gd name="T18" fmla="*/ 0 w 51"/>
                <a:gd name="T19" fmla="*/ 1 h 198"/>
                <a:gd name="T20" fmla="*/ 0 w 51"/>
                <a:gd name="T21" fmla="*/ 2 h 198"/>
                <a:gd name="T22" fmla="*/ 0 w 51"/>
                <a:gd name="T23" fmla="*/ 2 h 198"/>
                <a:gd name="T24" fmla="*/ 0 w 51"/>
                <a:gd name="T25" fmla="*/ 2 h 198"/>
                <a:gd name="T26" fmla="*/ 0 w 51"/>
                <a:gd name="T27" fmla="*/ 2 h 198"/>
                <a:gd name="T28" fmla="*/ 0 w 51"/>
                <a:gd name="T29" fmla="*/ 2 h 198"/>
                <a:gd name="T30" fmla="*/ 0 w 51"/>
                <a:gd name="T31" fmla="*/ 2 h 198"/>
                <a:gd name="T32" fmla="*/ 1 w 51"/>
                <a:gd name="T33" fmla="*/ 2 h 198"/>
                <a:gd name="T34" fmla="*/ 1 w 51"/>
                <a:gd name="T35" fmla="*/ 2 h 198"/>
                <a:gd name="T36" fmla="*/ 1 w 51"/>
                <a:gd name="T37" fmla="*/ 2 h 198"/>
                <a:gd name="T38" fmla="*/ 1 w 51"/>
                <a:gd name="T39" fmla="*/ 2 h 198"/>
                <a:gd name="T40" fmla="*/ 0 w 51"/>
                <a:gd name="T41" fmla="*/ 2 h 198"/>
                <a:gd name="T42" fmla="*/ 0 w 51"/>
                <a:gd name="T43" fmla="*/ 2 h 198"/>
                <a:gd name="T44" fmla="*/ 0 w 51"/>
                <a:gd name="T45" fmla="*/ 2 h 198"/>
                <a:gd name="T46" fmla="*/ 0 w 51"/>
                <a:gd name="T47" fmla="*/ 2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1 h 198"/>
                <a:gd name="T54" fmla="*/ 0 w 51"/>
                <a:gd name="T55" fmla="*/ 1 h 198"/>
                <a:gd name="T56" fmla="*/ 0 w 51"/>
                <a:gd name="T57" fmla="*/ 0 h 198"/>
                <a:gd name="T58" fmla="*/ 0 w 51"/>
                <a:gd name="T59" fmla="*/ 0 h 198"/>
                <a:gd name="T60" fmla="*/ 1 w 51"/>
                <a:gd name="T61" fmla="*/ 0 h 198"/>
                <a:gd name="T62" fmla="*/ 1 w 51"/>
                <a:gd name="T63" fmla="*/ 0 h 198"/>
                <a:gd name="T64" fmla="*/ 1 w 51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198"/>
                <a:gd name="T101" fmla="*/ 51 w 51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198">
                  <a:moveTo>
                    <a:pt x="47" y="20"/>
                  </a:moveTo>
                  <a:lnTo>
                    <a:pt x="47" y="0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2" y="9"/>
                  </a:lnTo>
                  <a:lnTo>
                    <a:pt x="13" y="19"/>
                  </a:lnTo>
                  <a:lnTo>
                    <a:pt x="7" y="32"/>
                  </a:lnTo>
                  <a:lnTo>
                    <a:pt x="3" y="47"/>
                  </a:lnTo>
                  <a:lnTo>
                    <a:pt x="2" y="65"/>
                  </a:lnTo>
                  <a:lnTo>
                    <a:pt x="0" y="102"/>
                  </a:lnTo>
                  <a:lnTo>
                    <a:pt x="2" y="136"/>
                  </a:lnTo>
                  <a:lnTo>
                    <a:pt x="3" y="152"/>
                  </a:lnTo>
                  <a:lnTo>
                    <a:pt x="6" y="167"/>
                  </a:lnTo>
                  <a:lnTo>
                    <a:pt x="12" y="180"/>
                  </a:lnTo>
                  <a:lnTo>
                    <a:pt x="20" y="190"/>
                  </a:lnTo>
                  <a:lnTo>
                    <a:pt x="32" y="196"/>
                  </a:lnTo>
                  <a:lnTo>
                    <a:pt x="47" y="198"/>
                  </a:lnTo>
                  <a:lnTo>
                    <a:pt x="47" y="173"/>
                  </a:lnTo>
                  <a:lnTo>
                    <a:pt x="51" y="173"/>
                  </a:lnTo>
                  <a:lnTo>
                    <a:pt x="41" y="172"/>
                  </a:lnTo>
                  <a:lnTo>
                    <a:pt x="33" y="167"/>
                  </a:lnTo>
                  <a:lnTo>
                    <a:pt x="28" y="160"/>
                  </a:lnTo>
                  <a:lnTo>
                    <a:pt x="24" y="151"/>
                  </a:lnTo>
                  <a:lnTo>
                    <a:pt x="20" y="129"/>
                  </a:lnTo>
                  <a:lnTo>
                    <a:pt x="20" y="106"/>
                  </a:lnTo>
                  <a:lnTo>
                    <a:pt x="20" y="69"/>
                  </a:lnTo>
                  <a:lnTo>
                    <a:pt x="21" y="54"/>
                  </a:lnTo>
                  <a:lnTo>
                    <a:pt x="24" y="43"/>
                  </a:lnTo>
                  <a:lnTo>
                    <a:pt x="28" y="32"/>
                  </a:lnTo>
                  <a:lnTo>
                    <a:pt x="33" y="26"/>
                  </a:lnTo>
                  <a:lnTo>
                    <a:pt x="41" y="21"/>
                  </a:lnTo>
                  <a:lnTo>
                    <a:pt x="51" y="20"/>
                  </a:lnTo>
                  <a:lnTo>
                    <a:pt x="4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1" name="Freeform 475"/>
            <p:cNvSpPr>
              <a:spLocks/>
            </p:cNvSpPr>
            <p:nvPr/>
          </p:nvSpPr>
          <p:spPr bwMode="auto">
            <a:xfrm>
              <a:off x="4098" y="2920"/>
              <a:ext cx="9" cy="22"/>
            </a:xfrm>
            <a:custGeom>
              <a:avLst/>
              <a:gdLst>
                <a:gd name="T0" fmla="*/ 0 w 27"/>
                <a:gd name="T1" fmla="*/ 1 h 67"/>
                <a:gd name="T2" fmla="*/ 0 w 27"/>
                <a:gd name="T3" fmla="*/ 1 h 67"/>
                <a:gd name="T4" fmla="*/ 0 w 27"/>
                <a:gd name="T5" fmla="*/ 1 h 67"/>
                <a:gd name="T6" fmla="*/ 0 w 27"/>
                <a:gd name="T7" fmla="*/ 1 h 67"/>
                <a:gd name="T8" fmla="*/ 0 w 27"/>
                <a:gd name="T9" fmla="*/ 1 h 67"/>
                <a:gd name="T10" fmla="*/ 0 w 27"/>
                <a:gd name="T11" fmla="*/ 1 h 67"/>
                <a:gd name="T12" fmla="*/ 0 w 27"/>
                <a:gd name="T13" fmla="*/ 0 h 67"/>
                <a:gd name="T14" fmla="*/ 0 w 27"/>
                <a:gd name="T15" fmla="*/ 0 h 67"/>
                <a:gd name="T16" fmla="*/ 0 w 27"/>
                <a:gd name="T17" fmla="*/ 0 h 67"/>
                <a:gd name="T18" fmla="*/ 0 w 27"/>
                <a:gd name="T19" fmla="*/ 0 h 67"/>
                <a:gd name="T20" fmla="*/ 0 w 27"/>
                <a:gd name="T21" fmla="*/ 0 h 67"/>
                <a:gd name="T22" fmla="*/ 0 w 27"/>
                <a:gd name="T23" fmla="*/ 0 h 67"/>
                <a:gd name="T24" fmla="*/ 0 w 27"/>
                <a:gd name="T25" fmla="*/ 0 h 67"/>
                <a:gd name="T26" fmla="*/ 0 w 27"/>
                <a:gd name="T27" fmla="*/ 0 h 67"/>
                <a:gd name="T28" fmla="*/ 0 w 27"/>
                <a:gd name="T29" fmla="*/ 0 h 67"/>
                <a:gd name="T30" fmla="*/ 0 w 27"/>
                <a:gd name="T31" fmla="*/ 0 h 67"/>
                <a:gd name="T32" fmla="*/ 0 w 27"/>
                <a:gd name="T33" fmla="*/ 0 h 67"/>
                <a:gd name="T34" fmla="*/ 0 w 27"/>
                <a:gd name="T35" fmla="*/ 0 h 67"/>
                <a:gd name="T36" fmla="*/ 0 w 27"/>
                <a:gd name="T37" fmla="*/ 0 h 67"/>
                <a:gd name="T38" fmla="*/ 0 w 27"/>
                <a:gd name="T39" fmla="*/ 1 h 67"/>
                <a:gd name="T40" fmla="*/ 0 w 27"/>
                <a:gd name="T41" fmla="*/ 1 h 67"/>
                <a:gd name="T42" fmla="*/ 0 w 27"/>
                <a:gd name="T43" fmla="*/ 1 h 67"/>
                <a:gd name="T44" fmla="*/ 0 w 27"/>
                <a:gd name="T45" fmla="*/ 1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67"/>
                <a:gd name="T71" fmla="*/ 27 w 27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67">
                  <a:moveTo>
                    <a:pt x="0" y="52"/>
                  </a:moveTo>
                  <a:lnTo>
                    <a:pt x="0" y="67"/>
                  </a:lnTo>
                  <a:lnTo>
                    <a:pt x="7" y="66"/>
                  </a:lnTo>
                  <a:lnTo>
                    <a:pt x="13" y="65"/>
                  </a:lnTo>
                  <a:lnTo>
                    <a:pt x="21" y="58"/>
                  </a:lnTo>
                  <a:lnTo>
                    <a:pt x="26" y="47"/>
                  </a:lnTo>
                  <a:lnTo>
                    <a:pt x="27" y="36"/>
                  </a:lnTo>
                  <a:lnTo>
                    <a:pt x="27" y="28"/>
                  </a:lnTo>
                  <a:lnTo>
                    <a:pt x="25" y="21"/>
                  </a:lnTo>
                  <a:lnTo>
                    <a:pt x="19" y="11"/>
                  </a:lnTo>
                  <a:lnTo>
                    <a:pt x="11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6" y="17"/>
                  </a:lnTo>
                  <a:lnTo>
                    <a:pt x="9" y="22"/>
                  </a:lnTo>
                  <a:lnTo>
                    <a:pt x="11" y="31"/>
                  </a:lnTo>
                  <a:lnTo>
                    <a:pt x="11" y="41"/>
                  </a:lnTo>
                  <a:lnTo>
                    <a:pt x="9" y="50"/>
                  </a:lnTo>
                  <a:lnTo>
                    <a:pt x="6" y="54"/>
                  </a:lnTo>
                  <a:lnTo>
                    <a:pt x="0" y="5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2" name="Freeform 476"/>
            <p:cNvSpPr>
              <a:spLocks/>
            </p:cNvSpPr>
            <p:nvPr/>
          </p:nvSpPr>
          <p:spPr bwMode="auto">
            <a:xfrm>
              <a:off x="4098" y="2910"/>
              <a:ext cx="9" cy="8"/>
            </a:xfrm>
            <a:custGeom>
              <a:avLst/>
              <a:gdLst>
                <a:gd name="T0" fmla="*/ 0 w 27"/>
                <a:gd name="T1" fmla="*/ 0 h 25"/>
                <a:gd name="T2" fmla="*/ 0 w 27"/>
                <a:gd name="T3" fmla="*/ 0 h 25"/>
                <a:gd name="T4" fmla="*/ 0 w 27"/>
                <a:gd name="T5" fmla="*/ 0 h 25"/>
                <a:gd name="T6" fmla="*/ 0 w 27"/>
                <a:gd name="T7" fmla="*/ 0 h 25"/>
                <a:gd name="T8" fmla="*/ 0 w 27"/>
                <a:gd name="T9" fmla="*/ 0 h 25"/>
                <a:gd name="T10" fmla="*/ 0 w 27"/>
                <a:gd name="T11" fmla="*/ 0 h 25"/>
                <a:gd name="T12" fmla="*/ 0 w 27"/>
                <a:gd name="T13" fmla="*/ 0 h 25"/>
                <a:gd name="T14" fmla="*/ 0 w 27"/>
                <a:gd name="T15" fmla="*/ 0 h 25"/>
                <a:gd name="T16" fmla="*/ 0 w 27"/>
                <a:gd name="T17" fmla="*/ 0 h 25"/>
                <a:gd name="T18" fmla="*/ 0 w 27"/>
                <a:gd name="T19" fmla="*/ 0 h 25"/>
                <a:gd name="T20" fmla="*/ 0 w 27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25"/>
                <a:gd name="T35" fmla="*/ 27 w 2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25">
                  <a:moveTo>
                    <a:pt x="0" y="0"/>
                  </a:moveTo>
                  <a:lnTo>
                    <a:pt x="0" y="10"/>
                  </a:lnTo>
                  <a:lnTo>
                    <a:pt x="7" y="18"/>
                  </a:lnTo>
                  <a:lnTo>
                    <a:pt x="11" y="25"/>
                  </a:lnTo>
                  <a:lnTo>
                    <a:pt x="11" y="21"/>
                  </a:lnTo>
                  <a:lnTo>
                    <a:pt x="21" y="21"/>
                  </a:lnTo>
                  <a:lnTo>
                    <a:pt x="27" y="25"/>
                  </a:lnTo>
                  <a:lnTo>
                    <a:pt x="25" y="15"/>
                  </a:lnTo>
                  <a:lnTo>
                    <a:pt x="19" y="7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3" name="Freeform 477"/>
            <p:cNvSpPr>
              <a:spLocks/>
            </p:cNvSpPr>
            <p:nvPr/>
          </p:nvSpPr>
          <p:spPr bwMode="auto">
            <a:xfrm>
              <a:off x="4089" y="2910"/>
              <a:ext cx="9" cy="32"/>
            </a:xfrm>
            <a:custGeom>
              <a:avLst/>
              <a:gdLst>
                <a:gd name="T0" fmla="*/ 0 w 28"/>
                <a:gd name="T1" fmla="*/ 0 h 97"/>
                <a:gd name="T2" fmla="*/ 0 w 28"/>
                <a:gd name="T3" fmla="*/ 0 h 97"/>
                <a:gd name="T4" fmla="*/ 0 w 28"/>
                <a:gd name="T5" fmla="*/ 0 h 97"/>
                <a:gd name="T6" fmla="*/ 0 w 28"/>
                <a:gd name="T7" fmla="*/ 0 h 97"/>
                <a:gd name="T8" fmla="*/ 0 w 28"/>
                <a:gd name="T9" fmla="*/ 1 h 97"/>
                <a:gd name="T10" fmla="*/ 0 w 28"/>
                <a:gd name="T11" fmla="*/ 1 h 97"/>
                <a:gd name="T12" fmla="*/ 0 w 28"/>
                <a:gd name="T13" fmla="*/ 1 h 97"/>
                <a:gd name="T14" fmla="*/ 0 w 28"/>
                <a:gd name="T15" fmla="*/ 1 h 97"/>
                <a:gd name="T16" fmla="*/ 0 w 28"/>
                <a:gd name="T17" fmla="*/ 1 h 97"/>
                <a:gd name="T18" fmla="*/ 0 w 28"/>
                <a:gd name="T19" fmla="*/ 1 h 97"/>
                <a:gd name="T20" fmla="*/ 0 w 28"/>
                <a:gd name="T21" fmla="*/ 1 h 97"/>
                <a:gd name="T22" fmla="*/ 0 w 28"/>
                <a:gd name="T23" fmla="*/ 1 h 97"/>
                <a:gd name="T24" fmla="*/ 0 w 28"/>
                <a:gd name="T25" fmla="*/ 1 h 97"/>
                <a:gd name="T26" fmla="*/ 0 w 28"/>
                <a:gd name="T27" fmla="*/ 1 h 97"/>
                <a:gd name="T28" fmla="*/ 0 w 28"/>
                <a:gd name="T29" fmla="*/ 1 h 97"/>
                <a:gd name="T30" fmla="*/ 0 w 28"/>
                <a:gd name="T31" fmla="*/ 0 h 97"/>
                <a:gd name="T32" fmla="*/ 0 w 28"/>
                <a:gd name="T33" fmla="*/ 1 h 97"/>
                <a:gd name="T34" fmla="*/ 0 w 28"/>
                <a:gd name="T35" fmla="*/ 0 h 97"/>
                <a:gd name="T36" fmla="*/ 0 w 28"/>
                <a:gd name="T37" fmla="*/ 0 h 97"/>
                <a:gd name="T38" fmla="*/ 0 w 28"/>
                <a:gd name="T39" fmla="*/ 0 h 97"/>
                <a:gd name="T40" fmla="*/ 0 w 28"/>
                <a:gd name="T41" fmla="*/ 0 h 97"/>
                <a:gd name="T42" fmla="*/ 0 w 28"/>
                <a:gd name="T43" fmla="*/ 0 h 97"/>
                <a:gd name="T44" fmla="*/ 0 w 28"/>
                <a:gd name="T45" fmla="*/ 0 h 97"/>
                <a:gd name="T46" fmla="*/ 0 w 28"/>
                <a:gd name="T47" fmla="*/ 0 h 97"/>
                <a:gd name="T48" fmla="*/ 0 w 28"/>
                <a:gd name="T49" fmla="*/ 0 h 97"/>
                <a:gd name="T50" fmla="*/ 0 w 28"/>
                <a:gd name="T51" fmla="*/ 0 h 97"/>
                <a:gd name="T52" fmla="*/ 0 w 28"/>
                <a:gd name="T53" fmla="*/ 0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"/>
                <a:gd name="T82" fmla="*/ 0 h 97"/>
                <a:gd name="T83" fmla="*/ 28 w 28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" h="97">
                  <a:moveTo>
                    <a:pt x="28" y="10"/>
                  </a:moveTo>
                  <a:lnTo>
                    <a:pt x="28" y="0"/>
                  </a:lnTo>
                  <a:lnTo>
                    <a:pt x="12" y="5"/>
                  </a:lnTo>
                  <a:lnTo>
                    <a:pt x="4" y="15"/>
                  </a:lnTo>
                  <a:lnTo>
                    <a:pt x="0" y="46"/>
                  </a:lnTo>
                  <a:lnTo>
                    <a:pt x="0" y="65"/>
                  </a:lnTo>
                  <a:lnTo>
                    <a:pt x="7" y="88"/>
                  </a:lnTo>
                  <a:lnTo>
                    <a:pt x="19" y="96"/>
                  </a:lnTo>
                  <a:lnTo>
                    <a:pt x="28" y="97"/>
                  </a:lnTo>
                  <a:lnTo>
                    <a:pt x="28" y="82"/>
                  </a:lnTo>
                  <a:lnTo>
                    <a:pt x="28" y="86"/>
                  </a:lnTo>
                  <a:lnTo>
                    <a:pt x="21" y="84"/>
                  </a:lnTo>
                  <a:lnTo>
                    <a:pt x="17" y="66"/>
                  </a:lnTo>
                  <a:lnTo>
                    <a:pt x="18" y="50"/>
                  </a:lnTo>
                  <a:lnTo>
                    <a:pt x="21" y="43"/>
                  </a:lnTo>
                  <a:lnTo>
                    <a:pt x="28" y="40"/>
                  </a:lnTo>
                  <a:lnTo>
                    <a:pt x="28" y="46"/>
                  </a:lnTo>
                  <a:lnTo>
                    <a:pt x="28" y="30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0" y="33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17" y="40"/>
                  </a:lnTo>
                  <a:lnTo>
                    <a:pt x="18" y="18"/>
                  </a:lnTo>
                  <a:lnTo>
                    <a:pt x="21" y="13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4" name="Freeform 478"/>
            <p:cNvSpPr>
              <a:spLocks/>
            </p:cNvSpPr>
            <p:nvPr/>
          </p:nvSpPr>
          <p:spPr bwMode="auto">
            <a:xfrm>
              <a:off x="4373" y="2923"/>
              <a:ext cx="19" cy="63"/>
            </a:xfrm>
            <a:custGeom>
              <a:avLst/>
              <a:gdLst>
                <a:gd name="T0" fmla="*/ 1 w 58"/>
                <a:gd name="T1" fmla="*/ 0 h 189"/>
                <a:gd name="T2" fmla="*/ 0 w 58"/>
                <a:gd name="T3" fmla="*/ 0 h 189"/>
                <a:gd name="T4" fmla="*/ 0 w 58"/>
                <a:gd name="T5" fmla="*/ 0 h 189"/>
                <a:gd name="T6" fmla="*/ 0 w 58"/>
                <a:gd name="T7" fmla="*/ 0 h 189"/>
                <a:gd name="T8" fmla="*/ 0 w 58"/>
                <a:gd name="T9" fmla="*/ 0 h 189"/>
                <a:gd name="T10" fmla="*/ 0 w 58"/>
                <a:gd name="T11" fmla="*/ 0 h 189"/>
                <a:gd name="T12" fmla="*/ 0 w 58"/>
                <a:gd name="T13" fmla="*/ 0 h 189"/>
                <a:gd name="T14" fmla="*/ 0 w 58"/>
                <a:gd name="T15" fmla="*/ 0 h 189"/>
                <a:gd name="T16" fmla="*/ 0 w 58"/>
                <a:gd name="T17" fmla="*/ 1 h 189"/>
                <a:gd name="T18" fmla="*/ 0 w 58"/>
                <a:gd name="T19" fmla="*/ 0 h 189"/>
                <a:gd name="T20" fmla="*/ 0 w 58"/>
                <a:gd name="T21" fmla="*/ 2 h 189"/>
                <a:gd name="T22" fmla="*/ 1 w 58"/>
                <a:gd name="T23" fmla="*/ 2 h 189"/>
                <a:gd name="T24" fmla="*/ 1 w 58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189"/>
                <a:gd name="T41" fmla="*/ 58 w 58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189">
                  <a:moveTo>
                    <a:pt x="58" y="0"/>
                  </a:moveTo>
                  <a:lnTo>
                    <a:pt x="32" y="0"/>
                  </a:lnTo>
                  <a:lnTo>
                    <a:pt x="37" y="5"/>
                  </a:lnTo>
                  <a:lnTo>
                    <a:pt x="30" y="11"/>
                  </a:lnTo>
                  <a:lnTo>
                    <a:pt x="21" y="17"/>
                  </a:lnTo>
                  <a:lnTo>
                    <a:pt x="12" y="23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32" y="30"/>
                  </a:lnTo>
                  <a:lnTo>
                    <a:pt x="32" y="189"/>
                  </a:lnTo>
                  <a:lnTo>
                    <a:pt x="58" y="1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5" name="Freeform 479"/>
            <p:cNvSpPr>
              <a:spLocks/>
            </p:cNvSpPr>
            <p:nvPr/>
          </p:nvSpPr>
          <p:spPr bwMode="auto">
            <a:xfrm>
              <a:off x="4426" y="2923"/>
              <a:ext cx="17" cy="66"/>
            </a:xfrm>
            <a:custGeom>
              <a:avLst/>
              <a:gdLst>
                <a:gd name="T0" fmla="*/ 0 w 51"/>
                <a:gd name="T1" fmla="*/ 2 h 198"/>
                <a:gd name="T2" fmla="*/ 0 w 51"/>
                <a:gd name="T3" fmla="*/ 2 h 198"/>
                <a:gd name="T4" fmla="*/ 0 w 51"/>
                <a:gd name="T5" fmla="*/ 2 h 198"/>
                <a:gd name="T6" fmla="*/ 0 w 51"/>
                <a:gd name="T7" fmla="*/ 2 h 198"/>
                <a:gd name="T8" fmla="*/ 0 w 51"/>
                <a:gd name="T9" fmla="*/ 2 h 198"/>
                <a:gd name="T10" fmla="*/ 1 w 51"/>
                <a:gd name="T11" fmla="*/ 2 h 198"/>
                <a:gd name="T12" fmla="*/ 1 w 51"/>
                <a:gd name="T13" fmla="*/ 2 h 198"/>
                <a:gd name="T14" fmla="*/ 1 w 51"/>
                <a:gd name="T15" fmla="*/ 2 h 198"/>
                <a:gd name="T16" fmla="*/ 1 w 51"/>
                <a:gd name="T17" fmla="*/ 1 h 198"/>
                <a:gd name="T18" fmla="*/ 1 w 51"/>
                <a:gd name="T19" fmla="*/ 1 h 198"/>
                <a:gd name="T20" fmla="*/ 1 w 51"/>
                <a:gd name="T21" fmla="*/ 1 h 198"/>
                <a:gd name="T22" fmla="*/ 1 w 51"/>
                <a:gd name="T23" fmla="*/ 0 h 198"/>
                <a:gd name="T24" fmla="*/ 0 w 51"/>
                <a:gd name="T25" fmla="*/ 0 h 198"/>
                <a:gd name="T26" fmla="*/ 0 w 51"/>
                <a:gd name="T27" fmla="*/ 0 h 198"/>
                <a:gd name="T28" fmla="*/ 0 w 51"/>
                <a:gd name="T29" fmla="*/ 0 h 198"/>
                <a:gd name="T30" fmla="*/ 0 w 51"/>
                <a:gd name="T31" fmla="*/ 0 h 198"/>
                <a:gd name="T32" fmla="*/ 0 w 51"/>
                <a:gd name="T33" fmla="*/ 0 h 198"/>
                <a:gd name="T34" fmla="*/ 0 w 51"/>
                <a:gd name="T35" fmla="*/ 0 h 198"/>
                <a:gd name="T36" fmla="*/ 0 w 51"/>
                <a:gd name="T37" fmla="*/ 0 h 198"/>
                <a:gd name="T38" fmla="*/ 0 w 51"/>
                <a:gd name="T39" fmla="*/ 0 h 198"/>
                <a:gd name="T40" fmla="*/ 0 w 51"/>
                <a:gd name="T41" fmla="*/ 0 h 198"/>
                <a:gd name="T42" fmla="*/ 0 w 51"/>
                <a:gd name="T43" fmla="*/ 0 h 198"/>
                <a:gd name="T44" fmla="*/ 0 w 51"/>
                <a:gd name="T45" fmla="*/ 1 h 198"/>
                <a:gd name="T46" fmla="*/ 0 w 51"/>
                <a:gd name="T47" fmla="*/ 1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2 h 198"/>
                <a:gd name="T54" fmla="*/ 0 w 51"/>
                <a:gd name="T55" fmla="*/ 2 h 198"/>
                <a:gd name="T56" fmla="*/ 0 w 51"/>
                <a:gd name="T57" fmla="*/ 2 h 198"/>
                <a:gd name="T58" fmla="*/ 0 w 51"/>
                <a:gd name="T59" fmla="*/ 2 h 198"/>
                <a:gd name="T60" fmla="*/ 0 w 51"/>
                <a:gd name="T61" fmla="*/ 2 h 198"/>
                <a:gd name="T62" fmla="*/ 0 w 51"/>
                <a:gd name="T63" fmla="*/ 2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"/>
                <a:gd name="T97" fmla="*/ 0 h 198"/>
                <a:gd name="T98" fmla="*/ 51 w 51"/>
                <a:gd name="T99" fmla="*/ 198 h 1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" h="198">
                  <a:moveTo>
                    <a:pt x="0" y="173"/>
                  </a:moveTo>
                  <a:lnTo>
                    <a:pt x="0" y="198"/>
                  </a:lnTo>
                  <a:lnTo>
                    <a:pt x="17" y="196"/>
                  </a:lnTo>
                  <a:lnTo>
                    <a:pt x="29" y="190"/>
                  </a:lnTo>
                  <a:lnTo>
                    <a:pt x="38" y="180"/>
                  </a:lnTo>
                  <a:lnTo>
                    <a:pt x="45" y="167"/>
                  </a:lnTo>
                  <a:lnTo>
                    <a:pt x="48" y="152"/>
                  </a:lnTo>
                  <a:lnTo>
                    <a:pt x="50" y="136"/>
                  </a:lnTo>
                  <a:lnTo>
                    <a:pt x="51" y="102"/>
                  </a:lnTo>
                  <a:lnTo>
                    <a:pt x="50" y="65"/>
                  </a:lnTo>
                  <a:lnTo>
                    <a:pt x="48" y="49"/>
                  </a:lnTo>
                  <a:lnTo>
                    <a:pt x="45" y="35"/>
                  </a:lnTo>
                  <a:lnTo>
                    <a:pt x="38" y="22"/>
                  </a:lnTo>
                  <a:lnTo>
                    <a:pt x="29" y="13"/>
                  </a:lnTo>
                  <a:lnTo>
                    <a:pt x="17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8" y="27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2" y="47"/>
                  </a:lnTo>
                  <a:lnTo>
                    <a:pt x="24" y="59"/>
                  </a:lnTo>
                  <a:lnTo>
                    <a:pt x="25" y="73"/>
                  </a:lnTo>
                  <a:lnTo>
                    <a:pt x="25" y="106"/>
                  </a:lnTo>
                  <a:lnTo>
                    <a:pt x="25" y="129"/>
                  </a:lnTo>
                  <a:lnTo>
                    <a:pt x="22" y="151"/>
                  </a:lnTo>
                  <a:lnTo>
                    <a:pt x="19" y="160"/>
                  </a:lnTo>
                  <a:lnTo>
                    <a:pt x="15" y="167"/>
                  </a:lnTo>
                  <a:lnTo>
                    <a:pt x="8" y="172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6" name="Freeform 480"/>
            <p:cNvSpPr>
              <a:spLocks/>
            </p:cNvSpPr>
            <p:nvPr/>
          </p:nvSpPr>
          <p:spPr bwMode="auto">
            <a:xfrm>
              <a:off x="4409" y="2923"/>
              <a:ext cx="17" cy="66"/>
            </a:xfrm>
            <a:custGeom>
              <a:avLst/>
              <a:gdLst>
                <a:gd name="T0" fmla="*/ 1 w 51"/>
                <a:gd name="T1" fmla="*/ 0 h 198"/>
                <a:gd name="T2" fmla="*/ 1 w 51"/>
                <a:gd name="T3" fmla="*/ 0 h 198"/>
                <a:gd name="T4" fmla="*/ 1 w 51"/>
                <a:gd name="T5" fmla="*/ 0 h 198"/>
                <a:gd name="T6" fmla="*/ 1 w 51"/>
                <a:gd name="T7" fmla="*/ 0 h 198"/>
                <a:gd name="T8" fmla="*/ 0 w 51"/>
                <a:gd name="T9" fmla="*/ 0 h 198"/>
                <a:gd name="T10" fmla="*/ 0 w 51"/>
                <a:gd name="T11" fmla="*/ 0 h 198"/>
                <a:gd name="T12" fmla="*/ 0 w 51"/>
                <a:gd name="T13" fmla="*/ 0 h 198"/>
                <a:gd name="T14" fmla="*/ 0 w 51"/>
                <a:gd name="T15" fmla="*/ 0 h 198"/>
                <a:gd name="T16" fmla="*/ 0 w 51"/>
                <a:gd name="T17" fmla="*/ 1 h 198"/>
                <a:gd name="T18" fmla="*/ 0 w 51"/>
                <a:gd name="T19" fmla="*/ 1 h 198"/>
                <a:gd name="T20" fmla="*/ 0 w 51"/>
                <a:gd name="T21" fmla="*/ 1 h 198"/>
                <a:gd name="T22" fmla="*/ 0 w 51"/>
                <a:gd name="T23" fmla="*/ 2 h 198"/>
                <a:gd name="T24" fmla="*/ 0 w 51"/>
                <a:gd name="T25" fmla="*/ 2 h 198"/>
                <a:gd name="T26" fmla="*/ 0 w 51"/>
                <a:gd name="T27" fmla="*/ 2 h 198"/>
                <a:gd name="T28" fmla="*/ 0 w 51"/>
                <a:gd name="T29" fmla="*/ 2 h 198"/>
                <a:gd name="T30" fmla="*/ 0 w 51"/>
                <a:gd name="T31" fmla="*/ 2 h 198"/>
                <a:gd name="T32" fmla="*/ 0 w 51"/>
                <a:gd name="T33" fmla="*/ 2 h 198"/>
                <a:gd name="T34" fmla="*/ 1 w 51"/>
                <a:gd name="T35" fmla="*/ 2 h 198"/>
                <a:gd name="T36" fmla="*/ 1 w 51"/>
                <a:gd name="T37" fmla="*/ 2 h 198"/>
                <a:gd name="T38" fmla="*/ 1 w 51"/>
                <a:gd name="T39" fmla="*/ 2 h 198"/>
                <a:gd name="T40" fmla="*/ 0 w 51"/>
                <a:gd name="T41" fmla="*/ 2 h 198"/>
                <a:gd name="T42" fmla="*/ 0 w 51"/>
                <a:gd name="T43" fmla="*/ 2 h 198"/>
                <a:gd name="T44" fmla="*/ 0 w 51"/>
                <a:gd name="T45" fmla="*/ 2 h 198"/>
                <a:gd name="T46" fmla="*/ 0 w 51"/>
                <a:gd name="T47" fmla="*/ 2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1 h 198"/>
                <a:gd name="T54" fmla="*/ 0 w 51"/>
                <a:gd name="T55" fmla="*/ 1 h 198"/>
                <a:gd name="T56" fmla="*/ 0 w 51"/>
                <a:gd name="T57" fmla="*/ 0 h 198"/>
                <a:gd name="T58" fmla="*/ 0 w 51"/>
                <a:gd name="T59" fmla="*/ 0 h 198"/>
                <a:gd name="T60" fmla="*/ 1 w 51"/>
                <a:gd name="T61" fmla="*/ 0 h 198"/>
                <a:gd name="T62" fmla="*/ 1 w 51"/>
                <a:gd name="T63" fmla="*/ 0 h 198"/>
                <a:gd name="T64" fmla="*/ 1 w 51"/>
                <a:gd name="T65" fmla="*/ 0 h 198"/>
                <a:gd name="T66" fmla="*/ 1 w 51"/>
                <a:gd name="T67" fmla="*/ 0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198"/>
                <a:gd name="T104" fmla="*/ 51 w 51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198">
                  <a:moveTo>
                    <a:pt x="51" y="20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51" y="0"/>
                  </a:lnTo>
                  <a:lnTo>
                    <a:pt x="33" y="2"/>
                  </a:lnTo>
                  <a:lnTo>
                    <a:pt x="22" y="9"/>
                  </a:lnTo>
                  <a:lnTo>
                    <a:pt x="13" y="19"/>
                  </a:lnTo>
                  <a:lnTo>
                    <a:pt x="7" y="32"/>
                  </a:lnTo>
                  <a:lnTo>
                    <a:pt x="2" y="47"/>
                  </a:lnTo>
                  <a:lnTo>
                    <a:pt x="1" y="65"/>
                  </a:lnTo>
                  <a:lnTo>
                    <a:pt x="0" y="102"/>
                  </a:lnTo>
                  <a:lnTo>
                    <a:pt x="1" y="136"/>
                  </a:lnTo>
                  <a:lnTo>
                    <a:pt x="2" y="152"/>
                  </a:lnTo>
                  <a:lnTo>
                    <a:pt x="7" y="167"/>
                  </a:lnTo>
                  <a:lnTo>
                    <a:pt x="13" y="180"/>
                  </a:lnTo>
                  <a:lnTo>
                    <a:pt x="22" y="190"/>
                  </a:lnTo>
                  <a:lnTo>
                    <a:pt x="33" y="196"/>
                  </a:lnTo>
                  <a:lnTo>
                    <a:pt x="51" y="198"/>
                  </a:lnTo>
                  <a:lnTo>
                    <a:pt x="51" y="173"/>
                  </a:lnTo>
                  <a:lnTo>
                    <a:pt x="43" y="172"/>
                  </a:lnTo>
                  <a:lnTo>
                    <a:pt x="36" y="167"/>
                  </a:lnTo>
                  <a:lnTo>
                    <a:pt x="31" y="160"/>
                  </a:lnTo>
                  <a:lnTo>
                    <a:pt x="29" y="151"/>
                  </a:lnTo>
                  <a:lnTo>
                    <a:pt x="25" y="129"/>
                  </a:lnTo>
                  <a:lnTo>
                    <a:pt x="25" y="106"/>
                  </a:lnTo>
                  <a:lnTo>
                    <a:pt x="25" y="69"/>
                  </a:lnTo>
                  <a:lnTo>
                    <a:pt x="27" y="54"/>
                  </a:lnTo>
                  <a:lnTo>
                    <a:pt x="29" y="43"/>
                  </a:lnTo>
                  <a:lnTo>
                    <a:pt x="31" y="32"/>
                  </a:lnTo>
                  <a:lnTo>
                    <a:pt x="36" y="26"/>
                  </a:lnTo>
                  <a:lnTo>
                    <a:pt x="43" y="21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7" name="Freeform 481"/>
            <p:cNvSpPr>
              <a:spLocks/>
            </p:cNvSpPr>
            <p:nvPr/>
          </p:nvSpPr>
          <p:spPr bwMode="auto">
            <a:xfrm>
              <a:off x="4455" y="2910"/>
              <a:ext cx="11" cy="32"/>
            </a:xfrm>
            <a:custGeom>
              <a:avLst/>
              <a:gdLst>
                <a:gd name="T0" fmla="*/ 0 w 32"/>
                <a:gd name="T1" fmla="*/ 1 h 97"/>
                <a:gd name="T2" fmla="*/ 0 w 32"/>
                <a:gd name="T3" fmla="*/ 1 h 97"/>
                <a:gd name="T4" fmla="*/ 0 w 32"/>
                <a:gd name="T5" fmla="*/ 1 h 97"/>
                <a:gd name="T6" fmla="*/ 0 w 32"/>
                <a:gd name="T7" fmla="*/ 1 h 97"/>
                <a:gd name="T8" fmla="*/ 0 w 32"/>
                <a:gd name="T9" fmla="*/ 1 h 97"/>
                <a:gd name="T10" fmla="*/ 0 w 32"/>
                <a:gd name="T11" fmla="*/ 1 h 97"/>
                <a:gd name="T12" fmla="*/ 0 w 32"/>
                <a:gd name="T13" fmla="*/ 1 h 97"/>
                <a:gd name="T14" fmla="*/ 0 w 32"/>
                <a:gd name="T15" fmla="*/ 0 h 97"/>
                <a:gd name="T16" fmla="*/ 0 w 32"/>
                <a:gd name="T17" fmla="*/ 1 h 97"/>
                <a:gd name="T18" fmla="*/ 0 w 32"/>
                <a:gd name="T19" fmla="*/ 0 h 97"/>
                <a:gd name="T20" fmla="*/ 0 w 32"/>
                <a:gd name="T21" fmla="*/ 0 h 97"/>
                <a:gd name="T22" fmla="*/ 0 w 32"/>
                <a:gd name="T23" fmla="*/ 0 h 97"/>
                <a:gd name="T24" fmla="*/ 0 w 32"/>
                <a:gd name="T25" fmla="*/ 0 h 97"/>
                <a:gd name="T26" fmla="*/ 0 w 32"/>
                <a:gd name="T27" fmla="*/ 0 h 97"/>
                <a:gd name="T28" fmla="*/ 0 w 32"/>
                <a:gd name="T29" fmla="*/ 0 h 97"/>
                <a:gd name="T30" fmla="*/ 0 w 32"/>
                <a:gd name="T31" fmla="*/ 0 h 97"/>
                <a:gd name="T32" fmla="*/ 0 w 32"/>
                <a:gd name="T33" fmla="*/ 0 h 97"/>
                <a:gd name="T34" fmla="*/ 0 w 32"/>
                <a:gd name="T35" fmla="*/ 0 h 97"/>
                <a:gd name="T36" fmla="*/ 0 w 32"/>
                <a:gd name="T37" fmla="*/ 0 h 97"/>
                <a:gd name="T38" fmla="*/ 0 w 32"/>
                <a:gd name="T39" fmla="*/ 0 h 97"/>
                <a:gd name="T40" fmla="*/ 0 w 32"/>
                <a:gd name="T41" fmla="*/ 1 h 97"/>
                <a:gd name="T42" fmla="*/ 0 w 32"/>
                <a:gd name="T43" fmla="*/ 1 h 97"/>
                <a:gd name="T44" fmla="*/ 0 w 32"/>
                <a:gd name="T45" fmla="*/ 1 h 97"/>
                <a:gd name="T46" fmla="*/ 0 w 32"/>
                <a:gd name="T47" fmla="*/ 1 h 97"/>
                <a:gd name="T48" fmla="*/ 0 w 32"/>
                <a:gd name="T49" fmla="*/ 1 h 97"/>
                <a:gd name="T50" fmla="*/ 0 w 32"/>
                <a:gd name="T51" fmla="*/ 1 h 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97"/>
                <a:gd name="T80" fmla="*/ 32 w 32"/>
                <a:gd name="T81" fmla="*/ 97 h 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97">
                  <a:moveTo>
                    <a:pt x="0" y="82"/>
                  </a:moveTo>
                  <a:lnTo>
                    <a:pt x="0" y="97"/>
                  </a:lnTo>
                  <a:lnTo>
                    <a:pt x="17" y="95"/>
                  </a:lnTo>
                  <a:lnTo>
                    <a:pt x="30" y="82"/>
                  </a:lnTo>
                  <a:lnTo>
                    <a:pt x="31" y="61"/>
                  </a:lnTo>
                  <a:lnTo>
                    <a:pt x="20" y="48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27" y="36"/>
                  </a:lnTo>
                  <a:lnTo>
                    <a:pt x="32" y="25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" y="12"/>
                  </a:lnTo>
                  <a:lnTo>
                    <a:pt x="16" y="28"/>
                  </a:lnTo>
                  <a:lnTo>
                    <a:pt x="11" y="38"/>
                  </a:lnTo>
                  <a:lnTo>
                    <a:pt x="5" y="40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11" y="53"/>
                  </a:lnTo>
                  <a:lnTo>
                    <a:pt x="15" y="58"/>
                  </a:lnTo>
                  <a:lnTo>
                    <a:pt x="15" y="81"/>
                  </a:lnTo>
                  <a:lnTo>
                    <a:pt x="5" y="8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8" name="Freeform 482"/>
            <p:cNvSpPr>
              <a:spLocks/>
            </p:cNvSpPr>
            <p:nvPr/>
          </p:nvSpPr>
          <p:spPr bwMode="auto">
            <a:xfrm>
              <a:off x="4448" y="2910"/>
              <a:ext cx="9" cy="32"/>
            </a:xfrm>
            <a:custGeom>
              <a:avLst/>
              <a:gdLst>
                <a:gd name="T0" fmla="*/ 0 w 26"/>
                <a:gd name="T1" fmla="*/ 0 h 97"/>
                <a:gd name="T2" fmla="*/ 0 w 26"/>
                <a:gd name="T3" fmla="*/ 0 h 97"/>
                <a:gd name="T4" fmla="*/ 0 w 26"/>
                <a:gd name="T5" fmla="*/ 0 h 97"/>
                <a:gd name="T6" fmla="*/ 0 w 26"/>
                <a:gd name="T7" fmla="*/ 0 h 97"/>
                <a:gd name="T8" fmla="*/ 0 w 26"/>
                <a:gd name="T9" fmla="*/ 0 h 97"/>
                <a:gd name="T10" fmla="*/ 0 w 26"/>
                <a:gd name="T11" fmla="*/ 1 h 97"/>
                <a:gd name="T12" fmla="*/ 0 w 26"/>
                <a:gd name="T13" fmla="*/ 1 h 97"/>
                <a:gd name="T14" fmla="*/ 0 w 26"/>
                <a:gd name="T15" fmla="*/ 0 h 97"/>
                <a:gd name="T16" fmla="*/ 0 w 26"/>
                <a:gd name="T17" fmla="*/ 1 h 97"/>
                <a:gd name="T18" fmla="*/ 0 w 26"/>
                <a:gd name="T19" fmla="*/ 1 h 97"/>
                <a:gd name="T20" fmla="*/ 0 w 26"/>
                <a:gd name="T21" fmla="*/ 1 h 97"/>
                <a:gd name="T22" fmla="*/ 0 w 26"/>
                <a:gd name="T23" fmla="*/ 1 h 97"/>
                <a:gd name="T24" fmla="*/ 0 w 26"/>
                <a:gd name="T25" fmla="*/ 1 h 97"/>
                <a:gd name="T26" fmla="*/ 0 w 26"/>
                <a:gd name="T27" fmla="*/ 1 h 97"/>
                <a:gd name="T28" fmla="*/ 0 w 26"/>
                <a:gd name="T29" fmla="*/ 1 h 97"/>
                <a:gd name="T30" fmla="*/ 0 w 26"/>
                <a:gd name="T31" fmla="*/ 1 h 97"/>
                <a:gd name="T32" fmla="*/ 0 w 26"/>
                <a:gd name="T33" fmla="*/ 1 h 97"/>
                <a:gd name="T34" fmla="*/ 0 w 26"/>
                <a:gd name="T35" fmla="*/ 1 h 97"/>
                <a:gd name="T36" fmla="*/ 0 w 26"/>
                <a:gd name="T37" fmla="*/ 1 h 97"/>
                <a:gd name="T38" fmla="*/ 0 w 26"/>
                <a:gd name="T39" fmla="*/ 1 h 97"/>
                <a:gd name="T40" fmla="*/ 0 w 26"/>
                <a:gd name="T41" fmla="*/ 1 h 97"/>
                <a:gd name="T42" fmla="*/ 0 w 26"/>
                <a:gd name="T43" fmla="*/ 1 h 97"/>
                <a:gd name="T44" fmla="*/ 0 w 26"/>
                <a:gd name="T45" fmla="*/ 0 h 97"/>
                <a:gd name="T46" fmla="*/ 0 w 26"/>
                <a:gd name="T47" fmla="*/ 0 h 97"/>
                <a:gd name="T48" fmla="*/ 0 w 26"/>
                <a:gd name="T49" fmla="*/ 0 h 97"/>
                <a:gd name="T50" fmla="*/ 0 w 26"/>
                <a:gd name="T51" fmla="*/ 0 h 97"/>
                <a:gd name="T52" fmla="*/ 0 w 26"/>
                <a:gd name="T53" fmla="*/ 0 h 97"/>
                <a:gd name="T54" fmla="*/ 0 w 26"/>
                <a:gd name="T55" fmla="*/ 0 h 97"/>
                <a:gd name="T56" fmla="*/ 0 w 2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"/>
                <a:gd name="T88" fmla="*/ 0 h 97"/>
                <a:gd name="T89" fmla="*/ 26 w 26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" h="97">
                  <a:moveTo>
                    <a:pt x="21" y="10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7" y="7"/>
                  </a:lnTo>
                  <a:lnTo>
                    <a:pt x="0" y="25"/>
                  </a:lnTo>
                  <a:lnTo>
                    <a:pt x="8" y="41"/>
                  </a:lnTo>
                  <a:lnTo>
                    <a:pt x="15" y="46"/>
                  </a:lnTo>
                  <a:lnTo>
                    <a:pt x="15" y="40"/>
                  </a:lnTo>
                  <a:lnTo>
                    <a:pt x="15" y="46"/>
                  </a:lnTo>
                  <a:lnTo>
                    <a:pt x="6" y="48"/>
                  </a:lnTo>
                  <a:lnTo>
                    <a:pt x="0" y="61"/>
                  </a:lnTo>
                  <a:lnTo>
                    <a:pt x="2" y="82"/>
                  </a:lnTo>
                  <a:lnTo>
                    <a:pt x="7" y="90"/>
                  </a:lnTo>
                  <a:lnTo>
                    <a:pt x="26" y="97"/>
                  </a:lnTo>
                  <a:lnTo>
                    <a:pt x="21" y="97"/>
                  </a:lnTo>
                  <a:lnTo>
                    <a:pt x="21" y="82"/>
                  </a:lnTo>
                  <a:lnTo>
                    <a:pt x="26" y="86"/>
                  </a:lnTo>
                  <a:lnTo>
                    <a:pt x="14" y="81"/>
                  </a:lnTo>
                  <a:lnTo>
                    <a:pt x="10" y="63"/>
                  </a:lnTo>
                  <a:lnTo>
                    <a:pt x="17" y="53"/>
                  </a:lnTo>
                  <a:lnTo>
                    <a:pt x="26" y="51"/>
                  </a:lnTo>
                  <a:lnTo>
                    <a:pt x="21" y="51"/>
                  </a:lnTo>
                  <a:lnTo>
                    <a:pt x="21" y="36"/>
                  </a:lnTo>
                  <a:lnTo>
                    <a:pt x="26" y="40"/>
                  </a:lnTo>
                  <a:lnTo>
                    <a:pt x="14" y="33"/>
                  </a:lnTo>
                  <a:lnTo>
                    <a:pt x="10" y="25"/>
                  </a:lnTo>
                  <a:lnTo>
                    <a:pt x="14" y="1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09" name="Freeform 483"/>
            <p:cNvSpPr>
              <a:spLocks/>
            </p:cNvSpPr>
            <p:nvPr/>
          </p:nvSpPr>
          <p:spPr bwMode="auto">
            <a:xfrm>
              <a:off x="4713" y="2923"/>
              <a:ext cx="19" cy="63"/>
            </a:xfrm>
            <a:custGeom>
              <a:avLst/>
              <a:gdLst>
                <a:gd name="T0" fmla="*/ 1 w 57"/>
                <a:gd name="T1" fmla="*/ 0 h 189"/>
                <a:gd name="T2" fmla="*/ 0 w 57"/>
                <a:gd name="T3" fmla="*/ 0 h 189"/>
                <a:gd name="T4" fmla="*/ 0 w 57"/>
                <a:gd name="T5" fmla="*/ 0 h 189"/>
                <a:gd name="T6" fmla="*/ 0 w 57"/>
                <a:gd name="T7" fmla="*/ 0 h 189"/>
                <a:gd name="T8" fmla="*/ 0 w 57"/>
                <a:gd name="T9" fmla="*/ 0 h 189"/>
                <a:gd name="T10" fmla="*/ 0 w 57"/>
                <a:gd name="T11" fmla="*/ 0 h 189"/>
                <a:gd name="T12" fmla="*/ 0 w 57"/>
                <a:gd name="T13" fmla="*/ 0 h 189"/>
                <a:gd name="T14" fmla="*/ 0 w 57"/>
                <a:gd name="T15" fmla="*/ 0 h 189"/>
                <a:gd name="T16" fmla="*/ 0 w 57"/>
                <a:gd name="T17" fmla="*/ 1 h 189"/>
                <a:gd name="T18" fmla="*/ 0 w 57"/>
                <a:gd name="T19" fmla="*/ 0 h 189"/>
                <a:gd name="T20" fmla="*/ 0 w 57"/>
                <a:gd name="T21" fmla="*/ 2 h 189"/>
                <a:gd name="T22" fmla="*/ 1 w 57"/>
                <a:gd name="T23" fmla="*/ 2 h 189"/>
                <a:gd name="T24" fmla="*/ 1 w 57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89"/>
                <a:gd name="T41" fmla="*/ 57 w 57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89">
                  <a:moveTo>
                    <a:pt x="57" y="0"/>
                  </a:moveTo>
                  <a:lnTo>
                    <a:pt x="37" y="0"/>
                  </a:lnTo>
                  <a:lnTo>
                    <a:pt x="37" y="5"/>
                  </a:lnTo>
                  <a:lnTo>
                    <a:pt x="30" y="11"/>
                  </a:lnTo>
                  <a:lnTo>
                    <a:pt x="20" y="17"/>
                  </a:lnTo>
                  <a:lnTo>
                    <a:pt x="11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45"/>
                  </a:lnTo>
                  <a:lnTo>
                    <a:pt x="31" y="30"/>
                  </a:lnTo>
                  <a:lnTo>
                    <a:pt x="31" y="189"/>
                  </a:lnTo>
                  <a:lnTo>
                    <a:pt x="57" y="18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0" name="Freeform 484"/>
            <p:cNvSpPr>
              <a:spLocks/>
            </p:cNvSpPr>
            <p:nvPr/>
          </p:nvSpPr>
          <p:spPr bwMode="auto">
            <a:xfrm>
              <a:off x="4767" y="2923"/>
              <a:ext cx="17" cy="66"/>
            </a:xfrm>
            <a:custGeom>
              <a:avLst/>
              <a:gdLst>
                <a:gd name="T0" fmla="*/ 0 w 52"/>
                <a:gd name="T1" fmla="*/ 2 h 198"/>
                <a:gd name="T2" fmla="*/ 0 w 52"/>
                <a:gd name="T3" fmla="*/ 2 h 198"/>
                <a:gd name="T4" fmla="*/ 0 w 52"/>
                <a:gd name="T5" fmla="*/ 2 h 198"/>
                <a:gd name="T6" fmla="*/ 0 w 52"/>
                <a:gd name="T7" fmla="*/ 2 h 198"/>
                <a:gd name="T8" fmla="*/ 0 w 52"/>
                <a:gd name="T9" fmla="*/ 2 h 198"/>
                <a:gd name="T10" fmla="*/ 1 w 52"/>
                <a:gd name="T11" fmla="*/ 2 h 198"/>
                <a:gd name="T12" fmla="*/ 1 w 52"/>
                <a:gd name="T13" fmla="*/ 2 h 198"/>
                <a:gd name="T14" fmla="*/ 1 w 52"/>
                <a:gd name="T15" fmla="*/ 2 h 198"/>
                <a:gd name="T16" fmla="*/ 1 w 52"/>
                <a:gd name="T17" fmla="*/ 2 h 198"/>
                <a:gd name="T18" fmla="*/ 1 w 52"/>
                <a:gd name="T19" fmla="*/ 1 h 198"/>
                <a:gd name="T20" fmla="*/ 1 w 52"/>
                <a:gd name="T21" fmla="*/ 1 h 198"/>
                <a:gd name="T22" fmla="*/ 1 w 52"/>
                <a:gd name="T23" fmla="*/ 1 h 198"/>
                <a:gd name="T24" fmla="*/ 1 w 52"/>
                <a:gd name="T25" fmla="*/ 0 h 198"/>
                <a:gd name="T26" fmla="*/ 0 w 52"/>
                <a:gd name="T27" fmla="*/ 0 h 198"/>
                <a:gd name="T28" fmla="*/ 0 w 52"/>
                <a:gd name="T29" fmla="*/ 0 h 198"/>
                <a:gd name="T30" fmla="*/ 0 w 52"/>
                <a:gd name="T31" fmla="*/ 0 h 198"/>
                <a:gd name="T32" fmla="*/ 0 w 52"/>
                <a:gd name="T33" fmla="*/ 0 h 198"/>
                <a:gd name="T34" fmla="*/ 0 w 52"/>
                <a:gd name="T35" fmla="*/ 0 h 198"/>
                <a:gd name="T36" fmla="*/ 0 w 52"/>
                <a:gd name="T37" fmla="*/ 0 h 198"/>
                <a:gd name="T38" fmla="*/ 0 w 52"/>
                <a:gd name="T39" fmla="*/ 0 h 198"/>
                <a:gd name="T40" fmla="*/ 0 w 52"/>
                <a:gd name="T41" fmla="*/ 0 h 198"/>
                <a:gd name="T42" fmla="*/ 0 w 52"/>
                <a:gd name="T43" fmla="*/ 0 h 198"/>
                <a:gd name="T44" fmla="*/ 0 w 52"/>
                <a:gd name="T45" fmla="*/ 0 h 198"/>
                <a:gd name="T46" fmla="*/ 0 w 52"/>
                <a:gd name="T47" fmla="*/ 0 h 198"/>
                <a:gd name="T48" fmla="*/ 0 w 52"/>
                <a:gd name="T49" fmla="*/ 1 h 198"/>
                <a:gd name="T50" fmla="*/ 0 w 52"/>
                <a:gd name="T51" fmla="*/ 1 h 198"/>
                <a:gd name="T52" fmla="*/ 0 w 52"/>
                <a:gd name="T53" fmla="*/ 1 h 198"/>
                <a:gd name="T54" fmla="*/ 0 w 52"/>
                <a:gd name="T55" fmla="*/ 1 h 198"/>
                <a:gd name="T56" fmla="*/ 0 w 52"/>
                <a:gd name="T57" fmla="*/ 2 h 198"/>
                <a:gd name="T58" fmla="*/ 0 w 52"/>
                <a:gd name="T59" fmla="*/ 2 h 198"/>
                <a:gd name="T60" fmla="*/ 0 w 52"/>
                <a:gd name="T61" fmla="*/ 2 h 198"/>
                <a:gd name="T62" fmla="*/ 0 w 52"/>
                <a:gd name="T63" fmla="*/ 2 h 198"/>
                <a:gd name="T64" fmla="*/ 0 w 52"/>
                <a:gd name="T65" fmla="*/ 2 h 198"/>
                <a:gd name="T66" fmla="*/ 0 w 52"/>
                <a:gd name="T67" fmla="*/ 2 h 198"/>
                <a:gd name="T68" fmla="*/ 0 w 52"/>
                <a:gd name="T69" fmla="*/ 2 h 1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98"/>
                <a:gd name="T107" fmla="*/ 52 w 52"/>
                <a:gd name="T108" fmla="*/ 198 h 1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98">
                  <a:moveTo>
                    <a:pt x="0" y="173"/>
                  </a:moveTo>
                  <a:lnTo>
                    <a:pt x="0" y="198"/>
                  </a:lnTo>
                  <a:lnTo>
                    <a:pt x="5" y="198"/>
                  </a:lnTo>
                  <a:lnTo>
                    <a:pt x="22" y="196"/>
                  </a:lnTo>
                  <a:lnTo>
                    <a:pt x="34" y="190"/>
                  </a:lnTo>
                  <a:lnTo>
                    <a:pt x="42" y="180"/>
                  </a:lnTo>
                  <a:lnTo>
                    <a:pt x="48" y="167"/>
                  </a:lnTo>
                  <a:lnTo>
                    <a:pt x="50" y="152"/>
                  </a:lnTo>
                  <a:lnTo>
                    <a:pt x="52" y="136"/>
                  </a:lnTo>
                  <a:lnTo>
                    <a:pt x="52" y="102"/>
                  </a:lnTo>
                  <a:lnTo>
                    <a:pt x="52" y="65"/>
                  </a:lnTo>
                  <a:lnTo>
                    <a:pt x="50" y="47"/>
                  </a:lnTo>
                  <a:lnTo>
                    <a:pt x="47" y="32"/>
                  </a:lnTo>
                  <a:lnTo>
                    <a:pt x="41" y="20"/>
                  </a:lnTo>
                  <a:lnTo>
                    <a:pt x="32" y="11"/>
                  </a:lnTo>
                  <a:lnTo>
                    <a:pt x="18" y="6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2" y="21"/>
                  </a:lnTo>
                  <a:lnTo>
                    <a:pt x="17" y="26"/>
                  </a:lnTo>
                  <a:lnTo>
                    <a:pt x="22" y="32"/>
                  </a:lnTo>
                  <a:lnTo>
                    <a:pt x="24" y="43"/>
                  </a:lnTo>
                  <a:lnTo>
                    <a:pt x="25" y="54"/>
                  </a:lnTo>
                  <a:lnTo>
                    <a:pt x="26" y="69"/>
                  </a:lnTo>
                  <a:lnTo>
                    <a:pt x="26" y="106"/>
                  </a:lnTo>
                  <a:lnTo>
                    <a:pt x="26" y="129"/>
                  </a:lnTo>
                  <a:lnTo>
                    <a:pt x="25" y="151"/>
                  </a:lnTo>
                  <a:lnTo>
                    <a:pt x="23" y="160"/>
                  </a:lnTo>
                  <a:lnTo>
                    <a:pt x="19" y="167"/>
                  </a:lnTo>
                  <a:lnTo>
                    <a:pt x="13" y="172"/>
                  </a:lnTo>
                  <a:lnTo>
                    <a:pt x="5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1" name="Freeform 485"/>
            <p:cNvSpPr>
              <a:spLocks/>
            </p:cNvSpPr>
            <p:nvPr/>
          </p:nvSpPr>
          <p:spPr bwMode="auto">
            <a:xfrm>
              <a:off x="4751" y="2923"/>
              <a:ext cx="17" cy="66"/>
            </a:xfrm>
            <a:custGeom>
              <a:avLst/>
              <a:gdLst>
                <a:gd name="T0" fmla="*/ 1 w 51"/>
                <a:gd name="T1" fmla="*/ 0 h 198"/>
                <a:gd name="T2" fmla="*/ 1 w 51"/>
                <a:gd name="T3" fmla="*/ 0 h 198"/>
                <a:gd name="T4" fmla="*/ 1 w 51"/>
                <a:gd name="T5" fmla="*/ 0 h 198"/>
                <a:gd name="T6" fmla="*/ 0 w 51"/>
                <a:gd name="T7" fmla="*/ 0 h 198"/>
                <a:gd name="T8" fmla="*/ 0 w 51"/>
                <a:gd name="T9" fmla="*/ 0 h 198"/>
                <a:gd name="T10" fmla="*/ 0 w 51"/>
                <a:gd name="T11" fmla="*/ 0 h 198"/>
                <a:gd name="T12" fmla="*/ 0 w 51"/>
                <a:gd name="T13" fmla="*/ 0 h 198"/>
                <a:gd name="T14" fmla="*/ 0 w 51"/>
                <a:gd name="T15" fmla="*/ 1 h 198"/>
                <a:gd name="T16" fmla="*/ 0 w 51"/>
                <a:gd name="T17" fmla="*/ 1 h 198"/>
                <a:gd name="T18" fmla="*/ 0 w 51"/>
                <a:gd name="T19" fmla="*/ 1 h 198"/>
                <a:gd name="T20" fmla="*/ 0 w 51"/>
                <a:gd name="T21" fmla="*/ 2 h 198"/>
                <a:gd name="T22" fmla="*/ 0 w 51"/>
                <a:gd name="T23" fmla="*/ 2 h 198"/>
                <a:gd name="T24" fmla="*/ 0 w 51"/>
                <a:gd name="T25" fmla="*/ 2 h 198"/>
                <a:gd name="T26" fmla="*/ 0 w 51"/>
                <a:gd name="T27" fmla="*/ 2 h 198"/>
                <a:gd name="T28" fmla="*/ 0 w 51"/>
                <a:gd name="T29" fmla="*/ 2 h 198"/>
                <a:gd name="T30" fmla="*/ 0 w 51"/>
                <a:gd name="T31" fmla="*/ 2 h 198"/>
                <a:gd name="T32" fmla="*/ 1 w 51"/>
                <a:gd name="T33" fmla="*/ 2 h 198"/>
                <a:gd name="T34" fmla="*/ 1 w 51"/>
                <a:gd name="T35" fmla="*/ 2 h 198"/>
                <a:gd name="T36" fmla="*/ 1 w 51"/>
                <a:gd name="T37" fmla="*/ 2 h 198"/>
                <a:gd name="T38" fmla="*/ 1 w 51"/>
                <a:gd name="T39" fmla="*/ 2 h 198"/>
                <a:gd name="T40" fmla="*/ 0 w 51"/>
                <a:gd name="T41" fmla="*/ 2 h 198"/>
                <a:gd name="T42" fmla="*/ 0 w 51"/>
                <a:gd name="T43" fmla="*/ 2 h 198"/>
                <a:gd name="T44" fmla="*/ 0 w 51"/>
                <a:gd name="T45" fmla="*/ 2 h 198"/>
                <a:gd name="T46" fmla="*/ 0 w 51"/>
                <a:gd name="T47" fmla="*/ 2 h 198"/>
                <a:gd name="T48" fmla="*/ 0 w 51"/>
                <a:gd name="T49" fmla="*/ 1 h 198"/>
                <a:gd name="T50" fmla="*/ 0 w 51"/>
                <a:gd name="T51" fmla="*/ 1 h 198"/>
                <a:gd name="T52" fmla="*/ 0 w 51"/>
                <a:gd name="T53" fmla="*/ 1 h 198"/>
                <a:gd name="T54" fmla="*/ 0 w 51"/>
                <a:gd name="T55" fmla="*/ 1 h 198"/>
                <a:gd name="T56" fmla="*/ 0 w 51"/>
                <a:gd name="T57" fmla="*/ 0 h 198"/>
                <a:gd name="T58" fmla="*/ 0 w 51"/>
                <a:gd name="T59" fmla="*/ 0 h 198"/>
                <a:gd name="T60" fmla="*/ 1 w 51"/>
                <a:gd name="T61" fmla="*/ 0 h 198"/>
                <a:gd name="T62" fmla="*/ 1 w 51"/>
                <a:gd name="T63" fmla="*/ 0 h 198"/>
                <a:gd name="T64" fmla="*/ 1 w 51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198"/>
                <a:gd name="T101" fmla="*/ 51 w 51"/>
                <a:gd name="T102" fmla="*/ 198 h 1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198">
                  <a:moveTo>
                    <a:pt x="46" y="20"/>
                  </a:moveTo>
                  <a:lnTo>
                    <a:pt x="46" y="0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2" y="9"/>
                  </a:lnTo>
                  <a:lnTo>
                    <a:pt x="13" y="19"/>
                  </a:lnTo>
                  <a:lnTo>
                    <a:pt x="7" y="32"/>
                  </a:lnTo>
                  <a:lnTo>
                    <a:pt x="3" y="47"/>
                  </a:lnTo>
                  <a:lnTo>
                    <a:pt x="2" y="65"/>
                  </a:lnTo>
                  <a:lnTo>
                    <a:pt x="0" y="102"/>
                  </a:lnTo>
                  <a:lnTo>
                    <a:pt x="2" y="136"/>
                  </a:lnTo>
                  <a:lnTo>
                    <a:pt x="3" y="152"/>
                  </a:lnTo>
                  <a:lnTo>
                    <a:pt x="6" y="167"/>
                  </a:lnTo>
                  <a:lnTo>
                    <a:pt x="12" y="180"/>
                  </a:lnTo>
                  <a:lnTo>
                    <a:pt x="19" y="190"/>
                  </a:lnTo>
                  <a:lnTo>
                    <a:pt x="31" y="196"/>
                  </a:lnTo>
                  <a:lnTo>
                    <a:pt x="46" y="198"/>
                  </a:lnTo>
                  <a:lnTo>
                    <a:pt x="46" y="173"/>
                  </a:lnTo>
                  <a:lnTo>
                    <a:pt x="51" y="173"/>
                  </a:lnTo>
                  <a:lnTo>
                    <a:pt x="41" y="172"/>
                  </a:lnTo>
                  <a:lnTo>
                    <a:pt x="33" y="167"/>
                  </a:lnTo>
                  <a:lnTo>
                    <a:pt x="28" y="160"/>
                  </a:lnTo>
                  <a:lnTo>
                    <a:pt x="24" y="151"/>
                  </a:lnTo>
                  <a:lnTo>
                    <a:pt x="20" y="129"/>
                  </a:lnTo>
                  <a:lnTo>
                    <a:pt x="20" y="106"/>
                  </a:lnTo>
                  <a:lnTo>
                    <a:pt x="20" y="69"/>
                  </a:lnTo>
                  <a:lnTo>
                    <a:pt x="21" y="54"/>
                  </a:lnTo>
                  <a:lnTo>
                    <a:pt x="24" y="43"/>
                  </a:lnTo>
                  <a:lnTo>
                    <a:pt x="28" y="32"/>
                  </a:lnTo>
                  <a:lnTo>
                    <a:pt x="33" y="26"/>
                  </a:lnTo>
                  <a:lnTo>
                    <a:pt x="41" y="21"/>
                  </a:lnTo>
                  <a:lnTo>
                    <a:pt x="51" y="20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2" name="Freeform 486"/>
            <p:cNvSpPr>
              <a:spLocks/>
            </p:cNvSpPr>
            <p:nvPr/>
          </p:nvSpPr>
          <p:spPr bwMode="auto">
            <a:xfrm>
              <a:off x="4790" y="2910"/>
              <a:ext cx="9" cy="30"/>
            </a:xfrm>
            <a:custGeom>
              <a:avLst/>
              <a:gdLst>
                <a:gd name="T0" fmla="*/ 0 w 25"/>
                <a:gd name="T1" fmla="*/ 0 h 92"/>
                <a:gd name="T2" fmla="*/ 0 w 25"/>
                <a:gd name="T3" fmla="*/ 0 h 92"/>
                <a:gd name="T4" fmla="*/ 0 w 25"/>
                <a:gd name="T5" fmla="*/ 0 h 92"/>
                <a:gd name="T6" fmla="*/ 0 w 25"/>
                <a:gd name="T7" fmla="*/ 0 h 92"/>
                <a:gd name="T8" fmla="*/ 0 w 25"/>
                <a:gd name="T9" fmla="*/ 0 h 92"/>
                <a:gd name="T10" fmla="*/ 0 w 25"/>
                <a:gd name="T11" fmla="*/ 0 h 92"/>
                <a:gd name="T12" fmla="*/ 0 w 25"/>
                <a:gd name="T13" fmla="*/ 0 h 92"/>
                <a:gd name="T14" fmla="*/ 0 w 25"/>
                <a:gd name="T15" fmla="*/ 0 h 92"/>
                <a:gd name="T16" fmla="*/ 0 w 25"/>
                <a:gd name="T17" fmla="*/ 0 h 92"/>
                <a:gd name="T18" fmla="*/ 0 w 25"/>
                <a:gd name="T19" fmla="*/ 1 h 92"/>
                <a:gd name="T20" fmla="*/ 0 w 25"/>
                <a:gd name="T21" fmla="*/ 1 h 92"/>
                <a:gd name="T22" fmla="*/ 0 w 25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92"/>
                <a:gd name="T38" fmla="*/ 25 w 25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92">
                  <a:moveTo>
                    <a:pt x="25" y="0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11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14" y="10"/>
                  </a:lnTo>
                  <a:lnTo>
                    <a:pt x="14" y="92"/>
                  </a:lnTo>
                  <a:lnTo>
                    <a:pt x="25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3" name="Freeform 487"/>
            <p:cNvSpPr>
              <a:spLocks/>
            </p:cNvSpPr>
            <p:nvPr/>
          </p:nvSpPr>
          <p:spPr bwMode="auto">
            <a:xfrm>
              <a:off x="4816" y="2910"/>
              <a:ext cx="8" cy="32"/>
            </a:xfrm>
            <a:custGeom>
              <a:avLst/>
              <a:gdLst>
                <a:gd name="T0" fmla="*/ 0 w 24"/>
                <a:gd name="T1" fmla="*/ 1 h 97"/>
                <a:gd name="T2" fmla="*/ 0 w 24"/>
                <a:gd name="T3" fmla="*/ 1 h 97"/>
                <a:gd name="T4" fmla="*/ 0 w 24"/>
                <a:gd name="T5" fmla="*/ 1 h 97"/>
                <a:gd name="T6" fmla="*/ 0 w 24"/>
                <a:gd name="T7" fmla="*/ 1 h 97"/>
                <a:gd name="T8" fmla="*/ 0 w 24"/>
                <a:gd name="T9" fmla="*/ 1 h 97"/>
                <a:gd name="T10" fmla="*/ 0 w 24"/>
                <a:gd name="T11" fmla="*/ 1 h 97"/>
                <a:gd name="T12" fmla="*/ 0 w 24"/>
                <a:gd name="T13" fmla="*/ 1 h 97"/>
                <a:gd name="T14" fmla="*/ 0 w 24"/>
                <a:gd name="T15" fmla="*/ 1 h 97"/>
                <a:gd name="T16" fmla="*/ 0 w 24"/>
                <a:gd name="T17" fmla="*/ 1 h 97"/>
                <a:gd name="T18" fmla="*/ 0 w 24"/>
                <a:gd name="T19" fmla="*/ 0 h 97"/>
                <a:gd name="T20" fmla="*/ 0 w 24"/>
                <a:gd name="T21" fmla="*/ 0 h 97"/>
                <a:gd name="T22" fmla="*/ 0 w 24"/>
                <a:gd name="T23" fmla="*/ 0 h 97"/>
                <a:gd name="T24" fmla="*/ 0 w 24"/>
                <a:gd name="T25" fmla="*/ 0 h 97"/>
                <a:gd name="T26" fmla="*/ 0 w 24"/>
                <a:gd name="T27" fmla="*/ 0 h 97"/>
                <a:gd name="T28" fmla="*/ 0 w 24"/>
                <a:gd name="T29" fmla="*/ 0 h 97"/>
                <a:gd name="T30" fmla="*/ 0 w 24"/>
                <a:gd name="T31" fmla="*/ 0 h 97"/>
                <a:gd name="T32" fmla="*/ 0 w 24"/>
                <a:gd name="T33" fmla="*/ 0 h 97"/>
                <a:gd name="T34" fmla="*/ 0 w 24"/>
                <a:gd name="T35" fmla="*/ 0 h 97"/>
                <a:gd name="T36" fmla="*/ 0 w 24"/>
                <a:gd name="T37" fmla="*/ 0 h 97"/>
                <a:gd name="T38" fmla="*/ 0 w 24"/>
                <a:gd name="T39" fmla="*/ 0 h 97"/>
                <a:gd name="T40" fmla="*/ 0 w 24"/>
                <a:gd name="T41" fmla="*/ 1 h 97"/>
                <a:gd name="T42" fmla="*/ 0 w 24"/>
                <a:gd name="T43" fmla="*/ 1 h 97"/>
                <a:gd name="T44" fmla="*/ 0 w 24"/>
                <a:gd name="T45" fmla="*/ 1 h 97"/>
                <a:gd name="T46" fmla="*/ 0 w 24"/>
                <a:gd name="T47" fmla="*/ 1 h 97"/>
                <a:gd name="T48" fmla="*/ 0 w 24"/>
                <a:gd name="T49" fmla="*/ 1 h 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97"/>
                <a:gd name="T77" fmla="*/ 24 w 24"/>
                <a:gd name="T78" fmla="*/ 97 h 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97">
                  <a:moveTo>
                    <a:pt x="0" y="82"/>
                  </a:moveTo>
                  <a:lnTo>
                    <a:pt x="0" y="97"/>
                  </a:lnTo>
                  <a:lnTo>
                    <a:pt x="4" y="97"/>
                  </a:lnTo>
                  <a:lnTo>
                    <a:pt x="11" y="96"/>
                  </a:lnTo>
                  <a:lnTo>
                    <a:pt x="16" y="92"/>
                  </a:lnTo>
                  <a:lnTo>
                    <a:pt x="19" y="88"/>
                  </a:lnTo>
                  <a:lnTo>
                    <a:pt x="22" y="81"/>
                  </a:lnTo>
                  <a:lnTo>
                    <a:pt x="24" y="65"/>
                  </a:lnTo>
                  <a:lnTo>
                    <a:pt x="24" y="46"/>
                  </a:lnTo>
                  <a:lnTo>
                    <a:pt x="24" y="31"/>
                  </a:lnTo>
                  <a:lnTo>
                    <a:pt x="22" y="17"/>
                  </a:lnTo>
                  <a:lnTo>
                    <a:pt x="16" y="6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1" y="24"/>
                  </a:lnTo>
                  <a:lnTo>
                    <a:pt x="14" y="37"/>
                  </a:lnTo>
                  <a:lnTo>
                    <a:pt x="15" y="51"/>
                  </a:lnTo>
                  <a:lnTo>
                    <a:pt x="14" y="73"/>
                  </a:lnTo>
                  <a:lnTo>
                    <a:pt x="10" y="81"/>
                  </a:lnTo>
                  <a:lnTo>
                    <a:pt x="4" y="8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4" name="Freeform 488"/>
            <p:cNvSpPr>
              <a:spLocks/>
            </p:cNvSpPr>
            <p:nvPr/>
          </p:nvSpPr>
          <p:spPr bwMode="auto">
            <a:xfrm>
              <a:off x="4810" y="2910"/>
              <a:ext cx="8" cy="32"/>
            </a:xfrm>
            <a:custGeom>
              <a:avLst/>
              <a:gdLst>
                <a:gd name="T0" fmla="*/ 0 w 24"/>
                <a:gd name="T1" fmla="*/ 0 h 97"/>
                <a:gd name="T2" fmla="*/ 0 w 24"/>
                <a:gd name="T3" fmla="*/ 0 h 97"/>
                <a:gd name="T4" fmla="*/ 0 w 24"/>
                <a:gd name="T5" fmla="*/ 0 h 97"/>
                <a:gd name="T6" fmla="*/ 0 w 24"/>
                <a:gd name="T7" fmla="*/ 0 h 97"/>
                <a:gd name="T8" fmla="*/ 0 w 24"/>
                <a:gd name="T9" fmla="*/ 0 h 97"/>
                <a:gd name="T10" fmla="*/ 0 w 24"/>
                <a:gd name="T11" fmla="*/ 0 h 97"/>
                <a:gd name="T12" fmla="*/ 0 w 24"/>
                <a:gd name="T13" fmla="*/ 0 h 97"/>
                <a:gd name="T14" fmla="*/ 0 w 24"/>
                <a:gd name="T15" fmla="*/ 0 h 97"/>
                <a:gd name="T16" fmla="*/ 0 w 24"/>
                <a:gd name="T17" fmla="*/ 0 h 97"/>
                <a:gd name="T18" fmla="*/ 0 w 24"/>
                <a:gd name="T19" fmla="*/ 1 h 97"/>
                <a:gd name="T20" fmla="*/ 0 w 24"/>
                <a:gd name="T21" fmla="*/ 1 h 97"/>
                <a:gd name="T22" fmla="*/ 0 w 24"/>
                <a:gd name="T23" fmla="*/ 1 h 97"/>
                <a:gd name="T24" fmla="*/ 0 w 24"/>
                <a:gd name="T25" fmla="*/ 1 h 97"/>
                <a:gd name="T26" fmla="*/ 0 w 24"/>
                <a:gd name="T27" fmla="*/ 1 h 97"/>
                <a:gd name="T28" fmla="*/ 0 w 24"/>
                <a:gd name="T29" fmla="*/ 1 h 97"/>
                <a:gd name="T30" fmla="*/ 0 w 24"/>
                <a:gd name="T31" fmla="*/ 1 h 97"/>
                <a:gd name="T32" fmla="*/ 0 w 24"/>
                <a:gd name="T33" fmla="*/ 1 h 97"/>
                <a:gd name="T34" fmla="*/ 0 w 24"/>
                <a:gd name="T35" fmla="*/ 1 h 97"/>
                <a:gd name="T36" fmla="*/ 0 w 24"/>
                <a:gd name="T37" fmla="*/ 1 h 97"/>
                <a:gd name="T38" fmla="*/ 0 w 24"/>
                <a:gd name="T39" fmla="*/ 1 h 97"/>
                <a:gd name="T40" fmla="*/ 0 w 24"/>
                <a:gd name="T41" fmla="*/ 1 h 97"/>
                <a:gd name="T42" fmla="*/ 0 w 24"/>
                <a:gd name="T43" fmla="*/ 1 h 97"/>
                <a:gd name="T44" fmla="*/ 0 w 24"/>
                <a:gd name="T45" fmla="*/ 1 h 97"/>
                <a:gd name="T46" fmla="*/ 0 w 24"/>
                <a:gd name="T47" fmla="*/ 1 h 97"/>
                <a:gd name="T48" fmla="*/ 0 w 24"/>
                <a:gd name="T49" fmla="*/ 1 h 97"/>
                <a:gd name="T50" fmla="*/ 0 w 24"/>
                <a:gd name="T51" fmla="*/ 0 h 97"/>
                <a:gd name="T52" fmla="*/ 0 w 24"/>
                <a:gd name="T53" fmla="*/ 0 h 97"/>
                <a:gd name="T54" fmla="*/ 0 w 24"/>
                <a:gd name="T55" fmla="*/ 0 h 97"/>
                <a:gd name="T56" fmla="*/ 0 w 24"/>
                <a:gd name="T57" fmla="*/ 0 h 97"/>
                <a:gd name="T58" fmla="*/ 0 w 24"/>
                <a:gd name="T59" fmla="*/ 0 h 97"/>
                <a:gd name="T60" fmla="*/ 0 w 24"/>
                <a:gd name="T61" fmla="*/ 0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"/>
                <a:gd name="T94" fmla="*/ 0 h 97"/>
                <a:gd name="T95" fmla="*/ 24 w 24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" h="97">
                  <a:moveTo>
                    <a:pt x="20" y="10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5"/>
                  </a:lnTo>
                  <a:lnTo>
                    <a:pt x="5" y="9"/>
                  </a:lnTo>
                  <a:lnTo>
                    <a:pt x="2" y="15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5"/>
                  </a:lnTo>
                  <a:lnTo>
                    <a:pt x="2" y="81"/>
                  </a:lnTo>
                  <a:lnTo>
                    <a:pt x="5" y="88"/>
                  </a:lnTo>
                  <a:lnTo>
                    <a:pt x="8" y="92"/>
                  </a:lnTo>
                  <a:lnTo>
                    <a:pt x="13" y="96"/>
                  </a:lnTo>
                  <a:lnTo>
                    <a:pt x="20" y="97"/>
                  </a:lnTo>
                  <a:lnTo>
                    <a:pt x="24" y="97"/>
                  </a:lnTo>
                  <a:lnTo>
                    <a:pt x="20" y="97"/>
                  </a:lnTo>
                  <a:lnTo>
                    <a:pt x="20" y="82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1" y="74"/>
                  </a:lnTo>
                  <a:lnTo>
                    <a:pt x="9" y="51"/>
                  </a:lnTo>
                  <a:lnTo>
                    <a:pt x="9" y="33"/>
                  </a:lnTo>
                  <a:lnTo>
                    <a:pt x="11" y="21"/>
                  </a:lnTo>
                  <a:lnTo>
                    <a:pt x="14" y="13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5" name="Freeform 489"/>
            <p:cNvSpPr>
              <a:spLocks/>
            </p:cNvSpPr>
            <p:nvPr/>
          </p:nvSpPr>
          <p:spPr bwMode="auto">
            <a:xfrm>
              <a:off x="1926" y="2826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60000 65536"/>
                <a:gd name="T7" fmla="*/ 0 60000 65536"/>
                <a:gd name="T8" fmla="*/ 0 60000 65536"/>
                <a:gd name="T9" fmla="*/ 0 w 19"/>
                <a:gd name="T10" fmla="*/ 0 h 1"/>
                <a:gd name="T11" fmla="*/ 19 w 1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6" name="Freeform 490"/>
            <p:cNvSpPr>
              <a:spLocks/>
            </p:cNvSpPr>
            <p:nvPr/>
          </p:nvSpPr>
          <p:spPr bwMode="auto">
            <a:xfrm>
              <a:off x="2634" y="2252"/>
              <a:ext cx="1" cy="6"/>
            </a:xfrm>
            <a:custGeom>
              <a:avLst/>
              <a:gdLst>
                <a:gd name="T0" fmla="*/ 0 w 2"/>
                <a:gd name="T1" fmla="*/ 0 h 18"/>
                <a:gd name="T2" fmla="*/ 1 w 2"/>
                <a:gd name="T3" fmla="*/ 0 h 18"/>
                <a:gd name="T4" fmla="*/ 0 w 2"/>
                <a:gd name="T5" fmla="*/ 0 h 18"/>
                <a:gd name="T6" fmla="*/ 0 60000 65536"/>
                <a:gd name="T7" fmla="*/ 0 60000 65536"/>
                <a:gd name="T8" fmla="*/ 0 60000 65536"/>
                <a:gd name="T9" fmla="*/ 0 w 2"/>
                <a:gd name="T10" fmla="*/ 0 h 18"/>
                <a:gd name="T11" fmla="*/ 2 w 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8">
                  <a:moveTo>
                    <a:pt x="0" y="0"/>
                  </a:moveTo>
                  <a:lnTo>
                    <a:pt x="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7" name="Freeform 491"/>
            <p:cNvSpPr>
              <a:spLocks/>
            </p:cNvSpPr>
            <p:nvPr/>
          </p:nvSpPr>
          <p:spPr bwMode="auto">
            <a:xfrm>
              <a:off x="2097" y="2381"/>
              <a:ext cx="6" cy="445"/>
            </a:xfrm>
            <a:custGeom>
              <a:avLst/>
              <a:gdLst>
                <a:gd name="T0" fmla="*/ 0 w 19"/>
                <a:gd name="T1" fmla="*/ 17 h 1333"/>
                <a:gd name="T2" fmla="*/ 0 w 19"/>
                <a:gd name="T3" fmla="*/ 17 h 1333"/>
                <a:gd name="T4" fmla="*/ 0 w 19"/>
                <a:gd name="T5" fmla="*/ 0 h 1333"/>
                <a:gd name="T6" fmla="*/ 0 w 19"/>
                <a:gd name="T7" fmla="*/ 0 h 1333"/>
                <a:gd name="T8" fmla="*/ 0 w 19"/>
                <a:gd name="T9" fmla="*/ 0 h 1333"/>
                <a:gd name="T10" fmla="*/ 0 w 19"/>
                <a:gd name="T11" fmla="*/ 0 h 1333"/>
                <a:gd name="T12" fmla="*/ 0 w 19"/>
                <a:gd name="T13" fmla="*/ 17 h 1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333"/>
                <a:gd name="T23" fmla="*/ 19 w 19"/>
                <a:gd name="T24" fmla="*/ 1333 h 1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333">
                  <a:moveTo>
                    <a:pt x="19" y="1333"/>
                  </a:moveTo>
                  <a:lnTo>
                    <a:pt x="0" y="1333"/>
                  </a:lnTo>
                  <a:lnTo>
                    <a:pt x="0" y="1"/>
                  </a:lnTo>
                  <a:lnTo>
                    <a:pt x="8" y="0"/>
                  </a:lnTo>
                  <a:lnTo>
                    <a:pt x="11" y="19"/>
                  </a:lnTo>
                  <a:lnTo>
                    <a:pt x="19" y="17"/>
                  </a:lnTo>
                  <a:lnTo>
                    <a:pt x="19" y="133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8" name="Freeform 492"/>
            <p:cNvSpPr>
              <a:spLocks/>
            </p:cNvSpPr>
            <p:nvPr/>
          </p:nvSpPr>
          <p:spPr bwMode="auto">
            <a:xfrm>
              <a:off x="2097" y="2252"/>
              <a:ext cx="538" cy="138"/>
            </a:xfrm>
            <a:custGeom>
              <a:avLst/>
              <a:gdLst>
                <a:gd name="T0" fmla="*/ 0 w 2120"/>
                <a:gd name="T1" fmla="*/ 5 h 408"/>
                <a:gd name="T2" fmla="*/ 0 w 2120"/>
                <a:gd name="T3" fmla="*/ 5 h 408"/>
                <a:gd name="T4" fmla="*/ 26 w 2120"/>
                <a:gd name="T5" fmla="*/ 0 h 408"/>
                <a:gd name="T6" fmla="*/ 26 w 2120"/>
                <a:gd name="T7" fmla="*/ 0 h 408"/>
                <a:gd name="T8" fmla="*/ 0 w 2120"/>
                <a:gd name="T9" fmla="*/ 5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0"/>
                <a:gd name="T16" fmla="*/ 0 h 408"/>
                <a:gd name="T17" fmla="*/ 2120 w 2120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0" h="408">
                  <a:moveTo>
                    <a:pt x="3" y="408"/>
                  </a:moveTo>
                  <a:lnTo>
                    <a:pt x="0" y="389"/>
                  </a:lnTo>
                  <a:lnTo>
                    <a:pt x="2118" y="0"/>
                  </a:lnTo>
                  <a:lnTo>
                    <a:pt x="2120" y="18"/>
                  </a:lnTo>
                  <a:lnTo>
                    <a:pt x="3" y="40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19" name="Freeform 493"/>
            <p:cNvSpPr>
              <a:spLocks/>
            </p:cNvSpPr>
            <p:nvPr/>
          </p:nvSpPr>
          <p:spPr bwMode="auto">
            <a:xfrm>
              <a:off x="1781" y="2826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60000 65536"/>
                <a:gd name="T7" fmla="*/ 0 60000 65536"/>
                <a:gd name="T8" fmla="*/ 0 60000 65536"/>
                <a:gd name="T9" fmla="*/ 0 w 19"/>
                <a:gd name="T10" fmla="*/ 0 h 1"/>
                <a:gd name="T11" fmla="*/ 19 w 1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">
                  <a:moveTo>
                    <a:pt x="19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0" name="Freeform 494"/>
            <p:cNvSpPr>
              <a:spLocks/>
            </p:cNvSpPr>
            <p:nvPr/>
          </p:nvSpPr>
          <p:spPr bwMode="auto">
            <a:xfrm>
              <a:off x="1089" y="2257"/>
              <a:ext cx="1" cy="6"/>
            </a:xfrm>
            <a:custGeom>
              <a:avLst/>
              <a:gdLst>
                <a:gd name="T0" fmla="*/ 0 w 3"/>
                <a:gd name="T1" fmla="*/ 0 h 18"/>
                <a:gd name="T2" fmla="*/ 0 w 3"/>
                <a:gd name="T3" fmla="*/ 0 h 18"/>
                <a:gd name="T4" fmla="*/ 0 w 3"/>
                <a:gd name="T5" fmla="*/ 0 h 18"/>
                <a:gd name="T6" fmla="*/ 0 60000 65536"/>
                <a:gd name="T7" fmla="*/ 0 60000 65536"/>
                <a:gd name="T8" fmla="*/ 0 60000 65536"/>
                <a:gd name="T9" fmla="*/ 0 w 3"/>
                <a:gd name="T10" fmla="*/ 0 h 18"/>
                <a:gd name="T11" fmla="*/ 3 w 3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8">
                  <a:moveTo>
                    <a:pt x="0" y="18"/>
                  </a:moveTo>
                  <a:lnTo>
                    <a:pt x="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1" name="Freeform 495"/>
            <p:cNvSpPr>
              <a:spLocks/>
            </p:cNvSpPr>
            <p:nvPr/>
          </p:nvSpPr>
          <p:spPr bwMode="auto">
            <a:xfrm>
              <a:off x="1781" y="2381"/>
              <a:ext cx="6" cy="445"/>
            </a:xfrm>
            <a:custGeom>
              <a:avLst/>
              <a:gdLst>
                <a:gd name="T0" fmla="*/ 0 w 19"/>
                <a:gd name="T1" fmla="*/ 17 h 1333"/>
                <a:gd name="T2" fmla="*/ 0 w 19"/>
                <a:gd name="T3" fmla="*/ 17 h 1333"/>
                <a:gd name="T4" fmla="*/ 0 w 19"/>
                <a:gd name="T5" fmla="*/ 0 h 1333"/>
                <a:gd name="T6" fmla="*/ 0 w 19"/>
                <a:gd name="T7" fmla="*/ 0 h 1333"/>
                <a:gd name="T8" fmla="*/ 0 w 19"/>
                <a:gd name="T9" fmla="*/ 0 h 1333"/>
                <a:gd name="T10" fmla="*/ 0 w 19"/>
                <a:gd name="T11" fmla="*/ 0 h 1333"/>
                <a:gd name="T12" fmla="*/ 0 w 19"/>
                <a:gd name="T13" fmla="*/ 17 h 1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333"/>
                <a:gd name="T23" fmla="*/ 19 w 19"/>
                <a:gd name="T24" fmla="*/ 1333 h 1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333">
                  <a:moveTo>
                    <a:pt x="19" y="1333"/>
                  </a:moveTo>
                  <a:lnTo>
                    <a:pt x="0" y="1333"/>
                  </a:lnTo>
                  <a:lnTo>
                    <a:pt x="0" y="17"/>
                  </a:lnTo>
                  <a:lnTo>
                    <a:pt x="8" y="19"/>
                  </a:lnTo>
                  <a:lnTo>
                    <a:pt x="11" y="0"/>
                  </a:lnTo>
                  <a:lnTo>
                    <a:pt x="19" y="1"/>
                  </a:lnTo>
                  <a:lnTo>
                    <a:pt x="19" y="133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2" name="Freeform 496"/>
            <p:cNvSpPr>
              <a:spLocks/>
            </p:cNvSpPr>
            <p:nvPr/>
          </p:nvSpPr>
          <p:spPr bwMode="auto">
            <a:xfrm>
              <a:off x="1089" y="2257"/>
              <a:ext cx="696" cy="131"/>
            </a:xfrm>
            <a:custGeom>
              <a:avLst/>
              <a:gdLst>
                <a:gd name="T0" fmla="*/ 26 w 2087"/>
                <a:gd name="T1" fmla="*/ 5 h 393"/>
                <a:gd name="T2" fmla="*/ 26 w 2087"/>
                <a:gd name="T3" fmla="*/ 5 h 393"/>
                <a:gd name="T4" fmla="*/ 0 w 2087"/>
                <a:gd name="T5" fmla="*/ 0 h 393"/>
                <a:gd name="T6" fmla="*/ 0 w 2087"/>
                <a:gd name="T7" fmla="*/ 0 h 393"/>
                <a:gd name="T8" fmla="*/ 26 w 2087"/>
                <a:gd name="T9" fmla="*/ 5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7"/>
                <a:gd name="T16" fmla="*/ 0 h 393"/>
                <a:gd name="T17" fmla="*/ 2087 w 2087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7" h="393">
                  <a:moveTo>
                    <a:pt x="2087" y="374"/>
                  </a:moveTo>
                  <a:lnTo>
                    <a:pt x="2084" y="393"/>
                  </a:lnTo>
                  <a:lnTo>
                    <a:pt x="0" y="18"/>
                  </a:lnTo>
                  <a:lnTo>
                    <a:pt x="3" y="0"/>
                  </a:lnTo>
                  <a:lnTo>
                    <a:pt x="2087" y="37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3" name="Freeform 497"/>
            <p:cNvSpPr>
              <a:spLocks/>
            </p:cNvSpPr>
            <p:nvPr/>
          </p:nvSpPr>
          <p:spPr bwMode="auto">
            <a:xfrm>
              <a:off x="1773" y="2717"/>
              <a:ext cx="68" cy="46"/>
            </a:xfrm>
            <a:custGeom>
              <a:avLst/>
              <a:gdLst>
                <a:gd name="T0" fmla="*/ 0 w 204"/>
                <a:gd name="T1" fmla="*/ 1 h 136"/>
                <a:gd name="T2" fmla="*/ 2 w 204"/>
                <a:gd name="T3" fmla="*/ 1 h 136"/>
                <a:gd name="T4" fmla="*/ 2 w 204"/>
                <a:gd name="T5" fmla="*/ 1 h 136"/>
                <a:gd name="T6" fmla="*/ 2 w 204"/>
                <a:gd name="T7" fmla="*/ 1 h 136"/>
                <a:gd name="T8" fmla="*/ 2 w 204"/>
                <a:gd name="T9" fmla="*/ 1 h 136"/>
                <a:gd name="T10" fmla="*/ 2 w 204"/>
                <a:gd name="T11" fmla="*/ 1 h 136"/>
                <a:gd name="T12" fmla="*/ 2 w 204"/>
                <a:gd name="T13" fmla="*/ 1 h 136"/>
                <a:gd name="T14" fmla="*/ 2 w 204"/>
                <a:gd name="T15" fmla="*/ 1 h 136"/>
                <a:gd name="T16" fmla="*/ 2 w 204"/>
                <a:gd name="T17" fmla="*/ 1 h 136"/>
                <a:gd name="T18" fmla="*/ 2 w 204"/>
                <a:gd name="T19" fmla="*/ 1 h 136"/>
                <a:gd name="T20" fmla="*/ 2 w 204"/>
                <a:gd name="T21" fmla="*/ 1 h 136"/>
                <a:gd name="T22" fmla="*/ 2 w 204"/>
                <a:gd name="T23" fmla="*/ 1 h 136"/>
                <a:gd name="T24" fmla="*/ 0 w 204"/>
                <a:gd name="T25" fmla="*/ 1 h 136"/>
                <a:gd name="T26" fmla="*/ 0 w 204"/>
                <a:gd name="T27" fmla="*/ 2 h 136"/>
                <a:gd name="T28" fmla="*/ 2 w 204"/>
                <a:gd name="T29" fmla="*/ 2 h 136"/>
                <a:gd name="T30" fmla="*/ 2 w 204"/>
                <a:gd name="T31" fmla="*/ 2 h 136"/>
                <a:gd name="T32" fmla="*/ 2 w 204"/>
                <a:gd name="T33" fmla="*/ 2 h 136"/>
                <a:gd name="T34" fmla="*/ 2 w 204"/>
                <a:gd name="T35" fmla="*/ 2 h 136"/>
                <a:gd name="T36" fmla="*/ 2 w 204"/>
                <a:gd name="T37" fmla="*/ 2 h 136"/>
                <a:gd name="T38" fmla="*/ 2 w 204"/>
                <a:gd name="T39" fmla="*/ 2 h 136"/>
                <a:gd name="T40" fmla="*/ 2 w 204"/>
                <a:gd name="T41" fmla="*/ 1 h 136"/>
                <a:gd name="T42" fmla="*/ 2 w 204"/>
                <a:gd name="T43" fmla="*/ 1 h 136"/>
                <a:gd name="T44" fmla="*/ 3 w 204"/>
                <a:gd name="T45" fmla="*/ 1 h 136"/>
                <a:gd name="T46" fmla="*/ 3 w 204"/>
                <a:gd name="T47" fmla="*/ 1 h 136"/>
                <a:gd name="T48" fmla="*/ 3 w 204"/>
                <a:gd name="T49" fmla="*/ 1 h 136"/>
                <a:gd name="T50" fmla="*/ 2 w 204"/>
                <a:gd name="T51" fmla="*/ 0 h 136"/>
                <a:gd name="T52" fmla="*/ 2 w 204"/>
                <a:gd name="T53" fmla="*/ 0 h 136"/>
                <a:gd name="T54" fmla="*/ 2 w 204"/>
                <a:gd name="T55" fmla="*/ 0 h 136"/>
                <a:gd name="T56" fmla="*/ 2 w 204"/>
                <a:gd name="T57" fmla="*/ 0 h 136"/>
                <a:gd name="T58" fmla="*/ 2 w 204"/>
                <a:gd name="T59" fmla="*/ 0 h 136"/>
                <a:gd name="T60" fmla="*/ 2 w 204"/>
                <a:gd name="T61" fmla="*/ 0 h 136"/>
                <a:gd name="T62" fmla="*/ 2 w 204"/>
                <a:gd name="T63" fmla="*/ 0 h 136"/>
                <a:gd name="T64" fmla="*/ 2 w 204"/>
                <a:gd name="T65" fmla="*/ 0 h 136"/>
                <a:gd name="T66" fmla="*/ 0 w 204"/>
                <a:gd name="T67" fmla="*/ 0 h 136"/>
                <a:gd name="T68" fmla="*/ 0 w 204"/>
                <a:gd name="T69" fmla="*/ 1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4"/>
                <a:gd name="T106" fmla="*/ 0 h 136"/>
                <a:gd name="T107" fmla="*/ 204 w 20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4" h="136">
                  <a:moveTo>
                    <a:pt x="0" y="45"/>
                  </a:moveTo>
                  <a:lnTo>
                    <a:pt x="138" y="45"/>
                  </a:lnTo>
                  <a:lnTo>
                    <a:pt x="142" y="45"/>
                  </a:lnTo>
                  <a:lnTo>
                    <a:pt x="156" y="46"/>
                  </a:lnTo>
                  <a:lnTo>
                    <a:pt x="166" y="50"/>
                  </a:lnTo>
                  <a:lnTo>
                    <a:pt x="171" y="57"/>
                  </a:lnTo>
                  <a:lnTo>
                    <a:pt x="174" y="70"/>
                  </a:lnTo>
                  <a:lnTo>
                    <a:pt x="171" y="80"/>
                  </a:lnTo>
                  <a:lnTo>
                    <a:pt x="166" y="88"/>
                  </a:lnTo>
                  <a:lnTo>
                    <a:pt x="156" y="93"/>
                  </a:lnTo>
                  <a:lnTo>
                    <a:pt x="142" y="95"/>
                  </a:lnTo>
                  <a:lnTo>
                    <a:pt x="138" y="95"/>
                  </a:lnTo>
                  <a:lnTo>
                    <a:pt x="0" y="95"/>
                  </a:lnTo>
                  <a:lnTo>
                    <a:pt x="0" y="131"/>
                  </a:lnTo>
                  <a:lnTo>
                    <a:pt x="142" y="131"/>
                  </a:lnTo>
                  <a:lnTo>
                    <a:pt x="142" y="136"/>
                  </a:lnTo>
                  <a:lnTo>
                    <a:pt x="155" y="134"/>
                  </a:lnTo>
                  <a:lnTo>
                    <a:pt x="167" y="131"/>
                  </a:lnTo>
                  <a:lnTo>
                    <a:pt x="177" y="125"/>
                  </a:lnTo>
                  <a:lnTo>
                    <a:pt x="186" y="118"/>
                  </a:lnTo>
                  <a:lnTo>
                    <a:pt x="193" y="108"/>
                  </a:lnTo>
                  <a:lnTo>
                    <a:pt x="199" y="98"/>
                  </a:lnTo>
                  <a:lnTo>
                    <a:pt x="203" y="84"/>
                  </a:lnTo>
                  <a:lnTo>
                    <a:pt x="204" y="70"/>
                  </a:lnTo>
                  <a:lnTo>
                    <a:pt x="203" y="53"/>
                  </a:lnTo>
                  <a:lnTo>
                    <a:pt x="199" y="39"/>
                  </a:lnTo>
                  <a:lnTo>
                    <a:pt x="192" y="27"/>
                  </a:lnTo>
                  <a:lnTo>
                    <a:pt x="185" y="18"/>
                  </a:lnTo>
                  <a:lnTo>
                    <a:pt x="176" y="11"/>
                  </a:lnTo>
                  <a:lnTo>
                    <a:pt x="166" y="8"/>
                  </a:lnTo>
                  <a:lnTo>
                    <a:pt x="154" y="5"/>
                  </a:lnTo>
                  <a:lnTo>
                    <a:pt x="142" y="4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4" name="Rectangle 498"/>
            <p:cNvSpPr>
              <a:spLocks noChangeArrowheads="1"/>
            </p:cNvSpPr>
            <p:nvPr/>
          </p:nvSpPr>
          <p:spPr bwMode="auto">
            <a:xfrm>
              <a:off x="1773" y="2693"/>
              <a:ext cx="6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5" name="Freeform 499"/>
            <p:cNvSpPr>
              <a:spLocks/>
            </p:cNvSpPr>
            <p:nvPr/>
          </p:nvSpPr>
          <p:spPr bwMode="auto">
            <a:xfrm>
              <a:off x="1780" y="2662"/>
              <a:ext cx="61" cy="26"/>
            </a:xfrm>
            <a:custGeom>
              <a:avLst/>
              <a:gdLst>
                <a:gd name="T0" fmla="*/ 1 w 184"/>
                <a:gd name="T1" fmla="*/ 1 h 77"/>
                <a:gd name="T2" fmla="*/ 1 w 184"/>
                <a:gd name="T3" fmla="*/ 1 h 77"/>
                <a:gd name="T4" fmla="*/ 2 w 184"/>
                <a:gd name="T5" fmla="*/ 1 h 77"/>
                <a:gd name="T6" fmla="*/ 2 w 184"/>
                <a:gd name="T7" fmla="*/ 1 h 77"/>
                <a:gd name="T8" fmla="*/ 2 w 184"/>
                <a:gd name="T9" fmla="*/ 1 h 77"/>
                <a:gd name="T10" fmla="*/ 2 w 184"/>
                <a:gd name="T11" fmla="*/ 1 h 77"/>
                <a:gd name="T12" fmla="*/ 2 w 184"/>
                <a:gd name="T13" fmla="*/ 1 h 77"/>
                <a:gd name="T14" fmla="*/ 2 w 184"/>
                <a:gd name="T15" fmla="*/ 1 h 77"/>
                <a:gd name="T16" fmla="*/ 2 w 184"/>
                <a:gd name="T17" fmla="*/ 0 h 77"/>
                <a:gd name="T18" fmla="*/ 2 w 184"/>
                <a:gd name="T19" fmla="*/ 0 h 77"/>
                <a:gd name="T20" fmla="*/ 2 w 184"/>
                <a:gd name="T21" fmla="*/ 0 h 77"/>
                <a:gd name="T22" fmla="*/ 2 w 184"/>
                <a:gd name="T23" fmla="*/ 0 h 77"/>
                <a:gd name="T24" fmla="*/ 2 w 184"/>
                <a:gd name="T25" fmla="*/ 0 h 77"/>
                <a:gd name="T26" fmla="*/ 2 w 184"/>
                <a:gd name="T27" fmla="*/ 0 h 77"/>
                <a:gd name="T28" fmla="*/ 2 w 184"/>
                <a:gd name="T29" fmla="*/ 0 h 77"/>
                <a:gd name="T30" fmla="*/ 2 w 184"/>
                <a:gd name="T31" fmla="*/ 0 h 77"/>
                <a:gd name="T32" fmla="*/ 2 w 184"/>
                <a:gd name="T33" fmla="*/ 0 h 77"/>
                <a:gd name="T34" fmla="*/ 2 w 184"/>
                <a:gd name="T35" fmla="*/ 0 h 77"/>
                <a:gd name="T36" fmla="*/ 2 w 184"/>
                <a:gd name="T37" fmla="*/ 0 h 77"/>
                <a:gd name="T38" fmla="*/ 2 w 184"/>
                <a:gd name="T39" fmla="*/ 0 h 77"/>
                <a:gd name="T40" fmla="*/ 1 w 184"/>
                <a:gd name="T41" fmla="*/ 0 h 77"/>
                <a:gd name="T42" fmla="*/ 1 w 184"/>
                <a:gd name="T43" fmla="*/ 0 h 77"/>
                <a:gd name="T44" fmla="*/ 0 w 184"/>
                <a:gd name="T45" fmla="*/ 0 h 77"/>
                <a:gd name="T46" fmla="*/ 0 w 184"/>
                <a:gd name="T47" fmla="*/ 0 h 77"/>
                <a:gd name="T48" fmla="*/ 0 w 184"/>
                <a:gd name="T49" fmla="*/ 0 h 77"/>
                <a:gd name="T50" fmla="*/ 0 w 184"/>
                <a:gd name="T51" fmla="*/ 1 h 77"/>
                <a:gd name="T52" fmla="*/ 0 w 184"/>
                <a:gd name="T53" fmla="*/ 1 h 77"/>
                <a:gd name="T54" fmla="*/ 0 w 184"/>
                <a:gd name="T55" fmla="*/ 1 h 77"/>
                <a:gd name="T56" fmla="*/ 1 w 184"/>
                <a:gd name="T57" fmla="*/ 1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77"/>
                <a:gd name="T89" fmla="*/ 184 w 184"/>
                <a:gd name="T90" fmla="*/ 77 h 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77">
                  <a:moveTo>
                    <a:pt x="66" y="77"/>
                  </a:moveTo>
                  <a:lnTo>
                    <a:pt x="66" y="56"/>
                  </a:lnTo>
                  <a:lnTo>
                    <a:pt x="148" y="56"/>
                  </a:lnTo>
                  <a:lnTo>
                    <a:pt x="148" y="62"/>
                  </a:lnTo>
                  <a:lnTo>
                    <a:pt x="158" y="61"/>
                  </a:lnTo>
                  <a:lnTo>
                    <a:pt x="170" y="55"/>
                  </a:lnTo>
                  <a:lnTo>
                    <a:pt x="176" y="49"/>
                  </a:lnTo>
                  <a:lnTo>
                    <a:pt x="179" y="42"/>
                  </a:lnTo>
                  <a:lnTo>
                    <a:pt x="183" y="32"/>
                  </a:lnTo>
                  <a:lnTo>
                    <a:pt x="184" y="20"/>
                  </a:lnTo>
                  <a:lnTo>
                    <a:pt x="184" y="10"/>
                  </a:lnTo>
                  <a:lnTo>
                    <a:pt x="181" y="4"/>
                  </a:lnTo>
                  <a:lnTo>
                    <a:pt x="179" y="0"/>
                  </a:lnTo>
                  <a:lnTo>
                    <a:pt x="154" y="0"/>
                  </a:lnTo>
                  <a:lnTo>
                    <a:pt x="158" y="4"/>
                  </a:lnTo>
                  <a:lnTo>
                    <a:pt x="158" y="10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3" y="20"/>
                  </a:lnTo>
                  <a:lnTo>
                    <a:pt x="137" y="20"/>
                  </a:lnTo>
                  <a:lnTo>
                    <a:pt x="66" y="20"/>
                  </a:lnTo>
                  <a:lnTo>
                    <a:pt x="66" y="0"/>
                  </a:lnTo>
                  <a:lnTo>
                    <a:pt x="40" y="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5" y="56"/>
                  </a:lnTo>
                  <a:lnTo>
                    <a:pt x="40" y="56"/>
                  </a:lnTo>
                  <a:lnTo>
                    <a:pt x="40" y="77"/>
                  </a:lnTo>
                  <a:lnTo>
                    <a:pt x="66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6" name="Freeform 500"/>
            <p:cNvSpPr>
              <a:spLocks/>
            </p:cNvSpPr>
            <p:nvPr/>
          </p:nvSpPr>
          <p:spPr bwMode="auto">
            <a:xfrm>
              <a:off x="1791" y="2632"/>
              <a:ext cx="48" cy="24"/>
            </a:xfrm>
            <a:custGeom>
              <a:avLst/>
              <a:gdLst>
                <a:gd name="T0" fmla="*/ 0 w 146"/>
                <a:gd name="T1" fmla="*/ 1 h 72"/>
                <a:gd name="T2" fmla="*/ 2 w 146"/>
                <a:gd name="T3" fmla="*/ 1 h 72"/>
                <a:gd name="T4" fmla="*/ 2 w 146"/>
                <a:gd name="T5" fmla="*/ 0 h 72"/>
                <a:gd name="T6" fmla="*/ 1 w 146"/>
                <a:gd name="T7" fmla="*/ 0 h 72"/>
                <a:gd name="T8" fmla="*/ 1 w 146"/>
                <a:gd name="T9" fmla="*/ 0 h 72"/>
                <a:gd name="T10" fmla="*/ 1 w 146"/>
                <a:gd name="T11" fmla="*/ 0 h 72"/>
                <a:gd name="T12" fmla="*/ 1 w 146"/>
                <a:gd name="T13" fmla="*/ 0 h 72"/>
                <a:gd name="T14" fmla="*/ 1 w 146"/>
                <a:gd name="T15" fmla="*/ 0 h 72"/>
                <a:gd name="T16" fmla="*/ 0 w 146"/>
                <a:gd name="T17" fmla="*/ 0 h 72"/>
                <a:gd name="T18" fmla="*/ 1 w 146"/>
                <a:gd name="T19" fmla="*/ 0 h 72"/>
                <a:gd name="T20" fmla="*/ 0 w 146"/>
                <a:gd name="T21" fmla="*/ 0 h 72"/>
                <a:gd name="T22" fmla="*/ 0 w 146"/>
                <a:gd name="T23" fmla="*/ 0 h 72"/>
                <a:gd name="T24" fmla="*/ 0 w 146"/>
                <a:gd name="T25" fmla="*/ 0 h 72"/>
                <a:gd name="T26" fmla="*/ 0 w 146"/>
                <a:gd name="T27" fmla="*/ 0 h 72"/>
                <a:gd name="T28" fmla="*/ 0 w 146"/>
                <a:gd name="T29" fmla="*/ 0 h 72"/>
                <a:gd name="T30" fmla="*/ 0 w 146"/>
                <a:gd name="T31" fmla="*/ 0 h 72"/>
                <a:gd name="T32" fmla="*/ 0 w 146"/>
                <a:gd name="T33" fmla="*/ 1 h 72"/>
                <a:gd name="T34" fmla="*/ 0 w 146"/>
                <a:gd name="T35" fmla="*/ 0 h 72"/>
                <a:gd name="T36" fmla="*/ 0 w 146"/>
                <a:gd name="T37" fmla="*/ 0 h 72"/>
                <a:gd name="T38" fmla="*/ 0 w 146"/>
                <a:gd name="T39" fmla="*/ 1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"/>
                <a:gd name="T61" fmla="*/ 0 h 72"/>
                <a:gd name="T62" fmla="*/ 146 w 146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" h="72">
                  <a:moveTo>
                    <a:pt x="6" y="72"/>
                  </a:moveTo>
                  <a:lnTo>
                    <a:pt x="146" y="72"/>
                  </a:lnTo>
                  <a:lnTo>
                    <a:pt x="146" y="36"/>
                  </a:lnTo>
                  <a:lnTo>
                    <a:pt x="69" y="36"/>
                  </a:lnTo>
                  <a:lnTo>
                    <a:pt x="59" y="36"/>
                  </a:lnTo>
                  <a:lnTo>
                    <a:pt x="50" y="32"/>
                  </a:lnTo>
                  <a:lnTo>
                    <a:pt x="45" y="27"/>
                  </a:lnTo>
                  <a:lnTo>
                    <a:pt x="43" y="21"/>
                  </a:lnTo>
                  <a:lnTo>
                    <a:pt x="41" y="12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11"/>
                  </a:lnTo>
                  <a:lnTo>
                    <a:pt x="11" y="23"/>
                  </a:lnTo>
                  <a:lnTo>
                    <a:pt x="16" y="33"/>
                  </a:lnTo>
                  <a:lnTo>
                    <a:pt x="27" y="41"/>
                  </a:lnTo>
                  <a:lnTo>
                    <a:pt x="21" y="36"/>
                  </a:lnTo>
                  <a:lnTo>
                    <a:pt x="6" y="36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7" name="Freeform 501"/>
            <p:cNvSpPr>
              <a:spLocks/>
            </p:cNvSpPr>
            <p:nvPr/>
          </p:nvSpPr>
          <p:spPr bwMode="auto">
            <a:xfrm>
              <a:off x="1824" y="2588"/>
              <a:ext cx="17" cy="40"/>
            </a:xfrm>
            <a:custGeom>
              <a:avLst/>
              <a:gdLst>
                <a:gd name="T0" fmla="*/ 0 w 52"/>
                <a:gd name="T1" fmla="*/ 1 h 122"/>
                <a:gd name="T2" fmla="*/ 0 w 52"/>
                <a:gd name="T3" fmla="*/ 1 h 122"/>
                <a:gd name="T4" fmla="*/ 0 w 52"/>
                <a:gd name="T5" fmla="*/ 1 h 122"/>
                <a:gd name="T6" fmla="*/ 0 w 52"/>
                <a:gd name="T7" fmla="*/ 1 h 122"/>
                <a:gd name="T8" fmla="*/ 0 w 52"/>
                <a:gd name="T9" fmla="*/ 1 h 122"/>
                <a:gd name="T10" fmla="*/ 1 w 52"/>
                <a:gd name="T11" fmla="*/ 1 h 122"/>
                <a:gd name="T12" fmla="*/ 1 w 52"/>
                <a:gd name="T13" fmla="*/ 1 h 122"/>
                <a:gd name="T14" fmla="*/ 1 w 52"/>
                <a:gd name="T15" fmla="*/ 1 h 122"/>
                <a:gd name="T16" fmla="*/ 1 w 52"/>
                <a:gd name="T17" fmla="*/ 1 h 122"/>
                <a:gd name="T18" fmla="*/ 1 w 52"/>
                <a:gd name="T19" fmla="*/ 1 h 122"/>
                <a:gd name="T20" fmla="*/ 1 w 52"/>
                <a:gd name="T21" fmla="*/ 1 h 122"/>
                <a:gd name="T22" fmla="*/ 0 w 52"/>
                <a:gd name="T23" fmla="*/ 1 h 122"/>
                <a:gd name="T24" fmla="*/ 0 w 52"/>
                <a:gd name="T25" fmla="*/ 1 h 122"/>
                <a:gd name="T26" fmla="*/ 0 w 52"/>
                <a:gd name="T27" fmla="*/ 1 h 122"/>
                <a:gd name="T28" fmla="*/ 1 w 52"/>
                <a:gd name="T29" fmla="*/ 1 h 122"/>
                <a:gd name="T30" fmla="*/ 1 w 52"/>
                <a:gd name="T31" fmla="*/ 0 h 122"/>
                <a:gd name="T32" fmla="*/ 1 w 52"/>
                <a:gd name="T33" fmla="*/ 0 h 122"/>
                <a:gd name="T34" fmla="*/ 0 w 52"/>
                <a:gd name="T35" fmla="*/ 0 h 122"/>
                <a:gd name="T36" fmla="*/ 0 w 52"/>
                <a:gd name="T37" fmla="*/ 0 h 122"/>
                <a:gd name="T38" fmla="*/ 0 w 52"/>
                <a:gd name="T39" fmla="*/ 1 h 122"/>
                <a:gd name="T40" fmla="*/ 0 w 52"/>
                <a:gd name="T41" fmla="*/ 1 h 122"/>
                <a:gd name="T42" fmla="*/ 0 w 52"/>
                <a:gd name="T43" fmla="*/ 1 h 122"/>
                <a:gd name="T44" fmla="*/ 0 w 52"/>
                <a:gd name="T45" fmla="*/ 1 h 122"/>
                <a:gd name="T46" fmla="*/ 0 w 52"/>
                <a:gd name="T47" fmla="*/ 1 h 122"/>
                <a:gd name="T48" fmla="*/ 0 w 52"/>
                <a:gd name="T49" fmla="*/ 1 h 122"/>
                <a:gd name="T50" fmla="*/ 0 w 52"/>
                <a:gd name="T51" fmla="*/ 1 h 122"/>
                <a:gd name="T52" fmla="*/ 0 w 52"/>
                <a:gd name="T53" fmla="*/ 1 h 122"/>
                <a:gd name="T54" fmla="*/ 0 w 52"/>
                <a:gd name="T55" fmla="*/ 1 h 1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122"/>
                <a:gd name="T86" fmla="*/ 52 w 52"/>
                <a:gd name="T87" fmla="*/ 122 h 1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122">
                  <a:moveTo>
                    <a:pt x="0" y="80"/>
                  </a:moveTo>
                  <a:lnTo>
                    <a:pt x="5" y="117"/>
                  </a:lnTo>
                  <a:lnTo>
                    <a:pt x="5" y="122"/>
                  </a:lnTo>
                  <a:lnTo>
                    <a:pt x="24" y="120"/>
                  </a:lnTo>
                  <a:lnTo>
                    <a:pt x="38" y="113"/>
                  </a:lnTo>
                  <a:lnTo>
                    <a:pt x="44" y="108"/>
                  </a:lnTo>
                  <a:lnTo>
                    <a:pt x="48" y="102"/>
                  </a:lnTo>
                  <a:lnTo>
                    <a:pt x="51" y="95"/>
                  </a:lnTo>
                  <a:lnTo>
                    <a:pt x="52" y="85"/>
                  </a:lnTo>
                  <a:lnTo>
                    <a:pt x="49" y="74"/>
                  </a:lnTo>
                  <a:lnTo>
                    <a:pt x="45" y="62"/>
                  </a:lnTo>
                  <a:lnTo>
                    <a:pt x="39" y="54"/>
                  </a:lnTo>
                  <a:lnTo>
                    <a:pt x="31" y="49"/>
                  </a:lnTo>
                  <a:lnTo>
                    <a:pt x="26" y="43"/>
                  </a:lnTo>
                  <a:lnTo>
                    <a:pt x="47" y="43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20" y="6"/>
                  </a:lnTo>
                  <a:lnTo>
                    <a:pt x="0" y="6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9" y="57"/>
                  </a:lnTo>
                  <a:lnTo>
                    <a:pt x="24" y="62"/>
                  </a:lnTo>
                  <a:lnTo>
                    <a:pt x="26" y="69"/>
                  </a:lnTo>
                  <a:lnTo>
                    <a:pt x="24" y="75"/>
                  </a:lnTo>
                  <a:lnTo>
                    <a:pt x="19" y="79"/>
                  </a:lnTo>
                  <a:lnTo>
                    <a:pt x="5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8" name="Freeform 502"/>
            <p:cNvSpPr>
              <a:spLocks/>
            </p:cNvSpPr>
            <p:nvPr/>
          </p:nvSpPr>
          <p:spPr bwMode="auto">
            <a:xfrm>
              <a:off x="1793" y="2590"/>
              <a:ext cx="32" cy="38"/>
            </a:xfrm>
            <a:custGeom>
              <a:avLst/>
              <a:gdLst>
                <a:gd name="T0" fmla="*/ 1 w 98"/>
                <a:gd name="T1" fmla="*/ 1 h 116"/>
                <a:gd name="T2" fmla="*/ 1 w 98"/>
                <a:gd name="T3" fmla="*/ 0 h 116"/>
                <a:gd name="T4" fmla="*/ 0 w 98"/>
                <a:gd name="T5" fmla="*/ 0 h 116"/>
                <a:gd name="T6" fmla="*/ 1 w 98"/>
                <a:gd name="T7" fmla="*/ 0 h 116"/>
                <a:gd name="T8" fmla="*/ 0 w 98"/>
                <a:gd name="T9" fmla="*/ 0 h 116"/>
                <a:gd name="T10" fmla="*/ 0 w 98"/>
                <a:gd name="T11" fmla="*/ 0 h 116"/>
                <a:gd name="T12" fmla="*/ 0 w 98"/>
                <a:gd name="T13" fmla="*/ 1 h 116"/>
                <a:gd name="T14" fmla="*/ 0 w 98"/>
                <a:gd name="T15" fmla="*/ 1 h 116"/>
                <a:gd name="T16" fmla="*/ 0 w 98"/>
                <a:gd name="T17" fmla="*/ 1 h 116"/>
                <a:gd name="T18" fmla="*/ 0 w 98"/>
                <a:gd name="T19" fmla="*/ 1 h 116"/>
                <a:gd name="T20" fmla="*/ 0 w 98"/>
                <a:gd name="T21" fmla="*/ 1 h 116"/>
                <a:gd name="T22" fmla="*/ 0 w 98"/>
                <a:gd name="T23" fmla="*/ 1 h 116"/>
                <a:gd name="T24" fmla="*/ 0 w 98"/>
                <a:gd name="T25" fmla="*/ 1 h 116"/>
                <a:gd name="T26" fmla="*/ 0 w 98"/>
                <a:gd name="T27" fmla="*/ 1 h 116"/>
                <a:gd name="T28" fmla="*/ 0 w 98"/>
                <a:gd name="T29" fmla="*/ 1 h 116"/>
                <a:gd name="T30" fmla="*/ 0 w 98"/>
                <a:gd name="T31" fmla="*/ 1 h 116"/>
                <a:gd name="T32" fmla="*/ 0 w 98"/>
                <a:gd name="T33" fmla="*/ 1 h 116"/>
                <a:gd name="T34" fmla="*/ 0 w 98"/>
                <a:gd name="T35" fmla="*/ 1 h 116"/>
                <a:gd name="T36" fmla="*/ 0 w 98"/>
                <a:gd name="T37" fmla="*/ 1 h 116"/>
                <a:gd name="T38" fmla="*/ 0 w 98"/>
                <a:gd name="T39" fmla="*/ 1 h 116"/>
                <a:gd name="T40" fmla="*/ 1 w 98"/>
                <a:gd name="T41" fmla="*/ 1 h 116"/>
                <a:gd name="T42" fmla="*/ 1 w 98"/>
                <a:gd name="T43" fmla="*/ 1 h 116"/>
                <a:gd name="T44" fmla="*/ 1 w 98"/>
                <a:gd name="T45" fmla="*/ 1 h 116"/>
                <a:gd name="T46" fmla="*/ 1 w 98"/>
                <a:gd name="T47" fmla="*/ 1 h 116"/>
                <a:gd name="T48" fmla="*/ 1 w 98"/>
                <a:gd name="T49" fmla="*/ 1 h 116"/>
                <a:gd name="T50" fmla="*/ 1 w 98"/>
                <a:gd name="T51" fmla="*/ 1 h 116"/>
                <a:gd name="T52" fmla="*/ 1 w 98"/>
                <a:gd name="T53" fmla="*/ 1 h 116"/>
                <a:gd name="T54" fmla="*/ 1 w 98"/>
                <a:gd name="T55" fmla="*/ 1 h 116"/>
                <a:gd name="T56" fmla="*/ 1 w 98"/>
                <a:gd name="T57" fmla="*/ 1 h 116"/>
                <a:gd name="T58" fmla="*/ 1 w 98"/>
                <a:gd name="T59" fmla="*/ 1 h 116"/>
                <a:gd name="T60" fmla="*/ 1 w 98"/>
                <a:gd name="T61" fmla="*/ 1 h 116"/>
                <a:gd name="T62" fmla="*/ 1 w 98"/>
                <a:gd name="T63" fmla="*/ 1 h 116"/>
                <a:gd name="T64" fmla="*/ 1 w 98"/>
                <a:gd name="T65" fmla="*/ 1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16"/>
                <a:gd name="T101" fmla="*/ 98 w 98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16">
                  <a:moveTo>
                    <a:pt x="93" y="43"/>
                  </a:moveTo>
                  <a:lnTo>
                    <a:pt x="93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20" y="6"/>
                  </a:lnTo>
                  <a:lnTo>
                    <a:pt x="7" y="19"/>
                  </a:lnTo>
                  <a:lnTo>
                    <a:pt x="0" y="45"/>
                  </a:lnTo>
                  <a:lnTo>
                    <a:pt x="0" y="81"/>
                  </a:lnTo>
                  <a:lnTo>
                    <a:pt x="15" y="101"/>
                  </a:lnTo>
                  <a:lnTo>
                    <a:pt x="30" y="109"/>
                  </a:lnTo>
                  <a:lnTo>
                    <a:pt x="41" y="111"/>
                  </a:lnTo>
                  <a:lnTo>
                    <a:pt x="36" y="111"/>
                  </a:lnTo>
                  <a:lnTo>
                    <a:pt x="36" y="68"/>
                  </a:lnTo>
                  <a:lnTo>
                    <a:pt x="41" y="74"/>
                  </a:lnTo>
                  <a:lnTo>
                    <a:pt x="27" y="69"/>
                  </a:lnTo>
                  <a:lnTo>
                    <a:pt x="20" y="58"/>
                  </a:lnTo>
                  <a:lnTo>
                    <a:pt x="22" y="48"/>
                  </a:lnTo>
                  <a:lnTo>
                    <a:pt x="32" y="43"/>
                  </a:lnTo>
                  <a:lnTo>
                    <a:pt x="41" y="43"/>
                  </a:lnTo>
                  <a:lnTo>
                    <a:pt x="36" y="43"/>
                  </a:lnTo>
                  <a:lnTo>
                    <a:pt x="51" y="43"/>
                  </a:lnTo>
                  <a:lnTo>
                    <a:pt x="53" y="82"/>
                  </a:lnTo>
                  <a:lnTo>
                    <a:pt x="63" y="102"/>
                  </a:lnTo>
                  <a:lnTo>
                    <a:pt x="82" y="115"/>
                  </a:lnTo>
                  <a:lnTo>
                    <a:pt x="98" y="116"/>
                  </a:lnTo>
                  <a:lnTo>
                    <a:pt x="93" y="111"/>
                  </a:lnTo>
                  <a:lnTo>
                    <a:pt x="98" y="74"/>
                  </a:lnTo>
                  <a:lnTo>
                    <a:pt x="83" y="71"/>
                  </a:lnTo>
                  <a:lnTo>
                    <a:pt x="75" y="66"/>
                  </a:lnTo>
                  <a:lnTo>
                    <a:pt x="72" y="56"/>
                  </a:lnTo>
                  <a:lnTo>
                    <a:pt x="72" y="43"/>
                  </a:lnTo>
                  <a:lnTo>
                    <a:pt x="98" y="43"/>
                  </a:lnTo>
                  <a:lnTo>
                    <a:pt x="93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29" name="Freeform 503"/>
            <p:cNvSpPr>
              <a:spLocks/>
            </p:cNvSpPr>
            <p:nvPr/>
          </p:nvSpPr>
          <p:spPr bwMode="auto">
            <a:xfrm>
              <a:off x="1792" y="2546"/>
              <a:ext cx="47" cy="37"/>
            </a:xfrm>
            <a:custGeom>
              <a:avLst/>
              <a:gdLst>
                <a:gd name="T0" fmla="*/ 2 w 141"/>
                <a:gd name="T1" fmla="*/ 1 h 111"/>
                <a:gd name="T2" fmla="*/ 2 w 141"/>
                <a:gd name="T3" fmla="*/ 0 h 111"/>
                <a:gd name="T4" fmla="*/ 0 w 141"/>
                <a:gd name="T5" fmla="*/ 0 h 111"/>
                <a:gd name="T6" fmla="*/ 0 w 141"/>
                <a:gd name="T7" fmla="*/ 0 h 111"/>
                <a:gd name="T8" fmla="*/ 1 w 141"/>
                <a:gd name="T9" fmla="*/ 1 h 111"/>
                <a:gd name="T10" fmla="*/ 0 w 141"/>
                <a:gd name="T11" fmla="*/ 1 h 111"/>
                <a:gd name="T12" fmla="*/ 0 w 141"/>
                <a:gd name="T13" fmla="*/ 1 h 111"/>
                <a:gd name="T14" fmla="*/ 2 w 141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"/>
                <a:gd name="T25" fmla="*/ 0 h 111"/>
                <a:gd name="T26" fmla="*/ 141 w 141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" h="111">
                  <a:moveTo>
                    <a:pt x="141" y="76"/>
                  </a:moveTo>
                  <a:lnTo>
                    <a:pt x="141" y="35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05" y="55"/>
                  </a:lnTo>
                  <a:lnTo>
                    <a:pt x="0" y="71"/>
                  </a:lnTo>
                  <a:lnTo>
                    <a:pt x="0" y="111"/>
                  </a:lnTo>
                  <a:lnTo>
                    <a:pt x="14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0" name="Rectangle 504"/>
            <p:cNvSpPr>
              <a:spLocks noChangeArrowheads="1"/>
            </p:cNvSpPr>
            <p:nvPr/>
          </p:nvSpPr>
          <p:spPr bwMode="auto">
            <a:xfrm>
              <a:off x="1793" y="2525"/>
              <a:ext cx="46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1" name="Rectangle 505"/>
            <p:cNvSpPr>
              <a:spLocks noChangeArrowheads="1"/>
            </p:cNvSpPr>
            <p:nvPr/>
          </p:nvSpPr>
          <p:spPr bwMode="auto">
            <a:xfrm>
              <a:off x="1773" y="2525"/>
              <a:ext cx="10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2" name="Freeform 506"/>
            <p:cNvSpPr>
              <a:spLocks/>
            </p:cNvSpPr>
            <p:nvPr/>
          </p:nvSpPr>
          <p:spPr bwMode="auto">
            <a:xfrm>
              <a:off x="1815" y="2478"/>
              <a:ext cx="26" cy="37"/>
            </a:xfrm>
            <a:custGeom>
              <a:avLst/>
              <a:gdLst>
                <a:gd name="T0" fmla="*/ 0 w 78"/>
                <a:gd name="T1" fmla="*/ 1 h 111"/>
                <a:gd name="T2" fmla="*/ 0 w 78"/>
                <a:gd name="T3" fmla="*/ 1 h 111"/>
                <a:gd name="T4" fmla="*/ 0 w 78"/>
                <a:gd name="T5" fmla="*/ 1 h 111"/>
                <a:gd name="T6" fmla="*/ 0 w 78"/>
                <a:gd name="T7" fmla="*/ 1 h 111"/>
                <a:gd name="T8" fmla="*/ 1 w 78"/>
                <a:gd name="T9" fmla="*/ 1 h 111"/>
                <a:gd name="T10" fmla="*/ 1 w 78"/>
                <a:gd name="T11" fmla="*/ 1 h 111"/>
                <a:gd name="T12" fmla="*/ 1 w 78"/>
                <a:gd name="T13" fmla="*/ 1 h 111"/>
                <a:gd name="T14" fmla="*/ 1 w 78"/>
                <a:gd name="T15" fmla="*/ 1 h 111"/>
                <a:gd name="T16" fmla="*/ 1 w 78"/>
                <a:gd name="T17" fmla="*/ 1 h 111"/>
                <a:gd name="T18" fmla="*/ 1 w 78"/>
                <a:gd name="T19" fmla="*/ 1 h 111"/>
                <a:gd name="T20" fmla="*/ 1 w 78"/>
                <a:gd name="T21" fmla="*/ 1 h 111"/>
                <a:gd name="T22" fmla="*/ 1 w 78"/>
                <a:gd name="T23" fmla="*/ 0 h 111"/>
                <a:gd name="T24" fmla="*/ 1 w 78"/>
                <a:gd name="T25" fmla="*/ 0 h 111"/>
                <a:gd name="T26" fmla="*/ 1 w 78"/>
                <a:gd name="T27" fmla="*/ 0 h 111"/>
                <a:gd name="T28" fmla="*/ 1 w 78"/>
                <a:gd name="T29" fmla="*/ 0 h 111"/>
                <a:gd name="T30" fmla="*/ 0 w 78"/>
                <a:gd name="T31" fmla="*/ 0 h 111"/>
                <a:gd name="T32" fmla="*/ 0 w 78"/>
                <a:gd name="T33" fmla="*/ 0 h 111"/>
                <a:gd name="T34" fmla="*/ 0 w 78"/>
                <a:gd name="T35" fmla="*/ 0 h 111"/>
                <a:gd name="T36" fmla="*/ 0 w 78"/>
                <a:gd name="T37" fmla="*/ 0 h 111"/>
                <a:gd name="T38" fmla="*/ 0 w 78"/>
                <a:gd name="T39" fmla="*/ 0 h 111"/>
                <a:gd name="T40" fmla="*/ 0 w 78"/>
                <a:gd name="T41" fmla="*/ 1 h 111"/>
                <a:gd name="T42" fmla="*/ 0 w 78"/>
                <a:gd name="T43" fmla="*/ 1 h 111"/>
                <a:gd name="T44" fmla="*/ 1 w 78"/>
                <a:gd name="T45" fmla="*/ 1 h 111"/>
                <a:gd name="T46" fmla="*/ 1 w 78"/>
                <a:gd name="T47" fmla="*/ 1 h 111"/>
                <a:gd name="T48" fmla="*/ 1 w 78"/>
                <a:gd name="T49" fmla="*/ 1 h 111"/>
                <a:gd name="T50" fmla="*/ 1 w 78"/>
                <a:gd name="T51" fmla="*/ 1 h 111"/>
                <a:gd name="T52" fmla="*/ 1 w 78"/>
                <a:gd name="T53" fmla="*/ 1 h 111"/>
                <a:gd name="T54" fmla="*/ 1 w 78"/>
                <a:gd name="T55" fmla="*/ 1 h 111"/>
                <a:gd name="T56" fmla="*/ 0 w 78"/>
                <a:gd name="T57" fmla="*/ 1 h 111"/>
                <a:gd name="T58" fmla="*/ 0 w 78"/>
                <a:gd name="T59" fmla="*/ 1 h 111"/>
                <a:gd name="T60" fmla="*/ 0 w 78"/>
                <a:gd name="T61" fmla="*/ 1 h 111"/>
                <a:gd name="T62" fmla="*/ 0 w 78"/>
                <a:gd name="T63" fmla="*/ 1 h 111"/>
                <a:gd name="T64" fmla="*/ 0 w 78"/>
                <a:gd name="T65" fmla="*/ 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"/>
                <a:gd name="T100" fmla="*/ 0 h 111"/>
                <a:gd name="T101" fmla="*/ 78 w 78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" h="111">
                  <a:moveTo>
                    <a:pt x="0" y="71"/>
                  </a:moveTo>
                  <a:lnTo>
                    <a:pt x="0" y="111"/>
                  </a:lnTo>
                  <a:lnTo>
                    <a:pt x="5" y="111"/>
                  </a:lnTo>
                  <a:lnTo>
                    <a:pt x="34" y="110"/>
                  </a:lnTo>
                  <a:lnTo>
                    <a:pt x="46" y="107"/>
                  </a:lnTo>
                  <a:lnTo>
                    <a:pt x="57" y="103"/>
                  </a:lnTo>
                  <a:lnTo>
                    <a:pt x="66" y="96"/>
                  </a:lnTo>
                  <a:lnTo>
                    <a:pt x="72" y="86"/>
                  </a:lnTo>
                  <a:lnTo>
                    <a:pt x="77" y="73"/>
                  </a:lnTo>
                  <a:lnTo>
                    <a:pt x="78" y="56"/>
                  </a:lnTo>
                  <a:lnTo>
                    <a:pt x="77" y="41"/>
                  </a:lnTo>
                  <a:lnTo>
                    <a:pt x="72" y="28"/>
                  </a:lnTo>
                  <a:lnTo>
                    <a:pt x="66" y="20"/>
                  </a:lnTo>
                  <a:lnTo>
                    <a:pt x="57" y="13"/>
                  </a:lnTo>
                  <a:lnTo>
                    <a:pt x="46" y="9"/>
                  </a:lnTo>
                  <a:lnTo>
                    <a:pt x="34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40"/>
                  </a:lnTo>
                  <a:lnTo>
                    <a:pt x="18" y="40"/>
                  </a:lnTo>
                  <a:lnTo>
                    <a:pt x="28" y="41"/>
                  </a:lnTo>
                  <a:lnTo>
                    <a:pt x="36" y="42"/>
                  </a:lnTo>
                  <a:lnTo>
                    <a:pt x="43" y="44"/>
                  </a:lnTo>
                  <a:lnTo>
                    <a:pt x="50" y="49"/>
                  </a:lnTo>
                  <a:lnTo>
                    <a:pt x="52" y="56"/>
                  </a:lnTo>
                  <a:lnTo>
                    <a:pt x="50" y="65"/>
                  </a:lnTo>
                  <a:lnTo>
                    <a:pt x="46" y="69"/>
                  </a:lnTo>
                  <a:lnTo>
                    <a:pt x="43" y="71"/>
                  </a:lnTo>
                  <a:lnTo>
                    <a:pt x="36" y="73"/>
                  </a:lnTo>
                  <a:lnTo>
                    <a:pt x="28" y="74"/>
                  </a:lnTo>
                  <a:lnTo>
                    <a:pt x="18" y="76"/>
                  </a:lnTo>
                  <a:lnTo>
                    <a:pt x="5" y="7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3" name="Freeform 507"/>
            <p:cNvSpPr>
              <a:spLocks/>
            </p:cNvSpPr>
            <p:nvPr/>
          </p:nvSpPr>
          <p:spPr bwMode="auto">
            <a:xfrm>
              <a:off x="1792" y="2478"/>
              <a:ext cx="25" cy="37"/>
            </a:xfrm>
            <a:custGeom>
              <a:avLst/>
              <a:gdLst>
                <a:gd name="T0" fmla="*/ 1 w 73"/>
                <a:gd name="T1" fmla="*/ 0 h 111"/>
                <a:gd name="T2" fmla="*/ 1 w 73"/>
                <a:gd name="T3" fmla="*/ 0 h 111"/>
                <a:gd name="T4" fmla="*/ 1 w 73"/>
                <a:gd name="T5" fmla="*/ 0 h 111"/>
                <a:gd name="T6" fmla="*/ 1 w 73"/>
                <a:gd name="T7" fmla="*/ 0 h 111"/>
                <a:gd name="T8" fmla="*/ 1 w 73"/>
                <a:gd name="T9" fmla="*/ 0 h 111"/>
                <a:gd name="T10" fmla="*/ 0 w 73"/>
                <a:gd name="T11" fmla="*/ 0 h 111"/>
                <a:gd name="T12" fmla="*/ 0 w 73"/>
                <a:gd name="T13" fmla="*/ 0 h 111"/>
                <a:gd name="T14" fmla="*/ 0 w 73"/>
                <a:gd name="T15" fmla="*/ 0 h 111"/>
                <a:gd name="T16" fmla="*/ 0 w 73"/>
                <a:gd name="T17" fmla="*/ 0 h 111"/>
                <a:gd name="T18" fmla="*/ 0 w 73"/>
                <a:gd name="T19" fmla="*/ 0 h 111"/>
                <a:gd name="T20" fmla="*/ 0 w 73"/>
                <a:gd name="T21" fmla="*/ 1 h 111"/>
                <a:gd name="T22" fmla="*/ 0 w 73"/>
                <a:gd name="T23" fmla="*/ 1 h 111"/>
                <a:gd name="T24" fmla="*/ 0 w 73"/>
                <a:gd name="T25" fmla="*/ 1 h 111"/>
                <a:gd name="T26" fmla="*/ 0 w 73"/>
                <a:gd name="T27" fmla="*/ 1 h 111"/>
                <a:gd name="T28" fmla="*/ 0 w 73"/>
                <a:gd name="T29" fmla="*/ 1 h 111"/>
                <a:gd name="T30" fmla="*/ 0 w 73"/>
                <a:gd name="T31" fmla="*/ 1 h 111"/>
                <a:gd name="T32" fmla="*/ 1 w 73"/>
                <a:gd name="T33" fmla="*/ 1 h 111"/>
                <a:gd name="T34" fmla="*/ 1 w 73"/>
                <a:gd name="T35" fmla="*/ 1 h 111"/>
                <a:gd name="T36" fmla="*/ 1 w 73"/>
                <a:gd name="T37" fmla="*/ 1 h 111"/>
                <a:gd name="T38" fmla="*/ 1 w 73"/>
                <a:gd name="T39" fmla="*/ 1 h 111"/>
                <a:gd name="T40" fmla="*/ 1 w 73"/>
                <a:gd name="T41" fmla="*/ 1 h 111"/>
                <a:gd name="T42" fmla="*/ 1 w 73"/>
                <a:gd name="T43" fmla="*/ 1 h 111"/>
                <a:gd name="T44" fmla="*/ 1 w 73"/>
                <a:gd name="T45" fmla="*/ 1 h 111"/>
                <a:gd name="T46" fmla="*/ 1 w 73"/>
                <a:gd name="T47" fmla="*/ 1 h 111"/>
                <a:gd name="T48" fmla="*/ 0 w 73"/>
                <a:gd name="T49" fmla="*/ 1 h 111"/>
                <a:gd name="T50" fmla="*/ 0 w 73"/>
                <a:gd name="T51" fmla="*/ 1 h 111"/>
                <a:gd name="T52" fmla="*/ 0 w 73"/>
                <a:gd name="T53" fmla="*/ 1 h 111"/>
                <a:gd name="T54" fmla="*/ 0 w 73"/>
                <a:gd name="T55" fmla="*/ 1 h 111"/>
                <a:gd name="T56" fmla="*/ 0 w 73"/>
                <a:gd name="T57" fmla="*/ 1 h 111"/>
                <a:gd name="T58" fmla="*/ 0 w 73"/>
                <a:gd name="T59" fmla="*/ 1 h 111"/>
                <a:gd name="T60" fmla="*/ 0 w 73"/>
                <a:gd name="T61" fmla="*/ 1 h 111"/>
                <a:gd name="T62" fmla="*/ 0 w 73"/>
                <a:gd name="T63" fmla="*/ 1 h 111"/>
                <a:gd name="T64" fmla="*/ 1 w 73"/>
                <a:gd name="T65" fmla="*/ 0 h 111"/>
                <a:gd name="T66" fmla="*/ 1 w 73"/>
                <a:gd name="T67" fmla="*/ 0 h 111"/>
                <a:gd name="T68" fmla="*/ 1 w 73"/>
                <a:gd name="T69" fmla="*/ 0 h 111"/>
                <a:gd name="T70" fmla="*/ 1 w 73"/>
                <a:gd name="T71" fmla="*/ 0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111"/>
                <a:gd name="T110" fmla="*/ 73 w 73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111">
                  <a:moveTo>
                    <a:pt x="68" y="40"/>
                  </a:moveTo>
                  <a:lnTo>
                    <a:pt x="68" y="0"/>
                  </a:lnTo>
                  <a:lnTo>
                    <a:pt x="73" y="5"/>
                  </a:lnTo>
                  <a:lnTo>
                    <a:pt x="68" y="0"/>
                  </a:lnTo>
                  <a:lnTo>
                    <a:pt x="42" y="2"/>
                  </a:lnTo>
                  <a:lnTo>
                    <a:pt x="30" y="5"/>
                  </a:lnTo>
                  <a:lnTo>
                    <a:pt x="21" y="11"/>
                  </a:lnTo>
                  <a:lnTo>
                    <a:pt x="11" y="18"/>
                  </a:lnTo>
                  <a:lnTo>
                    <a:pt x="6" y="27"/>
                  </a:lnTo>
                  <a:lnTo>
                    <a:pt x="1" y="40"/>
                  </a:lnTo>
                  <a:lnTo>
                    <a:pt x="0" y="56"/>
                  </a:lnTo>
                  <a:lnTo>
                    <a:pt x="1" y="73"/>
                  </a:lnTo>
                  <a:lnTo>
                    <a:pt x="6" y="86"/>
                  </a:lnTo>
                  <a:lnTo>
                    <a:pt x="11" y="96"/>
                  </a:lnTo>
                  <a:lnTo>
                    <a:pt x="21" y="103"/>
                  </a:lnTo>
                  <a:lnTo>
                    <a:pt x="30" y="107"/>
                  </a:lnTo>
                  <a:lnTo>
                    <a:pt x="42" y="110"/>
                  </a:lnTo>
                  <a:lnTo>
                    <a:pt x="68" y="111"/>
                  </a:lnTo>
                  <a:lnTo>
                    <a:pt x="73" y="111"/>
                  </a:lnTo>
                  <a:lnTo>
                    <a:pt x="68" y="111"/>
                  </a:lnTo>
                  <a:lnTo>
                    <a:pt x="68" y="71"/>
                  </a:lnTo>
                  <a:lnTo>
                    <a:pt x="73" y="76"/>
                  </a:lnTo>
                  <a:lnTo>
                    <a:pt x="68" y="76"/>
                  </a:lnTo>
                  <a:lnTo>
                    <a:pt x="51" y="76"/>
                  </a:lnTo>
                  <a:lnTo>
                    <a:pt x="37" y="73"/>
                  </a:lnTo>
                  <a:lnTo>
                    <a:pt x="32" y="71"/>
                  </a:lnTo>
                  <a:lnTo>
                    <a:pt x="29" y="68"/>
                  </a:lnTo>
                  <a:lnTo>
                    <a:pt x="28" y="63"/>
                  </a:lnTo>
                  <a:lnTo>
                    <a:pt x="27" y="56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7" y="42"/>
                  </a:lnTo>
                  <a:lnTo>
                    <a:pt x="51" y="40"/>
                  </a:lnTo>
                  <a:lnTo>
                    <a:pt x="68" y="40"/>
                  </a:lnTo>
                  <a:lnTo>
                    <a:pt x="73" y="4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4" name="Rectangle 508"/>
            <p:cNvSpPr>
              <a:spLocks noChangeArrowheads="1"/>
            </p:cNvSpPr>
            <p:nvPr/>
          </p:nvSpPr>
          <p:spPr bwMode="auto">
            <a:xfrm>
              <a:off x="1773" y="2454"/>
              <a:ext cx="6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5" name="Freeform 509"/>
            <p:cNvSpPr>
              <a:spLocks/>
            </p:cNvSpPr>
            <p:nvPr/>
          </p:nvSpPr>
          <p:spPr bwMode="auto">
            <a:xfrm>
              <a:off x="1805" y="2405"/>
              <a:ext cx="36" cy="39"/>
            </a:xfrm>
            <a:custGeom>
              <a:avLst/>
              <a:gdLst>
                <a:gd name="T0" fmla="*/ 0 w 109"/>
                <a:gd name="T1" fmla="*/ 1 h 116"/>
                <a:gd name="T2" fmla="*/ 0 w 109"/>
                <a:gd name="T3" fmla="*/ 1 h 116"/>
                <a:gd name="T4" fmla="*/ 0 w 109"/>
                <a:gd name="T5" fmla="*/ 1 h 116"/>
                <a:gd name="T6" fmla="*/ 1 w 109"/>
                <a:gd name="T7" fmla="*/ 1 h 116"/>
                <a:gd name="T8" fmla="*/ 1 w 109"/>
                <a:gd name="T9" fmla="*/ 1 h 116"/>
                <a:gd name="T10" fmla="*/ 1 w 109"/>
                <a:gd name="T11" fmla="*/ 1 h 116"/>
                <a:gd name="T12" fmla="*/ 1 w 109"/>
                <a:gd name="T13" fmla="*/ 1 h 116"/>
                <a:gd name="T14" fmla="*/ 1 w 109"/>
                <a:gd name="T15" fmla="*/ 0 h 116"/>
                <a:gd name="T16" fmla="*/ 1 w 109"/>
                <a:gd name="T17" fmla="*/ 0 h 116"/>
                <a:gd name="T18" fmla="*/ 1 w 109"/>
                <a:gd name="T19" fmla="*/ 0 h 116"/>
                <a:gd name="T20" fmla="*/ 1 w 109"/>
                <a:gd name="T21" fmla="*/ 0 h 116"/>
                <a:gd name="T22" fmla="*/ 1 w 109"/>
                <a:gd name="T23" fmla="*/ 0 h 116"/>
                <a:gd name="T24" fmla="*/ 1 w 109"/>
                <a:gd name="T25" fmla="*/ 1 h 116"/>
                <a:gd name="T26" fmla="*/ 1 w 109"/>
                <a:gd name="T27" fmla="*/ 1 h 116"/>
                <a:gd name="T28" fmla="*/ 1 w 109"/>
                <a:gd name="T29" fmla="*/ 1 h 116"/>
                <a:gd name="T30" fmla="*/ 1 w 109"/>
                <a:gd name="T31" fmla="*/ 1 h 116"/>
                <a:gd name="T32" fmla="*/ 1 w 109"/>
                <a:gd name="T33" fmla="*/ 1 h 116"/>
                <a:gd name="T34" fmla="*/ 0 w 109"/>
                <a:gd name="T35" fmla="*/ 1 h 116"/>
                <a:gd name="T36" fmla="*/ 0 w 109"/>
                <a:gd name="T37" fmla="*/ 0 h 116"/>
                <a:gd name="T38" fmla="*/ 1 w 109"/>
                <a:gd name="T39" fmla="*/ 0 h 116"/>
                <a:gd name="T40" fmla="*/ 0 w 109"/>
                <a:gd name="T41" fmla="*/ 0 h 116"/>
                <a:gd name="T42" fmla="*/ 0 w 109"/>
                <a:gd name="T43" fmla="*/ 0 h 116"/>
                <a:gd name="T44" fmla="*/ 0 w 109"/>
                <a:gd name="T45" fmla="*/ 0 h 116"/>
                <a:gd name="T46" fmla="*/ 0 w 109"/>
                <a:gd name="T47" fmla="*/ 1 h 116"/>
                <a:gd name="T48" fmla="*/ 0 w 109"/>
                <a:gd name="T49" fmla="*/ 0 h 116"/>
                <a:gd name="T50" fmla="*/ 0 w 109"/>
                <a:gd name="T51" fmla="*/ 0 h 116"/>
                <a:gd name="T52" fmla="*/ 0 w 109"/>
                <a:gd name="T53" fmla="*/ 1 h 116"/>
                <a:gd name="T54" fmla="*/ 0 w 109"/>
                <a:gd name="T55" fmla="*/ 1 h 116"/>
                <a:gd name="T56" fmla="*/ 0 w 109"/>
                <a:gd name="T57" fmla="*/ 1 h 116"/>
                <a:gd name="T58" fmla="*/ 0 w 109"/>
                <a:gd name="T59" fmla="*/ 1 h 1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9"/>
                <a:gd name="T91" fmla="*/ 0 h 116"/>
                <a:gd name="T92" fmla="*/ 109 w 109"/>
                <a:gd name="T93" fmla="*/ 116 h 1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9" h="116">
                  <a:moveTo>
                    <a:pt x="0" y="70"/>
                  </a:moveTo>
                  <a:lnTo>
                    <a:pt x="0" y="110"/>
                  </a:lnTo>
                  <a:lnTo>
                    <a:pt x="5" y="116"/>
                  </a:lnTo>
                  <a:lnTo>
                    <a:pt x="62" y="114"/>
                  </a:lnTo>
                  <a:lnTo>
                    <a:pt x="88" y="106"/>
                  </a:lnTo>
                  <a:lnTo>
                    <a:pt x="103" y="88"/>
                  </a:lnTo>
                  <a:lnTo>
                    <a:pt x="109" y="60"/>
                  </a:lnTo>
                  <a:lnTo>
                    <a:pt x="105" y="34"/>
                  </a:lnTo>
                  <a:lnTo>
                    <a:pt x="94" y="19"/>
                  </a:lnTo>
                  <a:lnTo>
                    <a:pt x="68" y="5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57" y="45"/>
                  </a:lnTo>
                  <a:lnTo>
                    <a:pt x="81" y="50"/>
                  </a:lnTo>
                  <a:lnTo>
                    <a:pt x="82" y="65"/>
                  </a:lnTo>
                  <a:lnTo>
                    <a:pt x="68" y="73"/>
                  </a:lnTo>
                  <a:lnTo>
                    <a:pt x="42" y="76"/>
                  </a:lnTo>
                  <a:lnTo>
                    <a:pt x="36" y="7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40"/>
                  </a:lnTo>
                  <a:lnTo>
                    <a:pt x="5" y="45"/>
                  </a:lnTo>
                  <a:lnTo>
                    <a:pt x="21" y="40"/>
                  </a:lnTo>
                  <a:lnTo>
                    <a:pt x="15" y="40"/>
                  </a:lnTo>
                  <a:lnTo>
                    <a:pt x="15" y="70"/>
                  </a:lnTo>
                  <a:lnTo>
                    <a:pt x="21" y="76"/>
                  </a:lnTo>
                  <a:lnTo>
                    <a:pt x="5" y="76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6" name="Freeform 510"/>
            <p:cNvSpPr>
              <a:spLocks/>
            </p:cNvSpPr>
            <p:nvPr/>
          </p:nvSpPr>
          <p:spPr bwMode="auto">
            <a:xfrm>
              <a:off x="1792" y="2405"/>
              <a:ext cx="14" cy="39"/>
            </a:xfrm>
            <a:custGeom>
              <a:avLst/>
              <a:gdLst>
                <a:gd name="T0" fmla="*/ 0 w 42"/>
                <a:gd name="T1" fmla="*/ 0 h 116"/>
                <a:gd name="T2" fmla="*/ 0 w 42"/>
                <a:gd name="T3" fmla="*/ 0 h 116"/>
                <a:gd name="T4" fmla="*/ 1 w 42"/>
                <a:gd name="T5" fmla="*/ 0 h 116"/>
                <a:gd name="T6" fmla="*/ 0 w 42"/>
                <a:gd name="T7" fmla="*/ 0 h 116"/>
                <a:gd name="T8" fmla="*/ 0 w 42"/>
                <a:gd name="T9" fmla="*/ 0 h 116"/>
                <a:gd name="T10" fmla="*/ 0 w 42"/>
                <a:gd name="T11" fmla="*/ 0 h 116"/>
                <a:gd name="T12" fmla="*/ 0 w 42"/>
                <a:gd name="T13" fmla="*/ 0 h 116"/>
                <a:gd name="T14" fmla="*/ 0 w 42"/>
                <a:gd name="T15" fmla="*/ 0 h 116"/>
                <a:gd name="T16" fmla="*/ 0 w 42"/>
                <a:gd name="T17" fmla="*/ 1 h 116"/>
                <a:gd name="T18" fmla="*/ 0 w 42"/>
                <a:gd name="T19" fmla="*/ 1 h 116"/>
                <a:gd name="T20" fmla="*/ 0 w 42"/>
                <a:gd name="T21" fmla="*/ 1 h 116"/>
                <a:gd name="T22" fmla="*/ 0 w 42"/>
                <a:gd name="T23" fmla="*/ 1 h 116"/>
                <a:gd name="T24" fmla="*/ 0 w 42"/>
                <a:gd name="T25" fmla="*/ 1 h 116"/>
                <a:gd name="T26" fmla="*/ 0 w 42"/>
                <a:gd name="T27" fmla="*/ 1 h 116"/>
                <a:gd name="T28" fmla="*/ 0 w 42"/>
                <a:gd name="T29" fmla="*/ 1 h 116"/>
                <a:gd name="T30" fmla="*/ 0 w 42"/>
                <a:gd name="T31" fmla="*/ 1 h 116"/>
                <a:gd name="T32" fmla="*/ 1 w 42"/>
                <a:gd name="T33" fmla="*/ 1 h 116"/>
                <a:gd name="T34" fmla="*/ 0 w 42"/>
                <a:gd name="T35" fmla="*/ 1 h 116"/>
                <a:gd name="T36" fmla="*/ 0 w 42"/>
                <a:gd name="T37" fmla="*/ 1 h 116"/>
                <a:gd name="T38" fmla="*/ 1 w 42"/>
                <a:gd name="T39" fmla="*/ 1 h 116"/>
                <a:gd name="T40" fmla="*/ 0 w 42"/>
                <a:gd name="T41" fmla="*/ 1 h 116"/>
                <a:gd name="T42" fmla="*/ 0 w 42"/>
                <a:gd name="T43" fmla="*/ 1 h 116"/>
                <a:gd name="T44" fmla="*/ 0 w 42"/>
                <a:gd name="T45" fmla="*/ 1 h 116"/>
                <a:gd name="T46" fmla="*/ 0 w 42"/>
                <a:gd name="T47" fmla="*/ 1 h 116"/>
                <a:gd name="T48" fmla="*/ 0 w 42"/>
                <a:gd name="T49" fmla="*/ 1 h 116"/>
                <a:gd name="T50" fmla="*/ 0 w 42"/>
                <a:gd name="T51" fmla="*/ 1 h 116"/>
                <a:gd name="T52" fmla="*/ 0 w 42"/>
                <a:gd name="T53" fmla="*/ 1 h 116"/>
                <a:gd name="T54" fmla="*/ 1 w 42"/>
                <a:gd name="T55" fmla="*/ 1 h 116"/>
                <a:gd name="T56" fmla="*/ 0 w 42"/>
                <a:gd name="T57" fmla="*/ 0 h 1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16"/>
                <a:gd name="T89" fmla="*/ 42 w 42"/>
                <a:gd name="T90" fmla="*/ 116 h 1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16">
                  <a:moveTo>
                    <a:pt x="37" y="40"/>
                  </a:moveTo>
                  <a:lnTo>
                    <a:pt x="37" y="0"/>
                  </a:lnTo>
                  <a:lnTo>
                    <a:pt x="42" y="4"/>
                  </a:lnTo>
                  <a:lnTo>
                    <a:pt x="24" y="10"/>
                  </a:lnTo>
                  <a:lnTo>
                    <a:pt x="17" y="13"/>
                  </a:lnTo>
                  <a:lnTo>
                    <a:pt x="11" y="19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1" y="46"/>
                  </a:lnTo>
                  <a:lnTo>
                    <a:pt x="0" y="60"/>
                  </a:lnTo>
                  <a:lnTo>
                    <a:pt x="1" y="73"/>
                  </a:lnTo>
                  <a:lnTo>
                    <a:pt x="3" y="85"/>
                  </a:lnTo>
                  <a:lnTo>
                    <a:pt x="7" y="94"/>
                  </a:lnTo>
                  <a:lnTo>
                    <a:pt x="11" y="101"/>
                  </a:lnTo>
                  <a:lnTo>
                    <a:pt x="17" y="107"/>
                  </a:lnTo>
                  <a:lnTo>
                    <a:pt x="24" y="110"/>
                  </a:lnTo>
                  <a:lnTo>
                    <a:pt x="42" y="116"/>
                  </a:lnTo>
                  <a:lnTo>
                    <a:pt x="37" y="110"/>
                  </a:lnTo>
                  <a:lnTo>
                    <a:pt x="37" y="70"/>
                  </a:lnTo>
                  <a:lnTo>
                    <a:pt x="42" y="76"/>
                  </a:lnTo>
                  <a:lnTo>
                    <a:pt x="33" y="75"/>
                  </a:lnTo>
                  <a:lnTo>
                    <a:pt x="28" y="71"/>
                  </a:lnTo>
                  <a:lnTo>
                    <a:pt x="23" y="67"/>
                  </a:lnTo>
                  <a:lnTo>
                    <a:pt x="21" y="60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42" y="45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7" name="Freeform 511"/>
            <p:cNvSpPr>
              <a:spLocks/>
            </p:cNvSpPr>
            <p:nvPr/>
          </p:nvSpPr>
          <p:spPr bwMode="auto">
            <a:xfrm>
              <a:off x="1780" y="2376"/>
              <a:ext cx="61" cy="26"/>
            </a:xfrm>
            <a:custGeom>
              <a:avLst/>
              <a:gdLst>
                <a:gd name="T0" fmla="*/ 1 w 184"/>
                <a:gd name="T1" fmla="*/ 1 h 77"/>
                <a:gd name="T2" fmla="*/ 1 w 184"/>
                <a:gd name="T3" fmla="*/ 1 h 77"/>
                <a:gd name="T4" fmla="*/ 2 w 184"/>
                <a:gd name="T5" fmla="*/ 1 h 77"/>
                <a:gd name="T6" fmla="*/ 2 w 184"/>
                <a:gd name="T7" fmla="*/ 1 h 77"/>
                <a:gd name="T8" fmla="*/ 2 w 184"/>
                <a:gd name="T9" fmla="*/ 1 h 77"/>
                <a:gd name="T10" fmla="*/ 2 w 184"/>
                <a:gd name="T11" fmla="*/ 1 h 77"/>
                <a:gd name="T12" fmla="*/ 2 w 184"/>
                <a:gd name="T13" fmla="*/ 1 h 77"/>
                <a:gd name="T14" fmla="*/ 2 w 184"/>
                <a:gd name="T15" fmla="*/ 0 h 77"/>
                <a:gd name="T16" fmla="*/ 2 w 184"/>
                <a:gd name="T17" fmla="*/ 0 h 77"/>
                <a:gd name="T18" fmla="*/ 2 w 184"/>
                <a:gd name="T19" fmla="*/ 0 h 77"/>
                <a:gd name="T20" fmla="*/ 2 w 184"/>
                <a:gd name="T21" fmla="*/ 0 h 77"/>
                <a:gd name="T22" fmla="*/ 2 w 184"/>
                <a:gd name="T23" fmla="*/ 0 h 77"/>
                <a:gd name="T24" fmla="*/ 2 w 184"/>
                <a:gd name="T25" fmla="*/ 0 h 77"/>
                <a:gd name="T26" fmla="*/ 2 w 184"/>
                <a:gd name="T27" fmla="*/ 0 h 77"/>
                <a:gd name="T28" fmla="*/ 2 w 184"/>
                <a:gd name="T29" fmla="*/ 0 h 77"/>
                <a:gd name="T30" fmla="*/ 2 w 184"/>
                <a:gd name="T31" fmla="*/ 0 h 77"/>
                <a:gd name="T32" fmla="*/ 2 w 184"/>
                <a:gd name="T33" fmla="*/ 0 h 77"/>
                <a:gd name="T34" fmla="*/ 2 w 184"/>
                <a:gd name="T35" fmla="*/ 0 h 77"/>
                <a:gd name="T36" fmla="*/ 2 w 184"/>
                <a:gd name="T37" fmla="*/ 0 h 77"/>
                <a:gd name="T38" fmla="*/ 2 w 184"/>
                <a:gd name="T39" fmla="*/ 0 h 77"/>
                <a:gd name="T40" fmla="*/ 2 w 184"/>
                <a:gd name="T41" fmla="*/ 0 h 77"/>
                <a:gd name="T42" fmla="*/ 1 w 184"/>
                <a:gd name="T43" fmla="*/ 0 h 77"/>
                <a:gd name="T44" fmla="*/ 1 w 184"/>
                <a:gd name="T45" fmla="*/ 0 h 77"/>
                <a:gd name="T46" fmla="*/ 0 w 184"/>
                <a:gd name="T47" fmla="*/ 0 h 77"/>
                <a:gd name="T48" fmla="*/ 0 w 184"/>
                <a:gd name="T49" fmla="*/ 0 h 77"/>
                <a:gd name="T50" fmla="*/ 0 w 184"/>
                <a:gd name="T51" fmla="*/ 0 h 77"/>
                <a:gd name="T52" fmla="*/ 0 w 184"/>
                <a:gd name="T53" fmla="*/ 1 h 77"/>
                <a:gd name="T54" fmla="*/ 0 w 184"/>
                <a:gd name="T55" fmla="*/ 1 h 77"/>
                <a:gd name="T56" fmla="*/ 0 w 184"/>
                <a:gd name="T57" fmla="*/ 1 h 77"/>
                <a:gd name="T58" fmla="*/ 1 w 184"/>
                <a:gd name="T59" fmla="*/ 1 h 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4"/>
                <a:gd name="T91" fmla="*/ 0 h 77"/>
                <a:gd name="T92" fmla="*/ 184 w 184"/>
                <a:gd name="T93" fmla="*/ 77 h 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4" h="77">
                  <a:moveTo>
                    <a:pt x="66" y="77"/>
                  </a:moveTo>
                  <a:lnTo>
                    <a:pt x="66" y="62"/>
                  </a:lnTo>
                  <a:lnTo>
                    <a:pt x="148" y="62"/>
                  </a:lnTo>
                  <a:lnTo>
                    <a:pt x="158" y="61"/>
                  </a:lnTo>
                  <a:lnTo>
                    <a:pt x="170" y="55"/>
                  </a:lnTo>
                  <a:lnTo>
                    <a:pt x="176" y="51"/>
                  </a:lnTo>
                  <a:lnTo>
                    <a:pt x="179" y="44"/>
                  </a:lnTo>
                  <a:lnTo>
                    <a:pt x="183" y="36"/>
                  </a:lnTo>
                  <a:lnTo>
                    <a:pt x="184" y="25"/>
                  </a:lnTo>
                  <a:lnTo>
                    <a:pt x="184" y="14"/>
                  </a:lnTo>
                  <a:lnTo>
                    <a:pt x="179" y="5"/>
                  </a:lnTo>
                  <a:lnTo>
                    <a:pt x="179" y="0"/>
                  </a:lnTo>
                  <a:lnTo>
                    <a:pt x="154" y="0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7" y="20"/>
                  </a:lnTo>
                  <a:lnTo>
                    <a:pt x="152" y="23"/>
                  </a:lnTo>
                  <a:lnTo>
                    <a:pt x="143" y="25"/>
                  </a:lnTo>
                  <a:lnTo>
                    <a:pt x="137" y="21"/>
                  </a:lnTo>
                  <a:lnTo>
                    <a:pt x="66" y="21"/>
                  </a:lnTo>
                  <a:lnTo>
                    <a:pt x="66" y="0"/>
                  </a:lnTo>
                  <a:lnTo>
                    <a:pt x="40" y="0"/>
                  </a:lnTo>
                  <a:lnTo>
                    <a:pt x="40" y="21"/>
                  </a:lnTo>
                  <a:lnTo>
                    <a:pt x="0" y="21"/>
                  </a:lnTo>
                  <a:lnTo>
                    <a:pt x="15" y="62"/>
                  </a:lnTo>
                  <a:lnTo>
                    <a:pt x="40" y="62"/>
                  </a:lnTo>
                  <a:lnTo>
                    <a:pt x="40" y="77"/>
                  </a:lnTo>
                  <a:lnTo>
                    <a:pt x="66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8" name="Freeform 512"/>
            <p:cNvSpPr>
              <a:spLocks/>
            </p:cNvSpPr>
            <p:nvPr/>
          </p:nvSpPr>
          <p:spPr bwMode="auto">
            <a:xfrm>
              <a:off x="1880" y="2729"/>
              <a:ext cx="47" cy="37"/>
            </a:xfrm>
            <a:custGeom>
              <a:avLst/>
              <a:gdLst>
                <a:gd name="T0" fmla="*/ 2 w 141"/>
                <a:gd name="T1" fmla="*/ 1 h 111"/>
                <a:gd name="T2" fmla="*/ 2 w 141"/>
                <a:gd name="T3" fmla="*/ 0 h 111"/>
                <a:gd name="T4" fmla="*/ 0 w 141"/>
                <a:gd name="T5" fmla="*/ 0 h 111"/>
                <a:gd name="T6" fmla="*/ 0 w 141"/>
                <a:gd name="T7" fmla="*/ 0 h 111"/>
                <a:gd name="T8" fmla="*/ 1 w 141"/>
                <a:gd name="T9" fmla="*/ 1 h 111"/>
                <a:gd name="T10" fmla="*/ 0 w 141"/>
                <a:gd name="T11" fmla="*/ 1 h 111"/>
                <a:gd name="T12" fmla="*/ 0 w 141"/>
                <a:gd name="T13" fmla="*/ 1 h 111"/>
                <a:gd name="T14" fmla="*/ 2 w 141"/>
                <a:gd name="T15" fmla="*/ 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"/>
                <a:gd name="T25" fmla="*/ 0 h 111"/>
                <a:gd name="T26" fmla="*/ 141 w 141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" h="111">
                  <a:moveTo>
                    <a:pt x="141" y="75"/>
                  </a:moveTo>
                  <a:lnTo>
                    <a:pt x="141" y="35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05" y="55"/>
                  </a:lnTo>
                  <a:lnTo>
                    <a:pt x="0" y="70"/>
                  </a:lnTo>
                  <a:lnTo>
                    <a:pt x="0" y="111"/>
                  </a:lnTo>
                  <a:lnTo>
                    <a:pt x="141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39" name="Rectangle 513"/>
            <p:cNvSpPr>
              <a:spLocks noChangeArrowheads="1"/>
            </p:cNvSpPr>
            <p:nvPr/>
          </p:nvSpPr>
          <p:spPr bwMode="auto">
            <a:xfrm>
              <a:off x="1881" y="2708"/>
              <a:ext cx="4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0" name="Rectangle 514"/>
            <p:cNvSpPr>
              <a:spLocks noChangeArrowheads="1"/>
            </p:cNvSpPr>
            <p:nvPr/>
          </p:nvSpPr>
          <p:spPr bwMode="auto">
            <a:xfrm>
              <a:off x="1861" y="2708"/>
              <a:ext cx="1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1" name="Freeform 515"/>
            <p:cNvSpPr>
              <a:spLocks/>
            </p:cNvSpPr>
            <p:nvPr/>
          </p:nvSpPr>
          <p:spPr bwMode="auto">
            <a:xfrm>
              <a:off x="1880" y="2665"/>
              <a:ext cx="48" cy="35"/>
            </a:xfrm>
            <a:custGeom>
              <a:avLst/>
              <a:gdLst>
                <a:gd name="T0" fmla="*/ 1 w 145"/>
                <a:gd name="T1" fmla="*/ 1 h 103"/>
                <a:gd name="T2" fmla="*/ 1 w 145"/>
                <a:gd name="T3" fmla="*/ 1 h 103"/>
                <a:gd name="T4" fmla="*/ 2 w 145"/>
                <a:gd name="T5" fmla="*/ 1 h 103"/>
                <a:gd name="T6" fmla="*/ 2 w 145"/>
                <a:gd name="T7" fmla="*/ 1 h 103"/>
                <a:gd name="T8" fmla="*/ 2 w 145"/>
                <a:gd name="T9" fmla="*/ 1 h 103"/>
                <a:gd name="T10" fmla="*/ 2 w 145"/>
                <a:gd name="T11" fmla="*/ 0 h 103"/>
                <a:gd name="T12" fmla="*/ 1 w 145"/>
                <a:gd name="T13" fmla="*/ 0 h 103"/>
                <a:gd name="T14" fmla="*/ 1 w 145"/>
                <a:gd name="T15" fmla="*/ 0 h 103"/>
                <a:gd name="T16" fmla="*/ 1 w 145"/>
                <a:gd name="T17" fmla="*/ 0 h 103"/>
                <a:gd name="T18" fmla="*/ 1 w 145"/>
                <a:gd name="T19" fmla="*/ 1 h 103"/>
                <a:gd name="T20" fmla="*/ 0 w 145"/>
                <a:gd name="T21" fmla="*/ 1 h 103"/>
                <a:gd name="T22" fmla="*/ 0 w 145"/>
                <a:gd name="T23" fmla="*/ 1 h 103"/>
                <a:gd name="T24" fmla="*/ 0 w 145"/>
                <a:gd name="T25" fmla="*/ 1 h 103"/>
                <a:gd name="T26" fmla="*/ 0 w 145"/>
                <a:gd name="T27" fmla="*/ 1 h 103"/>
                <a:gd name="T28" fmla="*/ 1 w 145"/>
                <a:gd name="T29" fmla="*/ 1 h 103"/>
                <a:gd name="T30" fmla="*/ 0 w 145"/>
                <a:gd name="T31" fmla="*/ 0 h 103"/>
                <a:gd name="T32" fmla="*/ 0 w 145"/>
                <a:gd name="T33" fmla="*/ 0 h 103"/>
                <a:gd name="T34" fmla="*/ 1 w 145"/>
                <a:gd name="T35" fmla="*/ 0 h 103"/>
                <a:gd name="T36" fmla="*/ 0 w 145"/>
                <a:gd name="T37" fmla="*/ 0 h 103"/>
                <a:gd name="T38" fmla="*/ 0 w 145"/>
                <a:gd name="T39" fmla="*/ 0 h 103"/>
                <a:gd name="T40" fmla="*/ 0 w 145"/>
                <a:gd name="T41" fmla="*/ 1 h 103"/>
                <a:gd name="T42" fmla="*/ 0 w 145"/>
                <a:gd name="T43" fmla="*/ 1 h 103"/>
                <a:gd name="T44" fmla="*/ 0 w 145"/>
                <a:gd name="T45" fmla="*/ 1 h 103"/>
                <a:gd name="T46" fmla="*/ 1 w 145"/>
                <a:gd name="T47" fmla="*/ 1 h 103"/>
                <a:gd name="T48" fmla="*/ 1 w 145"/>
                <a:gd name="T49" fmla="*/ 1 h 103"/>
                <a:gd name="T50" fmla="*/ 1 w 145"/>
                <a:gd name="T51" fmla="*/ 0 h 103"/>
                <a:gd name="T52" fmla="*/ 1 w 145"/>
                <a:gd name="T53" fmla="*/ 0 h 103"/>
                <a:gd name="T54" fmla="*/ 1 w 145"/>
                <a:gd name="T55" fmla="*/ 1 h 103"/>
                <a:gd name="T56" fmla="*/ 1 w 145"/>
                <a:gd name="T57" fmla="*/ 1 h 103"/>
                <a:gd name="T58" fmla="*/ 1 w 145"/>
                <a:gd name="T59" fmla="*/ 1 h 103"/>
                <a:gd name="T60" fmla="*/ 1 w 145"/>
                <a:gd name="T61" fmla="*/ 1 h 103"/>
                <a:gd name="T62" fmla="*/ 1 w 145"/>
                <a:gd name="T63" fmla="*/ 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03"/>
                <a:gd name="T98" fmla="*/ 145 w 145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03">
                  <a:moveTo>
                    <a:pt x="94" y="103"/>
                  </a:moveTo>
                  <a:lnTo>
                    <a:pt x="120" y="100"/>
                  </a:lnTo>
                  <a:lnTo>
                    <a:pt x="136" y="90"/>
                  </a:lnTo>
                  <a:lnTo>
                    <a:pt x="144" y="73"/>
                  </a:lnTo>
                  <a:lnTo>
                    <a:pt x="145" y="40"/>
                  </a:lnTo>
                  <a:lnTo>
                    <a:pt x="133" y="14"/>
                  </a:lnTo>
                  <a:lnTo>
                    <a:pt x="108" y="1"/>
                  </a:lnTo>
                  <a:lnTo>
                    <a:pt x="85" y="2"/>
                  </a:lnTo>
                  <a:lnTo>
                    <a:pt x="67" y="21"/>
                  </a:lnTo>
                  <a:lnTo>
                    <a:pt x="44" y="65"/>
                  </a:lnTo>
                  <a:lnTo>
                    <a:pt x="30" y="66"/>
                  </a:lnTo>
                  <a:lnTo>
                    <a:pt x="22" y="58"/>
                  </a:lnTo>
                  <a:lnTo>
                    <a:pt x="22" y="48"/>
                  </a:lnTo>
                  <a:lnTo>
                    <a:pt x="26" y="41"/>
                  </a:lnTo>
                  <a:lnTo>
                    <a:pt x="42" y="41"/>
                  </a:lnTo>
                  <a:lnTo>
                    <a:pt x="37" y="36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22" y="3"/>
                  </a:lnTo>
                  <a:lnTo>
                    <a:pt x="4" y="22"/>
                  </a:lnTo>
                  <a:lnTo>
                    <a:pt x="0" y="52"/>
                  </a:lnTo>
                  <a:lnTo>
                    <a:pt x="8" y="86"/>
                  </a:lnTo>
                  <a:lnTo>
                    <a:pt x="27" y="101"/>
                  </a:lnTo>
                  <a:lnTo>
                    <a:pt x="52" y="100"/>
                  </a:lnTo>
                  <a:lnTo>
                    <a:pt x="72" y="82"/>
                  </a:lnTo>
                  <a:lnTo>
                    <a:pt x="97" y="38"/>
                  </a:lnTo>
                  <a:lnTo>
                    <a:pt x="112" y="37"/>
                  </a:lnTo>
                  <a:lnTo>
                    <a:pt x="119" y="45"/>
                  </a:lnTo>
                  <a:lnTo>
                    <a:pt x="120" y="59"/>
                  </a:lnTo>
                  <a:lnTo>
                    <a:pt x="115" y="67"/>
                  </a:lnTo>
                  <a:lnTo>
                    <a:pt x="94" y="67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2" name="Rectangle 516"/>
            <p:cNvSpPr>
              <a:spLocks noChangeArrowheads="1"/>
            </p:cNvSpPr>
            <p:nvPr/>
          </p:nvSpPr>
          <p:spPr bwMode="auto">
            <a:xfrm>
              <a:off x="1881" y="2643"/>
              <a:ext cx="46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3" name="Rectangle 517"/>
            <p:cNvSpPr>
              <a:spLocks noChangeArrowheads="1"/>
            </p:cNvSpPr>
            <p:nvPr/>
          </p:nvSpPr>
          <p:spPr bwMode="auto">
            <a:xfrm>
              <a:off x="1861" y="2643"/>
              <a:ext cx="10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4" name="Freeform 518"/>
            <p:cNvSpPr>
              <a:spLocks/>
            </p:cNvSpPr>
            <p:nvPr/>
          </p:nvSpPr>
          <p:spPr bwMode="auto">
            <a:xfrm>
              <a:off x="1903" y="2596"/>
              <a:ext cx="26" cy="36"/>
            </a:xfrm>
            <a:custGeom>
              <a:avLst/>
              <a:gdLst>
                <a:gd name="T0" fmla="*/ 0 w 78"/>
                <a:gd name="T1" fmla="*/ 1 h 108"/>
                <a:gd name="T2" fmla="*/ 0 w 78"/>
                <a:gd name="T3" fmla="*/ 1 h 108"/>
                <a:gd name="T4" fmla="*/ 1 w 78"/>
                <a:gd name="T5" fmla="*/ 1 h 108"/>
                <a:gd name="T6" fmla="*/ 1 w 78"/>
                <a:gd name="T7" fmla="*/ 1 h 108"/>
                <a:gd name="T8" fmla="*/ 1 w 78"/>
                <a:gd name="T9" fmla="*/ 1 h 108"/>
                <a:gd name="T10" fmla="*/ 1 w 78"/>
                <a:gd name="T11" fmla="*/ 1 h 108"/>
                <a:gd name="T12" fmla="*/ 1 w 78"/>
                <a:gd name="T13" fmla="*/ 1 h 108"/>
                <a:gd name="T14" fmla="*/ 1 w 78"/>
                <a:gd name="T15" fmla="*/ 1 h 108"/>
                <a:gd name="T16" fmla="*/ 1 w 78"/>
                <a:gd name="T17" fmla="*/ 1 h 108"/>
                <a:gd name="T18" fmla="*/ 1 w 78"/>
                <a:gd name="T19" fmla="*/ 0 h 108"/>
                <a:gd name="T20" fmla="*/ 1 w 78"/>
                <a:gd name="T21" fmla="*/ 0 h 108"/>
                <a:gd name="T22" fmla="*/ 1 w 78"/>
                <a:gd name="T23" fmla="*/ 0 h 108"/>
                <a:gd name="T24" fmla="*/ 1 w 78"/>
                <a:gd name="T25" fmla="*/ 0 h 108"/>
                <a:gd name="T26" fmla="*/ 0 w 78"/>
                <a:gd name="T27" fmla="*/ 0 h 108"/>
                <a:gd name="T28" fmla="*/ 0 w 78"/>
                <a:gd name="T29" fmla="*/ 0 h 108"/>
                <a:gd name="T30" fmla="*/ 0 w 78"/>
                <a:gd name="T31" fmla="*/ 0 h 108"/>
                <a:gd name="T32" fmla="*/ 0 w 78"/>
                <a:gd name="T33" fmla="*/ 1 h 108"/>
                <a:gd name="T34" fmla="*/ 0 w 78"/>
                <a:gd name="T35" fmla="*/ 1 h 108"/>
                <a:gd name="T36" fmla="*/ 0 w 78"/>
                <a:gd name="T37" fmla="*/ 1 h 108"/>
                <a:gd name="T38" fmla="*/ 1 w 78"/>
                <a:gd name="T39" fmla="*/ 1 h 108"/>
                <a:gd name="T40" fmla="*/ 1 w 78"/>
                <a:gd name="T41" fmla="*/ 1 h 108"/>
                <a:gd name="T42" fmla="*/ 1 w 78"/>
                <a:gd name="T43" fmla="*/ 1 h 108"/>
                <a:gd name="T44" fmla="*/ 1 w 78"/>
                <a:gd name="T45" fmla="*/ 1 h 108"/>
                <a:gd name="T46" fmla="*/ 1 w 78"/>
                <a:gd name="T47" fmla="*/ 1 h 108"/>
                <a:gd name="T48" fmla="*/ 0 w 78"/>
                <a:gd name="T49" fmla="*/ 1 h 108"/>
                <a:gd name="T50" fmla="*/ 0 w 78"/>
                <a:gd name="T51" fmla="*/ 1 h 108"/>
                <a:gd name="T52" fmla="*/ 0 w 78"/>
                <a:gd name="T53" fmla="*/ 1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"/>
                <a:gd name="T82" fmla="*/ 0 h 108"/>
                <a:gd name="T83" fmla="*/ 78 w 78"/>
                <a:gd name="T84" fmla="*/ 108 h 1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" h="108">
                  <a:moveTo>
                    <a:pt x="0" y="67"/>
                  </a:moveTo>
                  <a:lnTo>
                    <a:pt x="0" y="108"/>
                  </a:lnTo>
                  <a:lnTo>
                    <a:pt x="72" y="108"/>
                  </a:lnTo>
                  <a:lnTo>
                    <a:pt x="72" y="72"/>
                  </a:lnTo>
                  <a:lnTo>
                    <a:pt x="57" y="72"/>
                  </a:lnTo>
                  <a:lnTo>
                    <a:pt x="66" y="67"/>
                  </a:lnTo>
                  <a:lnTo>
                    <a:pt x="73" y="59"/>
                  </a:lnTo>
                  <a:lnTo>
                    <a:pt x="76" y="50"/>
                  </a:lnTo>
                  <a:lnTo>
                    <a:pt x="78" y="42"/>
                  </a:lnTo>
                  <a:lnTo>
                    <a:pt x="75" y="28"/>
                  </a:lnTo>
                  <a:lnTo>
                    <a:pt x="69" y="18"/>
                  </a:lnTo>
                  <a:lnTo>
                    <a:pt x="61" y="11"/>
                  </a:lnTo>
                  <a:lnTo>
                    <a:pt x="51" y="6"/>
                  </a:lnTo>
                  <a:lnTo>
                    <a:pt x="28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25" y="43"/>
                  </a:lnTo>
                  <a:lnTo>
                    <a:pt x="41" y="45"/>
                  </a:lnTo>
                  <a:lnTo>
                    <a:pt x="49" y="50"/>
                  </a:lnTo>
                  <a:lnTo>
                    <a:pt x="52" y="57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25" y="71"/>
                  </a:lnTo>
                  <a:lnTo>
                    <a:pt x="6" y="7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5" name="Freeform 519"/>
            <p:cNvSpPr>
              <a:spLocks/>
            </p:cNvSpPr>
            <p:nvPr/>
          </p:nvSpPr>
          <p:spPr bwMode="auto">
            <a:xfrm>
              <a:off x="1861" y="2596"/>
              <a:ext cx="44" cy="36"/>
            </a:xfrm>
            <a:custGeom>
              <a:avLst/>
              <a:gdLst>
                <a:gd name="T0" fmla="*/ 2 w 133"/>
                <a:gd name="T1" fmla="*/ 1 h 108"/>
                <a:gd name="T2" fmla="*/ 2 w 133"/>
                <a:gd name="T3" fmla="*/ 0 h 108"/>
                <a:gd name="T4" fmla="*/ 2 w 133"/>
                <a:gd name="T5" fmla="*/ 0 h 108"/>
                <a:gd name="T6" fmla="*/ 1 w 133"/>
                <a:gd name="T7" fmla="*/ 0 h 108"/>
                <a:gd name="T8" fmla="*/ 1 w 133"/>
                <a:gd name="T9" fmla="*/ 0 h 108"/>
                <a:gd name="T10" fmla="*/ 1 w 133"/>
                <a:gd name="T11" fmla="*/ 0 h 108"/>
                <a:gd name="T12" fmla="*/ 1 w 133"/>
                <a:gd name="T13" fmla="*/ 1 h 108"/>
                <a:gd name="T14" fmla="*/ 1 w 133"/>
                <a:gd name="T15" fmla="*/ 1 h 108"/>
                <a:gd name="T16" fmla="*/ 1 w 133"/>
                <a:gd name="T17" fmla="*/ 1 h 108"/>
                <a:gd name="T18" fmla="*/ 0 w 133"/>
                <a:gd name="T19" fmla="*/ 1 h 108"/>
                <a:gd name="T20" fmla="*/ 0 w 133"/>
                <a:gd name="T21" fmla="*/ 1 h 108"/>
                <a:gd name="T22" fmla="*/ 2 w 133"/>
                <a:gd name="T23" fmla="*/ 1 h 108"/>
                <a:gd name="T24" fmla="*/ 2 w 133"/>
                <a:gd name="T25" fmla="*/ 1 h 108"/>
                <a:gd name="T26" fmla="*/ 2 w 133"/>
                <a:gd name="T27" fmla="*/ 1 h 108"/>
                <a:gd name="T28" fmla="*/ 1 w 133"/>
                <a:gd name="T29" fmla="*/ 1 h 108"/>
                <a:gd name="T30" fmla="*/ 1 w 133"/>
                <a:gd name="T31" fmla="*/ 1 h 108"/>
                <a:gd name="T32" fmla="*/ 1 w 133"/>
                <a:gd name="T33" fmla="*/ 1 h 108"/>
                <a:gd name="T34" fmla="*/ 1 w 133"/>
                <a:gd name="T35" fmla="*/ 1 h 108"/>
                <a:gd name="T36" fmla="*/ 2 w 133"/>
                <a:gd name="T37" fmla="*/ 1 h 108"/>
                <a:gd name="T38" fmla="*/ 2 w 133"/>
                <a:gd name="T39" fmla="*/ 1 h 108"/>
                <a:gd name="T40" fmla="*/ 2 w 133"/>
                <a:gd name="T41" fmla="*/ 1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08"/>
                <a:gd name="T65" fmla="*/ 133 w 133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08">
                  <a:moveTo>
                    <a:pt x="127" y="42"/>
                  </a:moveTo>
                  <a:lnTo>
                    <a:pt x="127" y="0"/>
                  </a:lnTo>
                  <a:lnTo>
                    <a:pt x="133" y="0"/>
                  </a:lnTo>
                  <a:lnTo>
                    <a:pt x="97" y="3"/>
                  </a:lnTo>
                  <a:lnTo>
                    <a:pt x="75" y="11"/>
                  </a:lnTo>
                  <a:lnTo>
                    <a:pt x="63" y="28"/>
                  </a:lnTo>
                  <a:lnTo>
                    <a:pt x="62" y="50"/>
                  </a:lnTo>
                  <a:lnTo>
                    <a:pt x="76" y="72"/>
                  </a:lnTo>
                  <a:lnTo>
                    <a:pt x="71" y="67"/>
                  </a:lnTo>
                  <a:lnTo>
                    <a:pt x="0" y="67"/>
                  </a:lnTo>
                  <a:lnTo>
                    <a:pt x="0" y="108"/>
                  </a:lnTo>
                  <a:lnTo>
                    <a:pt x="127" y="108"/>
                  </a:lnTo>
                  <a:lnTo>
                    <a:pt x="127" y="67"/>
                  </a:lnTo>
                  <a:lnTo>
                    <a:pt x="133" y="72"/>
                  </a:lnTo>
                  <a:lnTo>
                    <a:pt x="95" y="69"/>
                  </a:lnTo>
                  <a:lnTo>
                    <a:pt x="85" y="66"/>
                  </a:lnTo>
                  <a:lnTo>
                    <a:pt x="83" y="52"/>
                  </a:lnTo>
                  <a:lnTo>
                    <a:pt x="90" y="45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2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6" name="Rectangle 520"/>
            <p:cNvSpPr>
              <a:spLocks noChangeArrowheads="1"/>
            </p:cNvSpPr>
            <p:nvPr/>
          </p:nvSpPr>
          <p:spPr bwMode="auto">
            <a:xfrm>
              <a:off x="1861" y="2572"/>
              <a:ext cx="6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7" name="Freeform 521"/>
            <p:cNvSpPr>
              <a:spLocks/>
            </p:cNvSpPr>
            <p:nvPr/>
          </p:nvSpPr>
          <p:spPr bwMode="auto">
            <a:xfrm>
              <a:off x="1892" y="2523"/>
              <a:ext cx="36" cy="37"/>
            </a:xfrm>
            <a:custGeom>
              <a:avLst/>
              <a:gdLst>
                <a:gd name="T0" fmla="*/ 0 w 108"/>
                <a:gd name="T1" fmla="*/ 1 h 111"/>
                <a:gd name="T2" fmla="*/ 0 w 108"/>
                <a:gd name="T3" fmla="*/ 1 h 111"/>
                <a:gd name="T4" fmla="*/ 1 w 108"/>
                <a:gd name="T5" fmla="*/ 1 h 111"/>
                <a:gd name="T6" fmla="*/ 1 w 108"/>
                <a:gd name="T7" fmla="*/ 1 h 111"/>
                <a:gd name="T8" fmla="*/ 1 w 108"/>
                <a:gd name="T9" fmla="*/ 1 h 111"/>
                <a:gd name="T10" fmla="*/ 1 w 108"/>
                <a:gd name="T11" fmla="*/ 1 h 111"/>
                <a:gd name="T12" fmla="*/ 1 w 108"/>
                <a:gd name="T13" fmla="*/ 1 h 111"/>
                <a:gd name="T14" fmla="*/ 1 w 108"/>
                <a:gd name="T15" fmla="*/ 0 h 111"/>
                <a:gd name="T16" fmla="*/ 1 w 108"/>
                <a:gd name="T17" fmla="*/ 0 h 111"/>
                <a:gd name="T18" fmla="*/ 1 w 108"/>
                <a:gd name="T19" fmla="*/ 0 h 111"/>
                <a:gd name="T20" fmla="*/ 1 w 108"/>
                <a:gd name="T21" fmla="*/ 0 h 111"/>
                <a:gd name="T22" fmla="*/ 1 w 108"/>
                <a:gd name="T23" fmla="*/ 0 h 111"/>
                <a:gd name="T24" fmla="*/ 1 w 108"/>
                <a:gd name="T25" fmla="*/ 1 h 111"/>
                <a:gd name="T26" fmla="*/ 1 w 108"/>
                <a:gd name="T27" fmla="*/ 1 h 111"/>
                <a:gd name="T28" fmla="*/ 1 w 108"/>
                <a:gd name="T29" fmla="*/ 1 h 111"/>
                <a:gd name="T30" fmla="*/ 1 w 108"/>
                <a:gd name="T31" fmla="*/ 1 h 111"/>
                <a:gd name="T32" fmla="*/ 1 w 108"/>
                <a:gd name="T33" fmla="*/ 1 h 111"/>
                <a:gd name="T34" fmla="*/ 0 w 108"/>
                <a:gd name="T35" fmla="*/ 1 h 111"/>
                <a:gd name="T36" fmla="*/ 0 w 108"/>
                <a:gd name="T37" fmla="*/ 0 h 111"/>
                <a:gd name="T38" fmla="*/ 1 w 108"/>
                <a:gd name="T39" fmla="*/ 0 h 111"/>
                <a:gd name="T40" fmla="*/ 0 w 108"/>
                <a:gd name="T41" fmla="*/ 0 h 111"/>
                <a:gd name="T42" fmla="*/ 0 w 108"/>
                <a:gd name="T43" fmla="*/ 0 h 111"/>
                <a:gd name="T44" fmla="*/ 0 w 108"/>
                <a:gd name="T45" fmla="*/ 0 h 111"/>
                <a:gd name="T46" fmla="*/ 0 w 108"/>
                <a:gd name="T47" fmla="*/ 0 h 111"/>
                <a:gd name="T48" fmla="*/ 0 w 108"/>
                <a:gd name="T49" fmla="*/ 0 h 111"/>
                <a:gd name="T50" fmla="*/ 0 w 108"/>
                <a:gd name="T51" fmla="*/ 1 h 111"/>
                <a:gd name="T52" fmla="*/ 0 w 108"/>
                <a:gd name="T53" fmla="*/ 1 h 111"/>
                <a:gd name="T54" fmla="*/ 0 w 108"/>
                <a:gd name="T55" fmla="*/ 1 h 111"/>
                <a:gd name="T56" fmla="*/ 0 w 108"/>
                <a:gd name="T57" fmla="*/ 1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111"/>
                <a:gd name="T89" fmla="*/ 108 w 108"/>
                <a:gd name="T90" fmla="*/ 111 h 1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111">
                  <a:moveTo>
                    <a:pt x="0" y="71"/>
                  </a:moveTo>
                  <a:lnTo>
                    <a:pt x="0" y="111"/>
                  </a:lnTo>
                  <a:lnTo>
                    <a:pt x="63" y="110"/>
                  </a:lnTo>
                  <a:lnTo>
                    <a:pt x="88" y="102"/>
                  </a:lnTo>
                  <a:lnTo>
                    <a:pt x="104" y="85"/>
                  </a:lnTo>
                  <a:lnTo>
                    <a:pt x="108" y="72"/>
                  </a:lnTo>
                  <a:lnTo>
                    <a:pt x="108" y="43"/>
                  </a:lnTo>
                  <a:lnTo>
                    <a:pt x="100" y="23"/>
                  </a:lnTo>
                  <a:lnTo>
                    <a:pt x="93" y="14"/>
                  </a:lnTo>
                  <a:lnTo>
                    <a:pt x="57" y="4"/>
                  </a:lnTo>
                  <a:lnTo>
                    <a:pt x="52" y="0"/>
                  </a:lnTo>
                  <a:lnTo>
                    <a:pt x="52" y="40"/>
                  </a:lnTo>
                  <a:lnTo>
                    <a:pt x="74" y="44"/>
                  </a:lnTo>
                  <a:lnTo>
                    <a:pt x="83" y="55"/>
                  </a:lnTo>
                  <a:lnTo>
                    <a:pt x="78" y="66"/>
                  </a:lnTo>
                  <a:lnTo>
                    <a:pt x="68" y="73"/>
                  </a:lnTo>
                  <a:lnTo>
                    <a:pt x="41" y="76"/>
                  </a:lnTo>
                  <a:lnTo>
                    <a:pt x="37" y="7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40"/>
                  </a:lnTo>
                  <a:lnTo>
                    <a:pt x="20" y="40"/>
                  </a:lnTo>
                  <a:lnTo>
                    <a:pt x="16" y="35"/>
                  </a:lnTo>
                  <a:lnTo>
                    <a:pt x="16" y="71"/>
                  </a:lnTo>
                  <a:lnTo>
                    <a:pt x="20" y="76"/>
                  </a:lnTo>
                  <a:lnTo>
                    <a:pt x="5" y="7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8" name="Freeform 522"/>
            <p:cNvSpPr>
              <a:spLocks/>
            </p:cNvSpPr>
            <p:nvPr/>
          </p:nvSpPr>
          <p:spPr bwMode="auto">
            <a:xfrm>
              <a:off x="1880" y="2523"/>
              <a:ext cx="14" cy="37"/>
            </a:xfrm>
            <a:custGeom>
              <a:avLst/>
              <a:gdLst>
                <a:gd name="T0" fmla="*/ 0 w 42"/>
                <a:gd name="T1" fmla="*/ 0 h 111"/>
                <a:gd name="T2" fmla="*/ 0 w 42"/>
                <a:gd name="T3" fmla="*/ 0 h 111"/>
                <a:gd name="T4" fmla="*/ 1 w 42"/>
                <a:gd name="T5" fmla="*/ 0 h 111"/>
                <a:gd name="T6" fmla="*/ 0 w 42"/>
                <a:gd name="T7" fmla="*/ 0 h 111"/>
                <a:gd name="T8" fmla="*/ 0 w 42"/>
                <a:gd name="T9" fmla="*/ 0 h 111"/>
                <a:gd name="T10" fmla="*/ 0 w 42"/>
                <a:gd name="T11" fmla="*/ 0 h 111"/>
                <a:gd name="T12" fmla="*/ 0 w 42"/>
                <a:gd name="T13" fmla="*/ 0 h 111"/>
                <a:gd name="T14" fmla="*/ 0 w 42"/>
                <a:gd name="T15" fmla="*/ 1 h 111"/>
                <a:gd name="T16" fmla="*/ 0 w 42"/>
                <a:gd name="T17" fmla="*/ 1 h 111"/>
                <a:gd name="T18" fmla="*/ 0 w 42"/>
                <a:gd name="T19" fmla="*/ 1 h 111"/>
                <a:gd name="T20" fmla="*/ 0 w 42"/>
                <a:gd name="T21" fmla="*/ 1 h 111"/>
                <a:gd name="T22" fmla="*/ 0 w 42"/>
                <a:gd name="T23" fmla="*/ 1 h 111"/>
                <a:gd name="T24" fmla="*/ 0 w 42"/>
                <a:gd name="T25" fmla="*/ 1 h 111"/>
                <a:gd name="T26" fmla="*/ 0 w 42"/>
                <a:gd name="T27" fmla="*/ 1 h 111"/>
                <a:gd name="T28" fmla="*/ 0 w 42"/>
                <a:gd name="T29" fmla="*/ 1 h 111"/>
                <a:gd name="T30" fmla="*/ 0 w 42"/>
                <a:gd name="T31" fmla="*/ 1 h 111"/>
                <a:gd name="T32" fmla="*/ 1 w 42"/>
                <a:gd name="T33" fmla="*/ 1 h 111"/>
                <a:gd name="T34" fmla="*/ 0 w 42"/>
                <a:gd name="T35" fmla="*/ 1 h 111"/>
                <a:gd name="T36" fmla="*/ 0 w 42"/>
                <a:gd name="T37" fmla="*/ 1 h 111"/>
                <a:gd name="T38" fmla="*/ 1 w 42"/>
                <a:gd name="T39" fmla="*/ 1 h 111"/>
                <a:gd name="T40" fmla="*/ 0 w 42"/>
                <a:gd name="T41" fmla="*/ 1 h 111"/>
                <a:gd name="T42" fmla="*/ 0 w 42"/>
                <a:gd name="T43" fmla="*/ 1 h 111"/>
                <a:gd name="T44" fmla="*/ 0 w 42"/>
                <a:gd name="T45" fmla="*/ 1 h 111"/>
                <a:gd name="T46" fmla="*/ 0 w 42"/>
                <a:gd name="T47" fmla="*/ 1 h 111"/>
                <a:gd name="T48" fmla="*/ 0 w 42"/>
                <a:gd name="T49" fmla="*/ 1 h 111"/>
                <a:gd name="T50" fmla="*/ 0 w 42"/>
                <a:gd name="T51" fmla="*/ 1 h 111"/>
                <a:gd name="T52" fmla="*/ 0 w 42"/>
                <a:gd name="T53" fmla="*/ 1 h 111"/>
                <a:gd name="T54" fmla="*/ 1 w 42"/>
                <a:gd name="T55" fmla="*/ 0 h 111"/>
                <a:gd name="T56" fmla="*/ 0 w 42"/>
                <a:gd name="T57" fmla="*/ 0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11"/>
                <a:gd name="T89" fmla="*/ 42 w 42"/>
                <a:gd name="T90" fmla="*/ 111 h 1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11">
                  <a:moveTo>
                    <a:pt x="37" y="40"/>
                  </a:moveTo>
                  <a:lnTo>
                    <a:pt x="37" y="0"/>
                  </a:lnTo>
                  <a:lnTo>
                    <a:pt x="42" y="4"/>
                  </a:lnTo>
                  <a:lnTo>
                    <a:pt x="25" y="10"/>
                  </a:lnTo>
                  <a:lnTo>
                    <a:pt x="11" y="19"/>
                  </a:lnTo>
                  <a:lnTo>
                    <a:pt x="7" y="25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7" y="91"/>
                  </a:lnTo>
                  <a:lnTo>
                    <a:pt x="11" y="99"/>
                  </a:lnTo>
                  <a:lnTo>
                    <a:pt x="17" y="104"/>
                  </a:lnTo>
                  <a:lnTo>
                    <a:pt x="25" y="108"/>
                  </a:lnTo>
                  <a:lnTo>
                    <a:pt x="33" y="110"/>
                  </a:lnTo>
                  <a:lnTo>
                    <a:pt x="42" y="111"/>
                  </a:lnTo>
                  <a:lnTo>
                    <a:pt x="37" y="111"/>
                  </a:lnTo>
                  <a:lnTo>
                    <a:pt x="37" y="71"/>
                  </a:lnTo>
                  <a:lnTo>
                    <a:pt x="42" y="76"/>
                  </a:lnTo>
                  <a:lnTo>
                    <a:pt x="34" y="74"/>
                  </a:lnTo>
                  <a:lnTo>
                    <a:pt x="27" y="71"/>
                  </a:lnTo>
                  <a:lnTo>
                    <a:pt x="23" y="65"/>
                  </a:lnTo>
                  <a:lnTo>
                    <a:pt x="20" y="55"/>
                  </a:lnTo>
                  <a:lnTo>
                    <a:pt x="23" y="49"/>
                  </a:lnTo>
                  <a:lnTo>
                    <a:pt x="27" y="44"/>
                  </a:lnTo>
                  <a:lnTo>
                    <a:pt x="34" y="41"/>
                  </a:lnTo>
                  <a:lnTo>
                    <a:pt x="42" y="40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49" name="Rectangle 523"/>
            <p:cNvSpPr>
              <a:spLocks noChangeArrowheads="1"/>
            </p:cNvSpPr>
            <p:nvPr/>
          </p:nvSpPr>
          <p:spPr bwMode="auto">
            <a:xfrm>
              <a:off x="2260" y="2020"/>
              <a:ext cx="19" cy="22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0" name="Rectangle 524"/>
            <p:cNvSpPr>
              <a:spLocks noChangeArrowheads="1"/>
            </p:cNvSpPr>
            <p:nvPr/>
          </p:nvSpPr>
          <p:spPr bwMode="auto">
            <a:xfrm>
              <a:off x="2265" y="2020"/>
              <a:ext cx="26" cy="228"/>
            </a:xfrm>
            <a:prstGeom prst="rect">
              <a:avLst/>
            </a:prstGeom>
            <a:solidFill>
              <a:srgbClr val="FF00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1" name="Rectangle 525"/>
            <p:cNvSpPr>
              <a:spLocks noChangeArrowheads="1"/>
            </p:cNvSpPr>
            <p:nvPr/>
          </p:nvSpPr>
          <p:spPr bwMode="auto">
            <a:xfrm>
              <a:off x="2279" y="2020"/>
              <a:ext cx="26" cy="228"/>
            </a:xfrm>
            <a:prstGeom prst="rect">
              <a:avLst/>
            </a:prstGeom>
            <a:solidFill>
              <a:srgbClr val="FF000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2" name="Rectangle 526"/>
            <p:cNvSpPr>
              <a:spLocks noChangeArrowheads="1"/>
            </p:cNvSpPr>
            <p:nvPr/>
          </p:nvSpPr>
          <p:spPr bwMode="auto">
            <a:xfrm>
              <a:off x="2291" y="2020"/>
              <a:ext cx="27" cy="228"/>
            </a:xfrm>
            <a:prstGeom prst="rect">
              <a:avLst/>
            </a:prstGeom>
            <a:solidFill>
              <a:srgbClr val="FF001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3" name="Rectangle 527"/>
            <p:cNvSpPr>
              <a:spLocks noChangeArrowheads="1"/>
            </p:cNvSpPr>
            <p:nvPr/>
          </p:nvSpPr>
          <p:spPr bwMode="auto">
            <a:xfrm>
              <a:off x="2305" y="2020"/>
              <a:ext cx="26" cy="228"/>
            </a:xfrm>
            <a:prstGeom prst="rect">
              <a:avLst/>
            </a:prstGeom>
            <a:solidFill>
              <a:srgbClr val="FF001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4" name="Rectangle 528"/>
            <p:cNvSpPr>
              <a:spLocks noChangeArrowheads="1"/>
            </p:cNvSpPr>
            <p:nvPr/>
          </p:nvSpPr>
          <p:spPr bwMode="auto">
            <a:xfrm>
              <a:off x="2318" y="2020"/>
              <a:ext cx="26" cy="228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5" name="Rectangle 529"/>
            <p:cNvSpPr>
              <a:spLocks noChangeArrowheads="1"/>
            </p:cNvSpPr>
            <p:nvPr/>
          </p:nvSpPr>
          <p:spPr bwMode="auto">
            <a:xfrm>
              <a:off x="2331" y="2020"/>
              <a:ext cx="27" cy="228"/>
            </a:xfrm>
            <a:prstGeom prst="rect">
              <a:avLst/>
            </a:prstGeom>
            <a:solidFill>
              <a:srgbClr val="FF002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6" name="Rectangle 530"/>
            <p:cNvSpPr>
              <a:spLocks noChangeArrowheads="1"/>
            </p:cNvSpPr>
            <p:nvPr/>
          </p:nvSpPr>
          <p:spPr bwMode="auto">
            <a:xfrm>
              <a:off x="2344" y="2020"/>
              <a:ext cx="26" cy="228"/>
            </a:xfrm>
            <a:prstGeom prst="rect">
              <a:avLst/>
            </a:prstGeom>
            <a:solidFill>
              <a:srgbClr val="FF00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7" name="Rectangle 531"/>
            <p:cNvSpPr>
              <a:spLocks noChangeArrowheads="1"/>
            </p:cNvSpPr>
            <p:nvPr/>
          </p:nvSpPr>
          <p:spPr bwMode="auto">
            <a:xfrm>
              <a:off x="2358" y="2020"/>
              <a:ext cx="26" cy="228"/>
            </a:xfrm>
            <a:prstGeom prst="rect">
              <a:avLst/>
            </a:prstGeom>
            <a:solidFill>
              <a:srgbClr val="FF0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8" name="Rectangle 532"/>
            <p:cNvSpPr>
              <a:spLocks noChangeArrowheads="1"/>
            </p:cNvSpPr>
            <p:nvPr/>
          </p:nvSpPr>
          <p:spPr bwMode="auto">
            <a:xfrm>
              <a:off x="2370" y="2020"/>
              <a:ext cx="28" cy="228"/>
            </a:xfrm>
            <a:prstGeom prst="rect">
              <a:avLst/>
            </a:prstGeom>
            <a:solidFill>
              <a:srgbClr val="FF00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59" name="Rectangle 533"/>
            <p:cNvSpPr>
              <a:spLocks noChangeArrowheads="1"/>
            </p:cNvSpPr>
            <p:nvPr/>
          </p:nvSpPr>
          <p:spPr bwMode="auto">
            <a:xfrm>
              <a:off x="2384" y="2020"/>
              <a:ext cx="26" cy="228"/>
            </a:xfrm>
            <a:prstGeom prst="rect">
              <a:avLst/>
            </a:prstGeom>
            <a:solidFill>
              <a:srgbClr val="FF00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0" name="Rectangle 534"/>
            <p:cNvSpPr>
              <a:spLocks noChangeArrowheads="1"/>
            </p:cNvSpPr>
            <p:nvPr/>
          </p:nvSpPr>
          <p:spPr bwMode="auto">
            <a:xfrm>
              <a:off x="2398" y="2020"/>
              <a:ext cx="26" cy="228"/>
            </a:xfrm>
            <a:prstGeom prst="rect">
              <a:avLst/>
            </a:prstGeom>
            <a:solidFill>
              <a:srgbClr val="FF00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1" name="Rectangle 535"/>
            <p:cNvSpPr>
              <a:spLocks noChangeArrowheads="1"/>
            </p:cNvSpPr>
            <p:nvPr/>
          </p:nvSpPr>
          <p:spPr bwMode="auto">
            <a:xfrm>
              <a:off x="2410" y="2020"/>
              <a:ext cx="28" cy="228"/>
            </a:xfrm>
            <a:prstGeom prst="rect">
              <a:avLst/>
            </a:prstGeom>
            <a:solidFill>
              <a:srgbClr val="FF00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2" name="Rectangle 536"/>
            <p:cNvSpPr>
              <a:spLocks noChangeArrowheads="1"/>
            </p:cNvSpPr>
            <p:nvPr/>
          </p:nvSpPr>
          <p:spPr bwMode="auto">
            <a:xfrm>
              <a:off x="2424" y="2020"/>
              <a:ext cx="26" cy="228"/>
            </a:xfrm>
            <a:prstGeom prst="rect">
              <a:avLst/>
            </a:prstGeom>
            <a:solidFill>
              <a:srgbClr val="FF00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3" name="Rectangle 537"/>
            <p:cNvSpPr>
              <a:spLocks noChangeArrowheads="1"/>
            </p:cNvSpPr>
            <p:nvPr/>
          </p:nvSpPr>
          <p:spPr bwMode="auto">
            <a:xfrm>
              <a:off x="2438" y="2020"/>
              <a:ext cx="25" cy="228"/>
            </a:xfrm>
            <a:prstGeom prst="rect">
              <a:avLst/>
            </a:prstGeom>
            <a:solidFill>
              <a:srgbClr val="FF0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4" name="Rectangle 538"/>
            <p:cNvSpPr>
              <a:spLocks noChangeArrowheads="1"/>
            </p:cNvSpPr>
            <p:nvPr/>
          </p:nvSpPr>
          <p:spPr bwMode="auto">
            <a:xfrm>
              <a:off x="2450" y="2020"/>
              <a:ext cx="27" cy="228"/>
            </a:xfrm>
            <a:prstGeom prst="rect">
              <a:avLst/>
            </a:prstGeom>
            <a:solidFill>
              <a:srgbClr val="FF0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5" name="Rectangle 539"/>
            <p:cNvSpPr>
              <a:spLocks noChangeArrowheads="1"/>
            </p:cNvSpPr>
            <p:nvPr/>
          </p:nvSpPr>
          <p:spPr bwMode="auto">
            <a:xfrm>
              <a:off x="2463" y="2020"/>
              <a:ext cx="26" cy="228"/>
            </a:xfrm>
            <a:prstGeom prst="rect">
              <a:avLst/>
            </a:prstGeom>
            <a:solidFill>
              <a:srgbClr val="FF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6" name="Rectangle 540"/>
            <p:cNvSpPr>
              <a:spLocks noChangeArrowheads="1"/>
            </p:cNvSpPr>
            <p:nvPr/>
          </p:nvSpPr>
          <p:spPr bwMode="auto">
            <a:xfrm>
              <a:off x="2477" y="2020"/>
              <a:ext cx="26" cy="228"/>
            </a:xfrm>
            <a:prstGeom prst="rect">
              <a:avLst/>
            </a:prstGeom>
            <a:solidFill>
              <a:srgbClr val="FF00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7" name="Rectangle 541"/>
            <p:cNvSpPr>
              <a:spLocks noChangeArrowheads="1"/>
            </p:cNvSpPr>
            <p:nvPr/>
          </p:nvSpPr>
          <p:spPr bwMode="auto">
            <a:xfrm>
              <a:off x="2489" y="2020"/>
              <a:ext cx="19" cy="228"/>
            </a:xfrm>
            <a:prstGeom prst="rect">
              <a:avLst/>
            </a:prstGeom>
            <a:solidFill>
              <a:srgbClr val="FF00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8" name="Rectangle 542"/>
            <p:cNvSpPr>
              <a:spLocks noChangeArrowheads="1"/>
            </p:cNvSpPr>
            <p:nvPr/>
          </p:nvSpPr>
          <p:spPr bwMode="auto">
            <a:xfrm>
              <a:off x="2503" y="2020"/>
              <a:ext cx="5" cy="228"/>
            </a:xfrm>
            <a:prstGeom prst="rect">
              <a:avLst/>
            </a:prstGeom>
            <a:solidFill>
              <a:srgbClr val="FF00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69" name="Rectangle 543"/>
            <p:cNvSpPr>
              <a:spLocks noChangeArrowheads="1"/>
            </p:cNvSpPr>
            <p:nvPr/>
          </p:nvSpPr>
          <p:spPr bwMode="auto">
            <a:xfrm>
              <a:off x="2741" y="2020"/>
              <a:ext cx="19" cy="2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0" name="Rectangle 544"/>
            <p:cNvSpPr>
              <a:spLocks noChangeArrowheads="1"/>
            </p:cNvSpPr>
            <p:nvPr/>
          </p:nvSpPr>
          <p:spPr bwMode="auto">
            <a:xfrm>
              <a:off x="2729" y="2020"/>
              <a:ext cx="26" cy="228"/>
            </a:xfrm>
            <a:prstGeom prst="rect">
              <a:avLst/>
            </a:prstGeom>
            <a:solidFill>
              <a:srgbClr val="0D000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1" name="Rectangle 545"/>
            <p:cNvSpPr>
              <a:spLocks noChangeArrowheads="1"/>
            </p:cNvSpPr>
            <p:nvPr/>
          </p:nvSpPr>
          <p:spPr bwMode="auto">
            <a:xfrm>
              <a:off x="2714" y="2020"/>
              <a:ext cx="27" cy="228"/>
            </a:xfrm>
            <a:prstGeom prst="rect">
              <a:avLst/>
            </a:prstGeom>
            <a:solidFill>
              <a:srgbClr val="1A011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2" name="Rectangle 546"/>
            <p:cNvSpPr>
              <a:spLocks noChangeArrowheads="1"/>
            </p:cNvSpPr>
            <p:nvPr/>
          </p:nvSpPr>
          <p:spPr bwMode="auto">
            <a:xfrm>
              <a:off x="2702" y="2020"/>
              <a:ext cx="27" cy="228"/>
            </a:xfrm>
            <a:prstGeom prst="rect">
              <a:avLst/>
            </a:prstGeom>
            <a:solidFill>
              <a:srgbClr val="2900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3" name="Rectangle 547"/>
            <p:cNvSpPr>
              <a:spLocks noChangeArrowheads="1"/>
            </p:cNvSpPr>
            <p:nvPr/>
          </p:nvSpPr>
          <p:spPr bwMode="auto">
            <a:xfrm>
              <a:off x="2688" y="2020"/>
              <a:ext cx="26" cy="228"/>
            </a:xfrm>
            <a:prstGeom prst="rect">
              <a:avLst/>
            </a:prstGeom>
            <a:solidFill>
              <a:srgbClr val="36002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4" name="Rectangle 548"/>
            <p:cNvSpPr>
              <a:spLocks noChangeArrowheads="1"/>
            </p:cNvSpPr>
            <p:nvPr/>
          </p:nvSpPr>
          <p:spPr bwMode="auto">
            <a:xfrm>
              <a:off x="2674" y="2020"/>
              <a:ext cx="28" cy="228"/>
            </a:xfrm>
            <a:prstGeom prst="rect">
              <a:avLst/>
            </a:prstGeom>
            <a:solidFill>
              <a:srgbClr val="42002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5" name="Rectangle 549"/>
            <p:cNvSpPr>
              <a:spLocks noChangeArrowheads="1"/>
            </p:cNvSpPr>
            <p:nvPr/>
          </p:nvSpPr>
          <p:spPr bwMode="auto">
            <a:xfrm>
              <a:off x="2661" y="2020"/>
              <a:ext cx="27" cy="228"/>
            </a:xfrm>
            <a:prstGeom prst="rect">
              <a:avLst/>
            </a:prstGeom>
            <a:solidFill>
              <a:srgbClr val="4F002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6" name="Rectangle 550"/>
            <p:cNvSpPr>
              <a:spLocks noChangeArrowheads="1"/>
            </p:cNvSpPr>
            <p:nvPr/>
          </p:nvSpPr>
          <p:spPr bwMode="auto">
            <a:xfrm>
              <a:off x="2649" y="2020"/>
              <a:ext cx="25" cy="228"/>
            </a:xfrm>
            <a:prstGeom prst="rect">
              <a:avLst/>
            </a:prstGeom>
            <a:solidFill>
              <a:srgbClr val="5C00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7" name="Rectangle 551"/>
            <p:cNvSpPr>
              <a:spLocks noChangeArrowheads="1"/>
            </p:cNvSpPr>
            <p:nvPr/>
          </p:nvSpPr>
          <p:spPr bwMode="auto">
            <a:xfrm>
              <a:off x="2635" y="2020"/>
              <a:ext cx="26" cy="228"/>
            </a:xfrm>
            <a:prstGeom prst="rect">
              <a:avLst/>
            </a:prstGeom>
            <a:solidFill>
              <a:srgbClr val="6B0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8" name="Rectangle 552"/>
            <p:cNvSpPr>
              <a:spLocks noChangeArrowheads="1"/>
            </p:cNvSpPr>
            <p:nvPr/>
          </p:nvSpPr>
          <p:spPr bwMode="auto">
            <a:xfrm>
              <a:off x="2621" y="2020"/>
              <a:ext cx="28" cy="228"/>
            </a:xfrm>
            <a:prstGeom prst="rect">
              <a:avLst/>
            </a:prstGeom>
            <a:solidFill>
              <a:srgbClr val="7800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79" name="Rectangle 553"/>
            <p:cNvSpPr>
              <a:spLocks noChangeArrowheads="1"/>
            </p:cNvSpPr>
            <p:nvPr/>
          </p:nvSpPr>
          <p:spPr bwMode="auto">
            <a:xfrm>
              <a:off x="2608" y="2020"/>
              <a:ext cx="27" cy="228"/>
            </a:xfrm>
            <a:prstGeom prst="rect">
              <a:avLst/>
            </a:prstGeom>
            <a:solidFill>
              <a:srgbClr val="8700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0" name="Rectangle 554"/>
            <p:cNvSpPr>
              <a:spLocks noChangeArrowheads="1"/>
            </p:cNvSpPr>
            <p:nvPr/>
          </p:nvSpPr>
          <p:spPr bwMode="auto">
            <a:xfrm>
              <a:off x="2594" y="2020"/>
              <a:ext cx="27" cy="228"/>
            </a:xfrm>
            <a:prstGeom prst="rect">
              <a:avLst/>
            </a:prstGeom>
            <a:solidFill>
              <a:srgbClr val="9400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1" name="Rectangle 555"/>
            <p:cNvSpPr>
              <a:spLocks noChangeArrowheads="1"/>
            </p:cNvSpPr>
            <p:nvPr/>
          </p:nvSpPr>
          <p:spPr bwMode="auto">
            <a:xfrm>
              <a:off x="2582" y="2020"/>
              <a:ext cx="26" cy="228"/>
            </a:xfrm>
            <a:prstGeom prst="rect">
              <a:avLst/>
            </a:prstGeom>
            <a:solidFill>
              <a:srgbClr val="A100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2" name="Rectangle 556"/>
            <p:cNvSpPr>
              <a:spLocks noChangeArrowheads="1"/>
            </p:cNvSpPr>
            <p:nvPr/>
          </p:nvSpPr>
          <p:spPr bwMode="auto">
            <a:xfrm>
              <a:off x="2568" y="2020"/>
              <a:ext cx="26" cy="228"/>
            </a:xfrm>
            <a:prstGeom prst="rect">
              <a:avLst/>
            </a:prstGeom>
            <a:solidFill>
              <a:srgbClr val="AD00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3" name="Rectangle 557"/>
            <p:cNvSpPr>
              <a:spLocks noChangeArrowheads="1"/>
            </p:cNvSpPr>
            <p:nvPr/>
          </p:nvSpPr>
          <p:spPr bwMode="auto">
            <a:xfrm>
              <a:off x="2554" y="2020"/>
              <a:ext cx="28" cy="228"/>
            </a:xfrm>
            <a:prstGeom prst="rect">
              <a:avLst/>
            </a:prstGeom>
            <a:solidFill>
              <a:srgbClr val="BA0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4" name="Rectangle 558"/>
            <p:cNvSpPr>
              <a:spLocks noChangeArrowheads="1"/>
            </p:cNvSpPr>
            <p:nvPr/>
          </p:nvSpPr>
          <p:spPr bwMode="auto">
            <a:xfrm>
              <a:off x="2541" y="2020"/>
              <a:ext cx="27" cy="228"/>
            </a:xfrm>
            <a:prstGeom prst="rect">
              <a:avLst/>
            </a:prstGeom>
            <a:solidFill>
              <a:srgbClr val="C900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5" name="Rectangle 559"/>
            <p:cNvSpPr>
              <a:spLocks noChangeArrowheads="1"/>
            </p:cNvSpPr>
            <p:nvPr/>
          </p:nvSpPr>
          <p:spPr bwMode="auto">
            <a:xfrm>
              <a:off x="2527" y="2020"/>
              <a:ext cx="27" cy="228"/>
            </a:xfrm>
            <a:prstGeom prst="rect">
              <a:avLst/>
            </a:prstGeom>
            <a:solidFill>
              <a:srgbClr val="D600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6" name="Rectangle 560"/>
            <p:cNvSpPr>
              <a:spLocks noChangeArrowheads="1"/>
            </p:cNvSpPr>
            <p:nvPr/>
          </p:nvSpPr>
          <p:spPr bwMode="auto">
            <a:xfrm>
              <a:off x="2515" y="2020"/>
              <a:ext cx="26" cy="228"/>
            </a:xfrm>
            <a:prstGeom prst="rect">
              <a:avLst/>
            </a:prstGeom>
            <a:solidFill>
              <a:srgbClr val="E300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7" name="Rectangle 561"/>
            <p:cNvSpPr>
              <a:spLocks noChangeArrowheads="1"/>
            </p:cNvSpPr>
            <p:nvPr/>
          </p:nvSpPr>
          <p:spPr bwMode="auto">
            <a:xfrm>
              <a:off x="2508" y="2020"/>
              <a:ext cx="19" cy="228"/>
            </a:xfrm>
            <a:prstGeom prst="rect">
              <a:avLst/>
            </a:prstGeom>
            <a:solidFill>
              <a:srgbClr val="F200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8" name="Rectangle 562"/>
            <p:cNvSpPr>
              <a:spLocks noChangeArrowheads="1"/>
            </p:cNvSpPr>
            <p:nvPr/>
          </p:nvSpPr>
          <p:spPr bwMode="auto">
            <a:xfrm>
              <a:off x="2508" y="2020"/>
              <a:ext cx="7" cy="228"/>
            </a:xfrm>
            <a:prstGeom prst="rect">
              <a:avLst/>
            </a:prstGeom>
            <a:solidFill>
              <a:srgbClr val="FF00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89" name="Rectangle 563"/>
            <p:cNvSpPr>
              <a:spLocks noChangeArrowheads="1"/>
            </p:cNvSpPr>
            <p:nvPr/>
          </p:nvSpPr>
          <p:spPr bwMode="auto">
            <a:xfrm>
              <a:off x="1182" y="2020"/>
              <a:ext cx="100" cy="228"/>
            </a:xfrm>
            <a:prstGeom prst="rect">
              <a:avLst/>
            </a:prstGeom>
            <a:solidFill>
              <a:srgbClr val="7D32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0" name="Rectangle 564"/>
            <p:cNvSpPr>
              <a:spLocks noChangeArrowheads="1"/>
            </p:cNvSpPr>
            <p:nvPr/>
          </p:nvSpPr>
          <p:spPr bwMode="auto">
            <a:xfrm>
              <a:off x="1226" y="2020"/>
              <a:ext cx="110" cy="228"/>
            </a:xfrm>
            <a:prstGeom prst="rect">
              <a:avLst/>
            </a:prstGeom>
            <a:solidFill>
              <a:srgbClr val="4F3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1" name="Rectangle 565"/>
            <p:cNvSpPr>
              <a:spLocks noChangeArrowheads="1"/>
            </p:cNvSpPr>
            <p:nvPr/>
          </p:nvSpPr>
          <p:spPr bwMode="auto">
            <a:xfrm>
              <a:off x="1282" y="2020"/>
              <a:ext cx="110" cy="228"/>
            </a:xfrm>
            <a:prstGeom prst="rect">
              <a:avLst/>
            </a:prstGeom>
            <a:solidFill>
              <a:srgbClr val="2E4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2" name="Rectangle 566"/>
            <p:cNvSpPr>
              <a:spLocks noChangeArrowheads="1"/>
            </p:cNvSpPr>
            <p:nvPr/>
          </p:nvSpPr>
          <p:spPr bwMode="auto">
            <a:xfrm>
              <a:off x="1336" y="2020"/>
              <a:ext cx="110" cy="228"/>
            </a:xfrm>
            <a:prstGeom prst="rect">
              <a:avLst/>
            </a:prstGeom>
            <a:solidFill>
              <a:srgbClr val="2B6E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3" name="Rectangle 567"/>
            <p:cNvSpPr>
              <a:spLocks noChangeArrowheads="1"/>
            </p:cNvSpPr>
            <p:nvPr/>
          </p:nvSpPr>
          <p:spPr bwMode="auto">
            <a:xfrm>
              <a:off x="1392" y="2020"/>
              <a:ext cx="109" cy="228"/>
            </a:xfrm>
            <a:prstGeom prst="rect">
              <a:avLst/>
            </a:prstGeom>
            <a:solidFill>
              <a:srgbClr val="299E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4" name="Rectangle 568"/>
            <p:cNvSpPr>
              <a:spLocks noChangeArrowheads="1"/>
            </p:cNvSpPr>
            <p:nvPr/>
          </p:nvSpPr>
          <p:spPr bwMode="auto">
            <a:xfrm>
              <a:off x="1446" y="2020"/>
              <a:ext cx="110" cy="228"/>
            </a:xfrm>
            <a:prstGeom prst="rect">
              <a:avLst/>
            </a:prstGeom>
            <a:solidFill>
              <a:srgbClr val="26CB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5" name="Rectangle 569"/>
            <p:cNvSpPr>
              <a:spLocks noChangeArrowheads="1"/>
            </p:cNvSpPr>
            <p:nvPr/>
          </p:nvSpPr>
          <p:spPr bwMode="auto">
            <a:xfrm>
              <a:off x="1501" y="2020"/>
              <a:ext cx="110" cy="228"/>
            </a:xfrm>
            <a:prstGeom prst="rect">
              <a:avLst/>
            </a:prstGeom>
            <a:solidFill>
              <a:srgbClr val="24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6" name="Rectangle 570"/>
            <p:cNvSpPr>
              <a:spLocks noChangeArrowheads="1"/>
            </p:cNvSpPr>
            <p:nvPr/>
          </p:nvSpPr>
          <p:spPr bwMode="auto">
            <a:xfrm>
              <a:off x="1556" y="2020"/>
              <a:ext cx="110" cy="228"/>
            </a:xfrm>
            <a:prstGeom prst="rect">
              <a:avLst/>
            </a:prstGeom>
            <a:solidFill>
              <a:srgbClr val="21FF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7" name="Rectangle 571"/>
            <p:cNvSpPr>
              <a:spLocks noChangeArrowheads="1"/>
            </p:cNvSpPr>
            <p:nvPr/>
          </p:nvSpPr>
          <p:spPr bwMode="auto">
            <a:xfrm>
              <a:off x="1611" y="2020"/>
              <a:ext cx="110" cy="228"/>
            </a:xfrm>
            <a:prstGeom prst="rect">
              <a:avLst/>
            </a:prstGeom>
            <a:solidFill>
              <a:srgbClr val="1FFF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8" name="Rectangle 572"/>
            <p:cNvSpPr>
              <a:spLocks noChangeArrowheads="1"/>
            </p:cNvSpPr>
            <p:nvPr/>
          </p:nvSpPr>
          <p:spPr bwMode="auto">
            <a:xfrm>
              <a:off x="1666" y="2020"/>
              <a:ext cx="110" cy="228"/>
            </a:xfrm>
            <a:prstGeom prst="rect">
              <a:avLst/>
            </a:prstGeom>
            <a:solidFill>
              <a:srgbClr val="1CFF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299" name="Rectangle 573"/>
            <p:cNvSpPr>
              <a:spLocks noChangeArrowheads="1"/>
            </p:cNvSpPr>
            <p:nvPr/>
          </p:nvSpPr>
          <p:spPr bwMode="auto">
            <a:xfrm>
              <a:off x="1721" y="2020"/>
              <a:ext cx="110" cy="228"/>
            </a:xfrm>
            <a:prstGeom prst="rect">
              <a:avLst/>
            </a:prstGeom>
            <a:solidFill>
              <a:srgbClr val="1AFF2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0" name="Rectangle 574"/>
            <p:cNvSpPr>
              <a:spLocks noChangeArrowheads="1"/>
            </p:cNvSpPr>
            <p:nvPr/>
          </p:nvSpPr>
          <p:spPr bwMode="auto">
            <a:xfrm>
              <a:off x="1776" y="2020"/>
              <a:ext cx="110" cy="228"/>
            </a:xfrm>
            <a:prstGeom prst="rect">
              <a:avLst/>
            </a:prstGeom>
            <a:solidFill>
              <a:srgbClr val="38FF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1" name="Rectangle 575"/>
            <p:cNvSpPr>
              <a:spLocks noChangeArrowheads="1"/>
            </p:cNvSpPr>
            <p:nvPr/>
          </p:nvSpPr>
          <p:spPr bwMode="auto">
            <a:xfrm>
              <a:off x="1831" y="2020"/>
              <a:ext cx="109" cy="228"/>
            </a:xfrm>
            <a:prstGeom prst="rect">
              <a:avLst/>
            </a:prstGeom>
            <a:solidFill>
              <a:srgbClr val="6EFF1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2" name="Rectangle 576"/>
            <p:cNvSpPr>
              <a:spLocks noChangeArrowheads="1"/>
            </p:cNvSpPr>
            <p:nvPr/>
          </p:nvSpPr>
          <p:spPr bwMode="auto">
            <a:xfrm>
              <a:off x="1886" y="2020"/>
              <a:ext cx="110" cy="228"/>
            </a:xfrm>
            <a:prstGeom prst="rect">
              <a:avLst/>
            </a:prstGeom>
            <a:solidFill>
              <a:srgbClr val="A3FF1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3" name="Rectangle 577"/>
            <p:cNvSpPr>
              <a:spLocks noChangeArrowheads="1"/>
            </p:cNvSpPr>
            <p:nvPr/>
          </p:nvSpPr>
          <p:spPr bwMode="auto">
            <a:xfrm>
              <a:off x="1940" y="2020"/>
              <a:ext cx="110" cy="228"/>
            </a:xfrm>
            <a:prstGeom prst="rect">
              <a:avLst/>
            </a:prstGeom>
            <a:solidFill>
              <a:srgbClr val="DBFF0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4" name="Rectangle 578"/>
            <p:cNvSpPr>
              <a:spLocks noChangeArrowheads="1"/>
            </p:cNvSpPr>
            <p:nvPr/>
          </p:nvSpPr>
          <p:spPr bwMode="auto">
            <a:xfrm>
              <a:off x="1996" y="2020"/>
              <a:ext cx="109" cy="228"/>
            </a:xfrm>
            <a:prstGeom prst="rect">
              <a:avLst/>
            </a:prstGeom>
            <a:solidFill>
              <a:srgbClr val="FFF00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5" name="Rectangle 579"/>
            <p:cNvSpPr>
              <a:spLocks noChangeArrowheads="1"/>
            </p:cNvSpPr>
            <p:nvPr/>
          </p:nvSpPr>
          <p:spPr bwMode="auto">
            <a:xfrm>
              <a:off x="2050" y="2020"/>
              <a:ext cx="108" cy="228"/>
            </a:xfrm>
            <a:prstGeom prst="rect">
              <a:avLst/>
            </a:prstGeom>
            <a:solidFill>
              <a:srgbClr val="FFB50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6" name="Rectangle 580"/>
            <p:cNvSpPr>
              <a:spLocks noChangeArrowheads="1"/>
            </p:cNvSpPr>
            <p:nvPr/>
          </p:nvSpPr>
          <p:spPr bwMode="auto">
            <a:xfrm>
              <a:off x="2105" y="2020"/>
              <a:ext cx="110" cy="228"/>
            </a:xfrm>
            <a:prstGeom prst="rect">
              <a:avLst/>
            </a:prstGeom>
            <a:solidFill>
              <a:srgbClr val="FF7A0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7" name="Rectangle 581"/>
            <p:cNvSpPr>
              <a:spLocks noChangeArrowheads="1"/>
            </p:cNvSpPr>
            <p:nvPr/>
          </p:nvSpPr>
          <p:spPr bwMode="auto">
            <a:xfrm>
              <a:off x="2158" y="2020"/>
              <a:ext cx="103" cy="228"/>
            </a:xfrm>
            <a:prstGeom prst="rect">
              <a:avLst/>
            </a:prstGeom>
            <a:solidFill>
              <a:srgbClr val="FF3D0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8" name="Rectangle 582"/>
            <p:cNvSpPr>
              <a:spLocks noChangeArrowheads="1"/>
            </p:cNvSpPr>
            <p:nvPr/>
          </p:nvSpPr>
          <p:spPr bwMode="auto">
            <a:xfrm>
              <a:off x="2215" y="2020"/>
              <a:ext cx="46" cy="22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09" name="Rectangle 583"/>
            <p:cNvSpPr>
              <a:spLocks noChangeArrowheads="1"/>
            </p:cNvSpPr>
            <p:nvPr/>
          </p:nvSpPr>
          <p:spPr bwMode="auto">
            <a:xfrm>
              <a:off x="1168" y="2020"/>
              <a:ext cx="14" cy="228"/>
            </a:xfrm>
            <a:prstGeom prst="rect">
              <a:avLst/>
            </a:prstGeom>
            <a:solidFill>
              <a:srgbClr val="8032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0" name="Rectangle 584"/>
            <p:cNvSpPr>
              <a:spLocks noChangeArrowheads="1"/>
            </p:cNvSpPr>
            <p:nvPr/>
          </p:nvSpPr>
          <p:spPr bwMode="auto">
            <a:xfrm>
              <a:off x="1158" y="2020"/>
              <a:ext cx="21" cy="228"/>
            </a:xfrm>
            <a:prstGeom prst="rect">
              <a:avLst/>
            </a:prstGeom>
            <a:solidFill>
              <a:srgbClr val="7A30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1" name="Rectangle 585"/>
            <p:cNvSpPr>
              <a:spLocks noChangeArrowheads="1"/>
            </p:cNvSpPr>
            <p:nvPr/>
          </p:nvSpPr>
          <p:spPr bwMode="auto">
            <a:xfrm>
              <a:off x="1147" y="2020"/>
              <a:ext cx="21" cy="228"/>
            </a:xfrm>
            <a:prstGeom prst="rect">
              <a:avLst/>
            </a:prstGeom>
            <a:solidFill>
              <a:srgbClr val="732E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2" name="Rectangle 586"/>
            <p:cNvSpPr>
              <a:spLocks noChangeArrowheads="1"/>
            </p:cNvSpPr>
            <p:nvPr/>
          </p:nvSpPr>
          <p:spPr bwMode="auto">
            <a:xfrm>
              <a:off x="1137" y="2020"/>
              <a:ext cx="21" cy="228"/>
            </a:xfrm>
            <a:prstGeom prst="rect">
              <a:avLst/>
            </a:prstGeom>
            <a:solidFill>
              <a:srgbClr val="6B2B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3" name="Rectangle 587"/>
            <p:cNvSpPr>
              <a:spLocks noChangeArrowheads="1"/>
            </p:cNvSpPr>
            <p:nvPr/>
          </p:nvSpPr>
          <p:spPr bwMode="auto">
            <a:xfrm>
              <a:off x="1127" y="2020"/>
              <a:ext cx="20" cy="228"/>
            </a:xfrm>
            <a:prstGeom prst="rect">
              <a:avLst/>
            </a:prstGeom>
            <a:solidFill>
              <a:srgbClr val="6328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4" name="Rectangle 588"/>
            <p:cNvSpPr>
              <a:spLocks noChangeArrowheads="1"/>
            </p:cNvSpPr>
            <p:nvPr/>
          </p:nvSpPr>
          <p:spPr bwMode="auto">
            <a:xfrm>
              <a:off x="1118" y="2020"/>
              <a:ext cx="19" cy="228"/>
            </a:xfrm>
            <a:prstGeom prst="rect">
              <a:avLst/>
            </a:prstGeom>
            <a:solidFill>
              <a:srgbClr val="5F27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5" name="Rectangle 589"/>
            <p:cNvSpPr>
              <a:spLocks noChangeArrowheads="1"/>
            </p:cNvSpPr>
            <p:nvPr/>
          </p:nvSpPr>
          <p:spPr bwMode="auto">
            <a:xfrm>
              <a:off x="1106" y="2020"/>
              <a:ext cx="21" cy="228"/>
            </a:xfrm>
            <a:prstGeom prst="rect">
              <a:avLst/>
            </a:prstGeom>
            <a:solidFill>
              <a:srgbClr val="5724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6" name="Rectangle 590"/>
            <p:cNvSpPr>
              <a:spLocks noChangeArrowheads="1"/>
            </p:cNvSpPr>
            <p:nvPr/>
          </p:nvSpPr>
          <p:spPr bwMode="auto">
            <a:xfrm>
              <a:off x="1097" y="2020"/>
              <a:ext cx="21" cy="228"/>
            </a:xfrm>
            <a:prstGeom prst="rect">
              <a:avLst/>
            </a:prstGeom>
            <a:solidFill>
              <a:srgbClr val="5121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7" name="Rectangle 591"/>
            <p:cNvSpPr>
              <a:spLocks noChangeArrowheads="1"/>
            </p:cNvSpPr>
            <p:nvPr/>
          </p:nvSpPr>
          <p:spPr bwMode="auto">
            <a:xfrm>
              <a:off x="1085" y="2020"/>
              <a:ext cx="21" cy="228"/>
            </a:xfrm>
            <a:prstGeom prst="rect">
              <a:avLst/>
            </a:prstGeom>
            <a:solidFill>
              <a:srgbClr val="4A1F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8" name="Rectangle 592"/>
            <p:cNvSpPr>
              <a:spLocks noChangeArrowheads="1"/>
            </p:cNvSpPr>
            <p:nvPr/>
          </p:nvSpPr>
          <p:spPr bwMode="auto">
            <a:xfrm>
              <a:off x="1077" y="2020"/>
              <a:ext cx="20" cy="228"/>
            </a:xfrm>
            <a:prstGeom prst="rect">
              <a:avLst/>
            </a:prstGeom>
            <a:solidFill>
              <a:srgbClr val="421C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19" name="Rectangle 593"/>
            <p:cNvSpPr>
              <a:spLocks noChangeArrowheads="1"/>
            </p:cNvSpPr>
            <p:nvPr/>
          </p:nvSpPr>
          <p:spPr bwMode="auto">
            <a:xfrm>
              <a:off x="1066" y="2020"/>
              <a:ext cx="19" cy="228"/>
            </a:xfrm>
            <a:prstGeom prst="rect">
              <a:avLst/>
            </a:prstGeom>
            <a:solidFill>
              <a:srgbClr val="3B17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0" name="Rectangle 594"/>
            <p:cNvSpPr>
              <a:spLocks noChangeArrowheads="1"/>
            </p:cNvSpPr>
            <p:nvPr/>
          </p:nvSpPr>
          <p:spPr bwMode="auto">
            <a:xfrm>
              <a:off x="1056" y="2020"/>
              <a:ext cx="21" cy="228"/>
            </a:xfrm>
            <a:prstGeom prst="rect">
              <a:avLst/>
            </a:prstGeom>
            <a:solidFill>
              <a:srgbClr val="3514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1" name="Rectangle 595"/>
            <p:cNvSpPr>
              <a:spLocks noChangeArrowheads="1"/>
            </p:cNvSpPr>
            <p:nvPr/>
          </p:nvSpPr>
          <p:spPr bwMode="auto">
            <a:xfrm>
              <a:off x="1046" y="2020"/>
              <a:ext cx="20" cy="228"/>
            </a:xfrm>
            <a:prstGeom prst="rect">
              <a:avLst/>
            </a:prstGeom>
            <a:solidFill>
              <a:srgbClr val="3014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2" name="Rectangle 596"/>
            <p:cNvSpPr>
              <a:spLocks noChangeArrowheads="1"/>
            </p:cNvSpPr>
            <p:nvPr/>
          </p:nvSpPr>
          <p:spPr bwMode="auto">
            <a:xfrm>
              <a:off x="1035" y="2020"/>
              <a:ext cx="21" cy="228"/>
            </a:xfrm>
            <a:prstGeom prst="rect">
              <a:avLst/>
            </a:prstGeom>
            <a:solidFill>
              <a:srgbClr val="2912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3" name="Rectangle 597"/>
            <p:cNvSpPr>
              <a:spLocks noChangeArrowheads="1"/>
            </p:cNvSpPr>
            <p:nvPr/>
          </p:nvSpPr>
          <p:spPr bwMode="auto">
            <a:xfrm>
              <a:off x="1025" y="2020"/>
              <a:ext cx="21" cy="228"/>
            </a:xfrm>
            <a:prstGeom prst="rect">
              <a:avLst/>
            </a:prstGeom>
            <a:solidFill>
              <a:srgbClr val="240F4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4" name="Rectangle 598"/>
            <p:cNvSpPr>
              <a:spLocks noChangeArrowheads="1"/>
            </p:cNvSpPr>
            <p:nvPr/>
          </p:nvSpPr>
          <p:spPr bwMode="auto">
            <a:xfrm>
              <a:off x="1014" y="2020"/>
              <a:ext cx="21" cy="228"/>
            </a:xfrm>
            <a:prstGeom prst="rect">
              <a:avLst/>
            </a:prstGeom>
            <a:solidFill>
              <a:srgbClr val="1A0B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5" name="Rectangle 599"/>
            <p:cNvSpPr>
              <a:spLocks noChangeArrowheads="1"/>
            </p:cNvSpPr>
            <p:nvPr/>
          </p:nvSpPr>
          <p:spPr bwMode="auto">
            <a:xfrm>
              <a:off x="1004" y="2020"/>
              <a:ext cx="21" cy="228"/>
            </a:xfrm>
            <a:prstGeom prst="rect">
              <a:avLst/>
            </a:prstGeom>
            <a:solidFill>
              <a:srgbClr val="15082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6" name="Rectangle 600"/>
            <p:cNvSpPr>
              <a:spLocks noChangeArrowheads="1"/>
            </p:cNvSpPr>
            <p:nvPr/>
          </p:nvSpPr>
          <p:spPr bwMode="auto">
            <a:xfrm>
              <a:off x="994" y="2020"/>
              <a:ext cx="20" cy="228"/>
            </a:xfrm>
            <a:prstGeom prst="rect">
              <a:avLst/>
            </a:prstGeom>
            <a:solidFill>
              <a:srgbClr val="0F08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7" name="Rectangle 601"/>
            <p:cNvSpPr>
              <a:spLocks noChangeArrowheads="1"/>
            </p:cNvSpPr>
            <p:nvPr/>
          </p:nvSpPr>
          <p:spPr bwMode="auto">
            <a:xfrm>
              <a:off x="992" y="2020"/>
              <a:ext cx="12" cy="228"/>
            </a:xfrm>
            <a:prstGeom prst="rect">
              <a:avLst/>
            </a:prstGeom>
            <a:solidFill>
              <a:srgbClr val="05030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49328" name="Rectangle 602"/>
            <p:cNvSpPr>
              <a:spLocks noChangeArrowheads="1"/>
            </p:cNvSpPr>
            <p:nvPr/>
          </p:nvSpPr>
          <p:spPr bwMode="auto">
            <a:xfrm>
              <a:off x="992" y="2020"/>
              <a:ext cx="2" cy="2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846138" y="727075"/>
            <a:ext cx="7632700" cy="2667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YE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15963" y="1430338"/>
            <a:ext cx="7702550" cy="1973262"/>
            <a:chOff x="624" y="2352"/>
            <a:chExt cx="4852" cy="1243"/>
          </a:xfrm>
        </p:grpSpPr>
        <p:sp>
          <p:nvSpPr>
            <p:cNvPr id="50185" name="AutoShape 6"/>
            <p:cNvSpPr>
              <a:spLocks noChangeAspect="1" noChangeArrowheads="1" noTextEdit="1"/>
            </p:cNvSpPr>
            <p:nvPr/>
          </p:nvSpPr>
          <p:spPr bwMode="auto">
            <a:xfrm>
              <a:off x="624" y="2352"/>
              <a:ext cx="4852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86" name="Rectangle 8"/>
            <p:cNvSpPr>
              <a:spLocks noChangeArrowheads="1"/>
            </p:cNvSpPr>
            <p:nvPr/>
          </p:nvSpPr>
          <p:spPr bwMode="auto">
            <a:xfrm>
              <a:off x="760" y="2564"/>
              <a:ext cx="4710" cy="47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87" name="Line 9"/>
            <p:cNvSpPr>
              <a:spLocks noChangeShapeType="1"/>
            </p:cNvSpPr>
            <p:nvPr/>
          </p:nvSpPr>
          <p:spPr bwMode="auto">
            <a:xfrm>
              <a:off x="1572" y="2559"/>
              <a:ext cx="1" cy="4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88" name="Line 10"/>
            <p:cNvSpPr>
              <a:spLocks noChangeShapeType="1"/>
            </p:cNvSpPr>
            <p:nvPr/>
          </p:nvSpPr>
          <p:spPr bwMode="auto">
            <a:xfrm>
              <a:off x="2564" y="2559"/>
              <a:ext cx="1" cy="4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89" name="Line 11"/>
            <p:cNvSpPr>
              <a:spLocks noChangeShapeType="1"/>
            </p:cNvSpPr>
            <p:nvPr/>
          </p:nvSpPr>
          <p:spPr bwMode="auto">
            <a:xfrm>
              <a:off x="3524" y="2559"/>
              <a:ext cx="1" cy="4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90" name="Line 12"/>
            <p:cNvSpPr>
              <a:spLocks noChangeShapeType="1"/>
            </p:cNvSpPr>
            <p:nvPr/>
          </p:nvSpPr>
          <p:spPr bwMode="auto">
            <a:xfrm>
              <a:off x="4516" y="2559"/>
              <a:ext cx="1" cy="4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YE"/>
            </a:p>
          </p:txBody>
        </p:sp>
        <p:sp>
          <p:nvSpPr>
            <p:cNvPr id="50191" name="Rectangle 13"/>
            <p:cNvSpPr>
              <a:spLocks noChangeArrowheads="1"/>
            </p:cNvSpPr>
            <p:nvPr/>
          </p:nvSpPr>
          <p:spPr bwMode="auto">
            <a:xfrm>
              <a:off x="875" y="2701"/>
              <a:ext cx="3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X-Ray</a:t>
              </a:r>
              <a:endParaRPr lang="en-US"/>
            </a:p>
          </p:txBody>
        </p:sp>
        <p:sp>
          <p:nvSpPr>
            <p:cNvPr id="50192" name="Rectangle 14"/>
            <p:cNvSpPr>
              <a:spLocks noChangeArrowheads="1"/>
            </p:cNvSpPr>
            <p:nvPr/>
          </p:nvSpPr>
          <p:spPr bwMode="auto">
            <a:xfrm>
              <a:off x="1954" y="2701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UV</a:t>
              </a:r>
              <a:endParaRPr lang="en-US"/>
            </a:p>
          </p:txBody>
        </p:sp>
        <p:sp>
          <p:nvSpPr>
            <p:cNvPr id="50193" name="Rectangle 15"/>
            <p:cNvSpPr>
              <a:spLocks noChangeArrowheads="1"/>
            </p:cNvSpPr>
            <p:nvPr/>
          </p:nvSpPr>
          <p:spPr bwMode="auto">
            <a:xfrm>
              <a:off x="2859" y="2723"/>
              <a:ext cx="3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Visible</a:t>
              </a:r>
              <a:endParaRPr lang="en-US"/>
            </a:p>
          </p:txBody>
        </p:sp>
        <p:sp>
          <p:nvSpPr>
            <p:cNvPr id="50194" name="Rectangle 16"/>
            <p:cNvSpPr>
              <a:spLocks noChangeArrowheads="1"/>
            </p:cNvSpPr>
            <p:nvPr/>
          </p:nvSpPr>
          <p:spPr bwMode="auto">
            <a:xfrm>
              <a:off x="3949" y="2723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IR</a:t>
              </a:r>
              <a:endParaRPr lang="en-US"/>
            </a:p>
          </p:txBody>
        </p:sp>
        <p:sp>
          <p:nvSpPr>
            <p:cNvPr id="50195" name="Rectangle 17"/>
            <p:cNvSpPr>
              <a:spLocks noChangeArrowheads="1"/>
            </p:cNvSpPr>
            <p:nvPr/>
          </p:nvSpPr>
          <p:spPr bwMode="auto">
            <a:xfrm>
              <a:off x="4614" y="2712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Microwave</a:t>
              </a:r>
              <a:endParaRPr lang="en-US"/>
            </a:p>
          </p:txBody>
        </p:sp>
        <p:sp>
          <p:nvSpPr>
            <p:cNvPr id="50196" name="Rectangle 18"/>
            <p:cNvSpPr>
              <a:spLocks noChangeArrowheads="1"/>
            </p:cNvSpPr>
            <p:nvPr/>
          </p:nvSpPr>
          <p:spPr bwMode="auto">
            <a:xfrm>
              <a:off x="1322" y="3061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200nm</a:t>
              </a:r>
              <a:endParaRPr lang="en-US"/>
            </a:p>
          </p:txBody>
        </p:sp>
        <p:sp>
          <p:nvSpPr>
            <p:cNvPr id="50197" name="Rectangle 19"/>
            <p:cNvSpPr>
              <a:spLocks noChangeArrowheads="1"/>
            </p:cNvSpPr>
            <p:nvPr/>
          </p:nvSpPr>
          <p:spPr bwMode="auto">
            <a:xfrm>
              <a:off x="2314" y="3071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400nm</a:t>
              </a:r>
              <a:endParaRPr lang="en-US"/>
            </a:p>
          </p:txBody>
        </p:sp>
        <p:sp>
          <p:nvSpPr>
            <p:cNvPr id="50198" name="Rectangle 20"/>
            <p:cNvSpPr>
              <a:spLocks noChangeArrowheads="1"/>
            </p:cNvSpPr>
            <p:nvPr/>
          </p:nvSpPr>
          <p:spPr bwMode="auto">
            <a:xfrm>
              <a:off x="3306" y="3071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800nm</a:t>
              </a:r>
              <a:endParaRPr lang="en-US"/>
            </a:p>
          </p:txBody>
        </p:sp>
        <p:sp>
          <p:nvSpPr>
            <p:cNvPr id="50199" name="Rectangle 21"/>
            <p:cNvSpPr>
              <a:spLocks noChangeArrowheads="1"/>
            </p:cNvSpPr>
            <p:nvPr/>
          </p:nvSpPr>
          <p:spPr bwMode="auto">
            <a:xfrm>
              <a:off x="2270" y="3377"/>
              <a:ext cx="11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New York" charset="0"/>
                </a:rPr>
                <a:t>WAVELENGTH(nm)</a:t>
              </a:r>
              <a:endParaRPr lang="en-US"/>
            </a:p>
          </p:txBody>
        </p:sp>
      </p:grpSp>
      <p:sp>
        <p:nvSpPr>
          <p:cNvPr id="50180" name="Rectangle 20"/>
          <p:cNvSpPr>
            <a:spLocks noChangeArrowheads="1"/>
          </p:cNvSpPr>
          <p:nvPr/>
        </p:nvSpPr>
        <p:spPr bwMode="auto">
          <a:xfrm>
            <a:off x="6586538" y="2571750"/>
            <a:ext cx="1025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New York" charset="0"/>
              </a:rPr>
              <a:t>100,000nm</a:t>
            </a:r>
            <a:endParaRPr lang="en-US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3976688"/>
            <a:ext cx="75057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338" y="5510213"/>
            <a:ext cx="71564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183" name="رابط مستقيم 24"/>
          <p:cNvCxnSpPr>
            <a:cxnSpLocks noChangeShapeType="1"/>
          </p:cNvCxnSpPr>
          <p:nvPr/>
        </p:nvCxnSpPr>
        <p:spPr bwMode="auto">
          <a:xfrm rot="10800000" flipV="1">
            <a:off x="1030288" y="2516188"/>
            <a:ext cx="2774950" cy="14239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84" name="رابط مستقيم 27"/>
          <p:cNvCxnSpPr>
            <a:cxnSpLocks noChangeShapeType="1"/>
            <a:stCxn id="50189" idx="1"/>
          </p:cNvCxnSpPr>
          <p:nvPr/>
        </p:nvCxnSpPr>
        <p:spPr bwMode="auto">
          <a:xfrm rot="16200000" flipH="1">
            <a:off x="6163469" y="1661319"/>
            <a:ext cx="1436687" cy="3121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07504" y="990598"/>
            <a:ext cx="41596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hangingPunct="0"/>
            <a:r>
              <a:rPr lang="en-US" sz="2400" dirty="0" smtClean="0">
                <a:solidFill>
                  <a:srgbClr val="FF0000"/>
                </a:solidFill>
              </a:rPr>
              <a:t>Electromagnetic </a:t>
            </a:r>
            <a:r>
              <a:rPr lang="en-US" sz="2400" dirty="0">
                <a:solidFill>
                  <a:srgbClr val="FF0000"/>
                </a:solidFill>
              </a:rPr>
              <a:t>radiation is</a:t>
            </a:r>
          </a:p>
          <a:p>
            <a:pPr algn="l" rtl="0" eaLnBrk="0" hangingPunct="0"/>
            <a:r>
              <a:rPr lang="en-US" sz="2400" dirty="0">
                <a:solidFill>
                  <a:srgbClr val="FF0000"/>
                </a:solidFill>
              </a:rPr>
              <a:t> viewed as both a wave and a particle</a:t>
            </a:r>
          </a:p>
          <a:p>
            <a:pPr algn="l" rtl="0" eaLnBrk="0" hangingPunct="0"/>
            <a:r>
              <a:rPr lang="en-US" sz="2400" dirty="0"/>
              <a:t>wave-particle </a:t>
            </a:r>
            <a:r>
              <a:rPr lang="en-US" sz="2400" dirty="0">
                <a:solidFill>
                  <a:srgbClr val="0000CC"/>
                </a:solidFill>
              </a:rPr>
              <a:t>duality</a:t>
            </a:r>
            <a:endParaRPr lang="en-US" sz="2400" dirty="0"/>
          </a:p>
          <a:p>
            <a:pPr algn="l" rtl="0" eaLnBrk="0" hangingPunct="0"/>
            <a:endParaRPr lang="en-US" sz="24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05200" y="228600"/>
            <a:ext cx="5486400" cy="6515100"/>
            <a:chOff x="2208" y="144"/>
            <a:chExt cx="3456" cy="4104"/>
          </a:xfrm>
        </p:grpSpPr>
        <p:pic>
          <p:nvPicPr>
            <p:cNvPr id="51206" name="Picture 5" descr="particlewavefig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144"/>
              <a:ext cx="2408" cy="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6" descr="particlewavefig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2" y="2340"/>
              <a:ext cx="2640" cy="1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2208" y="2148"/>
              <a:ext cx="2544" cy="3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ar-YE"/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256" y="3948"/>
              <a:ext cx="3408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hangingPunct="0"/>
              <a:endParaRPr lang="ar-YE"/>
            </a:p>
          </p:txBody>
        </p:sp>
      </p:grpSp>
      <p:sp>
        <p:nvSpPr>
          <p:cNvPr id="51204" name="AutoShape 11"/>
          <p:cNvSpPr>
            <a:spLocks noChangeArrowheads="1"/>
          </p:cNvSpPr>
          <p:nvPr/>
        </p:nvSpPr>
        <p:spPr bwMode="auto">
          <a:xfrm>
            <a:off x="4953000" y="35052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rtl="0" eaLnBrk="0" hangingPunct="0"/>
            <a:endParaRPr lang="ar-YE"/>
          </a:p>
        </p:txBody>
      </p:sp>
      <p:sp>
        <p:nvSpPr>
          <p:cNvPr id="51205" name="AutoShape 12"/>
          <p:cNvSpPr>
            <a:spLocks noChangeArrowheads="1"/>
          </p:cNvSpPr>
          <p:nvPr/>
        </p:nvSpPr>
        <p:spPr bwMode="auto">
          <a:xfrm>
            <a:off x="6934200" y="348615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rtl="0" eaLnBrk="0" hangingPunct="0"/>
            <a:endParaRPr lang="ar-Y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6"/>
          <p:cNvSpPr txBox="1">
            <a:spLocks noChangeArrowheads="1"/>
          </p:cNvSpPr>
          <p:nvPr/>
        </p:nvSpPr>
        <p:spPr bwMode="auto">
          <a:xfrm>
            <a:off x="1371600" y="304800"/>
            <a:ext cx="6583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/>
              <a:t>Understanding the nature of light</a:t>
            </a: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685800" y="874713"/>
            <a:ext cx="492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1. Light is composed of particles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685800" y="1270000"/>
            <a:ext cx="243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2. Light is wave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966788" y="1751013"/>
            <a:ext cx="433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a. General concepts of Wave</a:t>
            </a:r>
          </a:p>
        </p:txBody>
      </p:sp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985838" y="2760663"/>
            <a:ext cx="329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b. Properties of Wave</a:t>
            </a:r>
          </a:p>
        </p:txBody>
      </p:sp>
      <p:sp>
        <p:nvSpPr>
          <p:cNvPr id="52231" name="Text Box 11"/>
          <p:cNvSpPr txBox="1">
            <a:spLocks noChangeArrowheads="1"/>
          </p:cNvSpPr>
          <p:nvPr/>
        </p:nvSpPr>
        <p:spPr bwMode="auto">
          <a:xfrm>
            <a:off x="1500188" y="2208213"/>
            <a:ext cx="658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>
                <a:solidFill>
                  <a:srgbClr val="0000CC"/>
                </a:solidFill>
              </a:rPr>
              <a:t>(wavelength, frequency, velocity, amplitude)</a:t>
            </a:r>
          </a:p>
        </p:txBody>
      </p:sp>
      <p:sp>
        <p:nvSpPr>
          <p:cNvPr id="52232" name="Rectangle 14"/>
          <p:cNvSpPr>
            <a:spLocks noChangeArrowheads="1"/>
          </p:cNvSpPr>
          <p:nvPr/>
        </p:nvSpPr>
        <p:spPr bwMode="auto">
          <a:xfrm>
            <a:off x="1347788" y="3227388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I. Diffraction &amp; Coherent Radiation</a:t>
            </a:r>
          </a:p>
        </p:txBody>
      </p:sp>
      <p:sp>
        <p:nvSpPr>
          <p:cNvPr id="52233" name="Rectangle 15"/>
          <p:cNvSpPr>
            <a:spLocks noChangeArrowheads="1"/>
          </p:cNvSpPr>
          <p:nvPr/>
        </p:nvSpPr>
        <p:spPr bwMode="auto">
          <a:xfrm>
            <a:off x="1285875" y="3657600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II. Transmission &amp; Dispersion</a:t>
            </a:r>
          </a:p>
        </p:txBody>
      </p:sp>
      <p:sp>
        <p:nvSpPr>
          <p:cNvPr id="52234" name="Rectangle 16"/>
          <p:cNvSpPr>
            <a:spLocks noChangeArrowheads="1"/>
          </p:cNvSpPr>
          <p:nvPr/>
        </p:nvSpPr>
        <p:spPr bwMode="auto">
          <a:xfrm>
            <a:off x="1276350" y="3962400"/>
            <a:ext cx="5205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/>
            <a:r>
              <a:rPr lang="en-US" sz="2400"/>
              <a:t>III. Refraction: Snell’s Law 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685800" y="4495800"/>
            <a:ext cx="7259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>
                <a:solidFill>
                  <a:schemeClr val="tx2"/>
                </a:solidFill>
              </a:rPr>
              <a:t>3. Black Body Radiation and </a:t>
            </a:r>
            <a:r>
              <a:rPr lang="en-US" sz="2400"/>
              <a:t>photoelectric effect </a:t>
            </a:r>
          </a:p>
          <a:p>
            <a:pPr algn="l" rtl="0" eaLnBrk="0" hangingPunct="0"/>
            <a:r>
              <a:rPr lang="en-US" sz="2400"/>
              <a:t>                  </a:t>
            </a:r>
            <a:r>
              <a:rPr lang="en-US" sz="2400">
                <a:solidFill>
                  <a:srgbClr val="0000CC"/>
                </a:solidFill>
              </a:rPr>
              <a:t>wave-particle duality</a:t>
            </a:r>
            <a:r>
              <a:rPr lang="en-US" sz="2400"/>
              <a:t> 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669925" y="5257800"/>
            <a:ext cx="8189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/>
              <a:t>4. Interaction between electromagnetic radiation </a:t>
            </a:r>
          </a:p>
          <a:p>
            <a:pPr algn="l" rtl="0" eaLnBrk="0" hangingPunct="0"/>
            <a:r>
              <a:rPr lang="en-US" sz="2400"/>
              <a:t>    and matter for spectroscopy: </a:t>
            </a:r>
            <a:r>
              <a:rPr lang="en-US" sz="2400">
                <a:solidFill>
                  <a:srgbClr val="FF0000"/>
                </a:solidFill>
              </a:rPr>
              <a:t>scattering,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absorption, </a:t>
            </a:r>
          </a:p>
          <a:p>
            <a:pPr algn="l" rtl="0" eaLnBrk="0" hangingPunct="0"/>
            <a:r>
              <a:rPr lang="en-US" sz="2400">
                <a:solidFill>
                  <a:srgbClr val="FF0000"/>
                </a:solidFill>
              </a:rPr>
              <a:t>    and emission</a:t>
            </a:r>
          </a:p>
        </p:txBody>
      </p:sp>
      <p:sp>
        <p:nvSpPr>
          <p:cNvPr id="52237" name="Line 20"/>
          <p:cNvSpPr>
            <a:spLocks noChangeShapeType="1"/>
          </p:cNvSpPr>
          <p:nvPr/>
        </p:nvSpPr>
        <p:spPr bwMode="auto">
          <a:xfrm>
            <a:off x="228600" y="1109663"/>
            <a:ext cx="53340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  <p:sp>
        <p:nvSpPr>
          <p:cNvPr id="52238" name="Line 21"/>
          <p:cNvSpPr>
            <a:spLocks noChangeShapeType="1"/>
          </p:cNvSpPr>
          <p:nvPr/>
        </p:nvSpPr>
        <p:spPr bwMode="auto">
          <a:xfrm>
            <a:off x="223838" y="1504950"/>
            <a:ext cx="53340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Y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l_young_interference_f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222375"/>
            <a:ext cx="59055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250950" y="401638"/>
            <a:ext cx="7456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/>
              <a:t>The Thomas Young’s Experiment </a:t>
            </a:r>
            <a:r>
              <a:rPr lang="en-US" sz="2000"/>
              <a:t>(1801)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682750" y="5943600"/>
            <a:ext cx="620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>
                <a:solidFill>
                  <a:schemeClr val="accent2"/>
                </a:solidFill>
              </a:rPr>
              <a:t>Interference phenomenon:</a:t>
            </a:r>
            <a:r>
              <a:rPr lang="en-US" sz="2400"/>
              <a:t>  </a:t>
            </a:r>
            <a:r>
              <a:rPr lang="en-US" sz="2400">
                <a:solidFill>
                  <a:srgbClr val="FF0000"/>
                </a:solidFill>
              </a:rPr>
              <a:t>Light is wave!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914</Words>
  <Application>Microsoft Office PowerPoint</Application>
  <PresentationFormat>On-screen Show (4:3)</PresentationFormat>
  <Paragraphs>300</Paragraphs>
  <Slides>34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What is Spectroscopy? المحاضرة الرابعة</vt:lpstr>
      <vt:lpstr>Introduction to Spectroscopy</vt:lpstr>
      <vt:lpstr>To understand spectroscopy you have to understand:</vt:lpstr>
      <vt:lpstr>What is Electromagnetic Radiation?</vt:lpstr>
      <vt:lpstr>What is Electromagnetic Radiation?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Equation of wave motion</vt:lpstr>
      <vt:lpstr>PowerPoint Presentation</vt:lpstr>
      <vt:lpstr>PowerPoint Presentation</vt:lpstr>
      <vt:lpstr>PowerPoint Presentation</vt:lpstr>
      <vt:lpstr>Electromagnetic Energy</vt:lpstr>
      <vt:lpstr>PowerPoint Presentation</vt:lpstr>
      <vt:lpstr>Matter</vt:lpstr>
      <vt:lpstr>Atom </vt:lpstr>
      <vt:lpstr>Isotopes the same Z and different A</vt:lpstr>
      <vt:lpstr>Orbital Electrons</vt:lpstr>
      <vt:lpstr>Shell Capacities</vt:lpstr>
      <vt:lpstr>Binding Energy</vt:lpstr>
      <vt:lpstr>The Shell Game</vt:lpstr>
      <vt:lpstr>The Shell Game</vt:lpstr>
      <vt:lpstr>PowerPoint Presentation</vt:lpstr>
      <vt:lpstr>Excitation methods: </vt:lpstr>
      <vt:lpstr>PowerPoint Presentation</vt:lpstr>
      <vt:lpstr>PowerPoint Presentation</vt:lpstr>
      <vt:lpstr>تمرين رقم 4</vt:lpstr>
      <vt:lpstr>Absorption Spectra</vt:lpstr>
      <vt:lpstr>Emission Spectra</vt:lpstr>
      <vt:lpstr>Question page 33 Example 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Spectroscopy</dc:title>
  <dc:creator>fadl</dc:creator>
  <cp:lastModifiedBy>user</cp:lastModifiedBy>
  <cp:revision>14</cp:revision>
  <dcterms:created xsi:type="dcterms:W3CDTF">2012-01-21T16:09:37Z</dcterms:created>
  <dcterms:modified xsi:type="dcterms:W3CDTF">2013-09-28T18:56:43Z</dcterms:modified>
</cp:coreProperties>
</file>