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9" r:id="rId2"/>
    <p:sldId id="333" r:id="rId3"/>
    <p:sldId id="261" r:id="rId4"/>
    <p:sldId id="257" r:id="rId5"/>
    <p:sldId id="258" r:id="rId6"/>
    <p:sldId id="260" r:id="rId7"/>
    <p:sldId id="262" r:id="rId8"/>
    <p:sldId id="267" r:id="rId9"/>
    <p:sldId id="269" r:id="rId10"/>
    <p:sldId id="307" r:id="rId11"/>
    <p:sldId id="306" r:id="rId12"/>
    <p:sldId id="278" r:id="rId13"/>
    <p:sldId id="276" r:id="rId14"/>
    <p:sldId id="277" r:id="rId15"/>
    <p:sldId id="279" r:id="rId16"/>
    <p:sldId id="300" r:id="rId17"/>
    <p:sldId id="280" r:id="rId18"/>
    <p:sldId id="281" r:id="rId19"/>
    <p:sldId id="285" r:id="rId20"/>
    <p:sldId id="301" r:id="rId21"/>
    <p:sldId id="284" r:id="rId22"/>
    <p:sldId id="282" r:id="rId23"/>
    <p:sldId id="286" r:id="rId24"/>
    <p:sldId id="302" r:id="rId25"/>
    <p:sldId id="288" r:id="rId26"/>
    <p:sldId id="289" r:id="rId27"/>
    <p:sldId id="303" r:id="rId28"/>
    <p:sldId id="292" r:id="rId29"/>
    <p:sldId id="293" r:id="rId30"/>
    <p:sldId id="304" r:id="rId31"/>
    <p:sldId id="296" r:id="rId32"/>
    <p:sldId id="297" r:id="rId33"/>
    <p:sldId id="299" r:id="rId34"/>
    <p:sldId id="298" r:id="rId35"/>
    <p:sldId id="310" r:id="rId36"/>
    <p:sldId id="309" r:id="rId37"/>
    <p:sldId id="308" r:id="rId38"/>
    <p:sldId id="312" r:id="rId39"/>
    <p:sldId id="314" r:id="rId40"/>
    <p:sldId id="311" r:id="rId41"/>
    <p:sldId id="318" r:id="rId42"/>
    <p:sldId id="317" r:id="rId43"/>
    <p:sldId id="319" r:id="rId44"/>
    <p:sldId id="320" r:id="rId45"/>
    <p:sldId id="321" r:id="rId46"/>
    <p:sldId id="322" r:id="rId47"/>
    <p:sldId id="313" r:id="rId48"/>
    <p:sldId id="323" r:id="rId49"/>
    <p:sldId id="324" r:id="rId50"/>
    <p:sldId id="325" r:id="rId51"/>
    <p:sldId id="326" r:id="rId52"/>
    <p:sldId id="327" r:id="rId53"/>
    <p:sldId id="328" r:id="rId54"/>
    <p:sldId id="329" r:id="rId55"/>
    <p:sldId id="330" r:id="rId56"/>
    <p:sldId id="332" r:id="rId57"/>
    <p:sldId id="331" r:id="rId58"/>
    <p:sldId id="263" r:id="rId59"/>
    <p:sldId id="264" r:id="rId60"/>
    <p:sldId id="265" r:id="rId61"/>
    <p:sldId id="266" r:id="rId62"/>
    <p:sldId id="268" r:id="rId63"/>
    <p:sldId id="273" r:id="rId64"/>
    <p:sldId id="274" r:id="rId6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714" autoAdjust="0"/>
  </p:normalViewPr>
  <p:slideViewPr>
    <p:cSldViewPr>
      <p:cViewPr varScale="1">
        <p:scale>
          <a:sx n="47" d="100"/>
          <a:sy n="47" d="100"/>
        </p:scale>
        <p:origin x="-118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90D8E-C093-4027-9737-F1CBA44A85AE}" type="doc">
      <dgm:prSet loTypeId="urn:microsoft.com/office/officeart/2005/8/layout/vList4" loCatId="list" qsTypeId="urn:microsoft.com/office/officeart/2005/8/quickstyle/3d2" qsCatId="3D" csTypeId="urn:microsoft.com/office/officeart/2005/8/colors/accent0_1" csCatId="mainScheme" phldr="1"/>
      <dgm:spPr/>
      <dgm:t>
        <a:bodyPr/>
        <a:lstStyle/>
        <a:p>
          <a:endParaRPr lang="en-IN"/>
        </a:p>
      </dgm:t>
    </dgm:pt>
    <dgm:pt modelId="{865ECD67-3FDC-477F-8520-17DB7853C5DC}">
      <dgm:prSet phldrT="[Text]" custT="1"/>
      <dgm:spPr/>
      <dgm:t>
        <a:bodyPr/>
        <a:lstStyle/>
        <a:p>
          <a:r>
            <a:rPr lang="en-US" sz="2000" b="0" dirty="0" smtClean="0">
              <a:latin typeface="Times New Roman" pitchFamily="18" charset="0"/>
              <a:cs typeface="Times New Roman" pitchFamily="18" charset="0"/>
            </a:rPr>
            <a:t>Palpable pulse, Ankle brachial Index(ABI) by </a:t>
          </a:r>
          <a:r>
            <a:rPr lang="en-US" sz="2000" b="1" dirty="0" smtClean="0">
              <a:latin typeface="Times New Roman" pitchFamily="18" charset="0"/>
              <a:cs typeface="Times New Roman" pitchFamily="18" charset="0"/>
            </a:rPr>
            <a:t>Doppler</a:t>
          </a:r>
          <a:endParaRPr lang="en-IN" sz="2000" b="1" dirty="0">
            <a:latin typeface="Times New Roman" pitchFamily="18" charset="0"/>
            <a:cs typeface="Times New Roman" pitchFamily="18" charset="0"/>
          </a:endParaRPr>
        </a:p>
      </dgm:t>
    </dgm:pt>
    <dgm:pt modelId="{11F47F22-4444-4BFC-8A1D-9D0F404C0BD0}" type="parTrans" cxnId="{BB3A2441-9A93-4102-8ECB-9C62994C9E77}">
      <dgm:prSet/>
      <dgm:spPr/>
      <dgm:t>
        <a:bodyPr/>
        <a:lstStyle/>
        <a:p>
          <a:endParaRPr lang="en-IN" sz="1600"/>
        </a:p>
      </dgm:t>
    </dgm:pt>
    <dgm:pt modelId="{1B16A060-984F-434B-9243-10984B2DD21B}" type="sibTrans" cxnId="{BB3A2441-9A93-4102-8ECB-9C62994C9E77}">
      <dgm:prSet/>
      <dgm:spPr/>
      <dgm:t>
        <a:bodyPr/>
        <a:lstStyle/>
        <a:p>
          <a:endParaRPr lang="en-IN" sz="1600"/>
        </a:p>
      </dgm:t>
    </dgm:pt>
    <dgm:pt modelId="{720AF24C-85DF-4287-BE41-47E8B08D0B73}">
      <dgm:prSet phldrT="[Text]" custT="1"/>
      <dgm:spPr/>
      <dgm:t>
        <a:bodyPr/>
        <a:lstStyle/>
        <a:p>
          <a:r>
            <a:rPr lang="en-US" sz="2000" dirty="0" smtClean="0">
              <a:latin typeface="Times New Roman" pitchFamily="18" charset="0"/>
              <a:cs typeface="Times New Roman" pitchFamily="18" charset="0"/>
            </a:rPr>
            <a:t>Blood flow or perfusion  by </a:t>
          </a:r>
          <a:r>
            <a:rPr lang="en-US" sz="2000" b="1" dirty="0" smtClean="0">
              <a:latin typeface="Times New Roman" pitchFamily="18" charset="0"/>
              <a:cs typeface="Times New Roman" pitchFamily="18" charset="0"/>
            </a:rPr>
            <a:t>Laser Doppler Imaging(LDI)</a:t>
          </a:r>
          <a:endParaRPr lang="en-IN" sz="2000" b="1" dirty="0">
            <a:latin typeface="Times New Roman" pitchFamily="18" charset="0"/>
            <a:cs typeface="Times New Roman" pitchFamily="18" charset="0"/>
          </a:endParaRPr>
        </a:p>
      </dgm:t>
    </dgm:pt>
    <dgm:pt modelId="{D9AB3309-0016-4CF1-B851-0903508D7DE6}" type="parTrans" cxnId="{EFBC4682-76E0-4194-B543-14A0DCC46CCB}">
      <dgm:prSet/>
      <dgm:spPr/>
      <dgm:t>
        <a:bodyPr/>
        <a:lstStyle/>
        <a:p>
          <a:endParaRPr lang="en-IN" sz="1600"/>
        </a:p>
      </dgm:t>
    </dgm:pt>
    <dgm:pt modelId="{EC16096C-CD7E-47A3-9E27-03254AC925E6}" type="sibTrans" cxnId="{EFBC4682-76E0-4194-B543-14A0DCC46CCB}">
      <dgm:prSet/>
      <dgm:spPr/>
      <dgm:t>
        <a:bodyPr/>
        <a:lstStyle/>
        <a:p>
          <a:endParaRPr lang="en-IN" sz="1600"/>
        </a:p>
      </dgm:t>
    </dgm:pt>
    <dgm:pt modelId="{A657F8E4-83B5-45BD-97B6-56A05356CA8A}">
      <dgm:prSet phldrT="[Text]" custT="1"/>
      <dgm:spPr/>
      <dgm:t>
        <a:bodyPr/>
        <a:lstStyle/>
        <a:p>
          <a:r>
            <a:rPr lang="en-US" sz="2000" u="none" dirty="0" smtClean="0">
              <a:latin typeface="Times New Roman" pitchFamily="18" charset="0"/>
              <a:cs typeface="Times New Roman" pitchFamily="18" charset="0"/>
            </a:rPr>
            <a:t>Oxygen consumption and partial pressure by </a:t>
          </a:r>
          <a:r>
            <a:rPr lang="en-US" sz="2000" b="1" u="none" dirty="0" smtClean="0">
              <a:latin typeface="Times New Roman" pitchFamily="18" charset="0"/>
              <a:cs typeface="Times New Roman" pitchFamily="18" charset="0"/>
            </a:rPr>
            <a:t>T</a:t>
          </a:r>
          <a:r>
            <a:rPr lang="en-IN" sz="2000" b="1" dirty="0" err="1" smtClean="0">
              <a:latin typeface="Times New Roman" pitchFamily="18" charset="0"/>
              <a:cs typeface="Times New Roman" pitchFamily="18" charset="0"/>
            </a:rPr>
            <a:t>ranscutaneous</a:t>
          </a:r>
          <a:r>
            <a:rPr lang="en-IN" sz="2000" b="1" dirty="0" smtClean="0">
              <a:latin typeface="Times New Roman" pitchFamily="18" charset="0"/>
              <a:cs typeface="Times New Roman" pitchFamily="18" charset="0"/>
            </a:rPr>
            <a:t> </a:t>
          </a:r>
          <a:r>
            <a:rPr lang="en-IN" sz="2000" b="1" dirty="0" err="1" smtClean="0">
              <a:latin typeface="Times New Roman" pitchFamily="18" charset="0"/>
              <a:cs typeface="Times New Roman" pitchFamily="18" charset="0"/>
            </a:rPr>
            <a:t>oximetry</a:t>
          </a:r>
          <a:r>
            <a:rPr lang="en-IN" sz="2000" b="1" dirty="0" smtClean="0">
              <a:latin typeface="Times New Roman" pitchFamily="18" charset="0"/>
              <a:cs typeface="Times New Roman" pitchFamily="18" charset="0"/>
            </a:rPr>
            <a:t>. </a:t>
          </a:r>
          <a:endParaRPr lang="en-IN" sz="2000" b="1" dirty="0">
            <a:latin typeface="Times New Roman" pitchFamily="18" charset="0"/>
            <a:cs typeface="Times New Roman" pitchFamily="18" charset="0"/>
          </a:endParaRPr>
        </a:p>
      </dgm:t>
    </dgm:pt>
    <dgm:pt modelId="{44E21353-D792-455C-96D3-CE1B272FE36E}" type="parTrans" cxnId="{5F747BAC-5973-416B-A2BA-8028E7231F2E}">
      <dgm:prSet/>
      <dgm:spPr/>
      <dgm:t>
        <a:bodyPr/>
        <a:lstStyle/>
        <a:p>
          <a:endParaRPr lang="en-IN" sz="1600"/>
        </a:p>
      </dgm:t>
    </dgm:pt>
    <dgm:pt modelId="{3F4BDC5F-4761-4604-8C5D-407831EA2327}" type="sibTrans" cxnId="{5F747BAC-5973-416B-A2BA-8028E7231F2E}">
      <dgm:prSet/>
      <dgm:spPr/>
      <dgm:t>
        <a:bodyPr/>
        <a:lstStyle/>
        <a:p>
          <a:endParaRPr lang="en-IN" sz="1600"/>
        </a:p>
      </dgm:t>
    </dgm:pt>
    <dgm:pt modelId="{77B96714-0D45-4593-B7A2-C2756916A8F4}">
      <dgm:prSet phldrT="[Text]" custT="1"/>
      <dgm:spPr/>
      <dgm:t>
        <a:bodyPr/>
        <a:lstStyle/>
        <a:p>
          <a:r>
            <a:rPr lang="en-US" sz="2000" b="0" u="none" dirty="0" smtClean="0">
              <a:latin typeface="Times New Roman" pitchFamily="18" charset="0"/>
              <a:cs typeface="Times New Roman" pitchFamily="18" charset="0"/>
            </a:rPr>
            <a:t>Altered blood flow status and arterial oxygen saturation by  </a:t>
          </a:r>
          <a:r>
            <a:rPr lang="en-US" sz="2000" b="1" u="none" dirty="0" smtClean="0">
              <a:latin typeface="Times New Roman" pitchFamily="18" charset="0"/>
              <a:cs typeface="Times New Roman" pitchFamily="18" charset="0"/>
            </a:rPr>
            <a:t>Photo </a:t>
          </a:r>
          <a:r>
            <a:rPr lang="en-US" sz="2000" b="1" u="none" dirty="0" err="1" smtClean="0">
              <a:latin typeface="Times New Roman" pitchFamily="18" charset="0"/>
              <a:cs typeface="Times New Roman" pitchFamily="18" charset="0"/>
            </a:rPr>
            <a:t>Plethysmography</a:t>
          </a:r>
          <a:r>
            <a:rPr lang="en-US" sz="2000" b="1" u="none" dirty="0" smtClean="0">
              <a:latin typeface="Times New Roman" pitchFamily="18" charset="0"/>
              <a:cs typeface="Times New Roman" pitchFamily="18" charset="0"/>
            </a:rPr>
            <a:t>(PPG) and pulse oximetry</a:t>
          </a:r>
          <a:endParaRPr lang="en-IN" sz="2000" b="1" u="none" dirty="0">
            <a:latin typeface="Times New Roman" pitchFamily="18" charset="0"/>
            <a:cs typeface="Times New Roman" pitchFamily="18" charset="0"/>
          </a:endParaRPr>
        </a:p>
      </dgm:t>
    </dgm:pt>
    <dgm:pt modelId="{56E4467D-D1BE-474A-833D-8EA0747E9453}" type="parTrans" cxnId="{824FA1F3-CB48-42E6-A9CB-56FE82E1E1D7}">
      <dgm:prSet/>
      <dgm:spPr/>
      <dgm:t>
        <a:bodyPr/>
        <a:lstStyle/>
        <a:p>
          <a:endParaRPr lang="en-IN"/>
        </a:p>
      </dgm:t>
    </dgm:pt>
    <dgm:pt modelId="{901B4BB7-5B59-47D2-82BC-8B5A38D845D2}" type="sibTrans" cxnId="{824FA1F3-CB48-42E6-A9CB-56FE82E1E1D7}">
      <dgm:prSet/>
      <dgm:spPr/>
      <dgm:t>
        <a:bodyPr/>
        <a:lstStyle/>
        <a:p>
          <a:endParaRPr lang="en-IN"/>
        </a:p>
      </dgm:t>
    </dgm:pt>
    <dgm:pt modelId="{24CC1E17-FEF0-421F-8BD1-F403E50E9A5C}" type="pres">
      <dgm:prSet presAssocID="{EBD90D8E-C093-4027-9737-F1CBA44A85AE}" presName="linear" presStyleCnt="0">
        <dgm:presLayoutVars>
          <dgm:dir/>
          <dgm:resizeHandles val="exact"/>
        </dgm:presLayoutVars>
      </dgm:prSet>
      <dgm:spPr/>
      <dgm:t>
        <a:bodyPr/>
        <a:lstStyle/>
        <a:p>
          <a:endParaRPr lang="en-IN"/>
        </a:p>
      </dgm:t>
    </dgm:pt>
    <dgm:pt modelId="{6615E8FB-48B5-4034-85D4-9A232F591355}" type="pres">
      <dgm:prSet presAssocID="{865ECD67-3FDC-477F-8520-17DB7853C5DC}" presName="comp" presStyleCnt="0"/>
      <dgm:spPr/>
      <dgm:t>
        <a:bodyPr/>
        <a:lstStyle/>
        <a:p>
          <a:endParaRPr lang="en-US"/>
        </a:p>
      </dgm:t>
    </dgm:pt>
    <dgm:pt modelId="{5040A6EB-13A7-4995-9B2B-C0089ABABC9E}" type="pres">
      <dgm:prSet presAssocID="{865ECD67-3FDC-477F-8520-17DB7853C5DC}" presName="box" presStyleLbl="node1" presStyleIdx="0" presStyleCnt="4" custScaleY="127035" custLinFactNeighborX="-2000"/>
      <dgm:spPr/>
      <dgm:t>
        <a:bodyPr/>
        <a:lstStyle/>
        <a:p>
          <a:endParaRPr lang="en-IN"/>
        </a:p>
      </dgm:t>
    </dgm:pt>
    <dgm:pt modelId="{34FA3B10-DB85-4730-ADAC-019FB36BBDF9}" type="pres">
      <dgm:prSet presAssocID="{865ECD67-3FDC-477F-8520-17DB7853C5DC}" presName="img" presStyleLbl="fgImgPlace1" presStyleIdx="0" presStyleCnt="4" custScaleY="158794"/>
      <dgm:spPr>
        <a:blipFill rotWithShape="0">
          <a:blip xmlns:r="http://schemas.openxmlformats.org/officeDocument/2006/relationships" r:embed="rId1"/>
          <a:stretch>
            <a:fillRect/>
          </a:stretch>
        </a:blipFill>
      </dgm:spPr>
      <dgm:t>
        <a:bodyPr/>
        <a:lstStyle/>
        <a:p>
          <a:endParaRPr lang="en-US"/>
        </a:p>
      </dgm:t>
    </dgm:pt>
    <dgm:pt modelId="{660939AC-3AA5-4C19-82F7-6A17D279AB6B}" type="pres">
      <dgm:prSet presAssocID="{865ECD67-3FDC-477F-8520-17DB7853C5DC}" presName="text" presStyleLbl="node1" presStyleIdx="0" presStyleCnt="4">
        <dgm:presLayoutVars>
          <dgm:bulletEnabled val="1"/>
        </dgm:presLayoutVars>
      </dgm:prSet>
      <dgm:spPr/>
      <dgm:t>
        <a:bodyPr/>
        <a:lstStyle/>
        <a:p>
          <a:endParaRPr lang="en-IN"/>
        </a:p>
      </dgm:t>
    </dgm:pt>
    <dgm:pt modelId="{4C236959-102A-481D-ABD1-AF35BCE38DD7}" type="pres">
      <dgm:prSet presAssocID="{1B16A060-984F-434B-9243-10984B2DD21B}" presName="spacer" presStyleCnt="0"/>
      <dgm:spPr/>
      <dgm:t>
        <a:bodyPr/>
        <a:lstStyle/>
        <a:p>
          <a:endParaRPr lang="en-US"/>
        </a:p>
      </dgm:t>
    </dgm:pt>
    <dgm:pt modelId="{082D299D-FA5D-41AB-8DC8-9CCB606C4AF1}" type="pres">
      <dgm:prSet presAssocID="{720AF24C-85DF-4287-BE41-47E8B08D0B73}" presName="comp" presStyleCnt="0"/>
      <dgm:spPr/>
      <dgm:t>
        <a:bodyPr/>
        <a:lstStyle/>
        <a:p>
          <a:endParaRPr lang="en-US"/>
        </a:p>
      </dgm:t>
    </dgm:pt>
    <dgm:pt modelId="{68C53BE7-A158-40C5-8AF4-ACC306B71AEB}" type="pres">
      <dgm:prSet presAssocID="{720AF24C-85DF-4287-BE41-47E8B08D0B73}" presName="box" presStyleLbl="node1" presStyleIdx="1" presStyleCnt="4" custScaleY="160646"/>
      <dgm:spPr/>
      <dgm:t>
        <a:bodyPr/>
        <a:lstStyle/>
        <a:p>
          <a:endParaRPr lang="en-IN"/>
        </a:p>
      </dgm:t>
    </dgm:pt>
    <dgm:pt modelId="{001007DE-4539-4B79-AE64-1BEDE768B0C2}" type="pres">
      <dgm:prSet presAssocID="{720AF24C-85DF-4287-BE41-47E8B08D0B73}" presName="img" presStyleLbl="fgImgPlace1" presStyleIdx="1" presStyleCnt="4" custScaleX="107993" custScaleY="161590"/>
      <dgm:spPr>
        <a:blipFill rotWithShape="0">
          <a:blip xmlns:r="http://schemas.openxmlformats.org/officeDocument/2006/relationships" r:embed="rId2"/>
          <a:stretch>
            <a:fillRect/>
          </a:stretch>
        </a:blipFill>
      </dgm:spPr>
      <dgm:t>
        <a:bodyPr/>
        <a:lstStyle/>
        <a:p>
          <a:endParaRPr lang="en-IN"/>
        </a:p>
      </dgm:t>
    </dgm:pt>
    <dgm:pt modelId="{85B68451-7CC1-4EE5-9BC1-46FF3DA70BCC}" type="pres">
      <dgm:prSet presAssocID="{720AF24C-85DF-4287-BE41-47E8B08D0B73}" presName="text" presStyleLbl="node1" presStyleIdx="1" presStyleCnt="4">
        <dgm:presLayoutVars>
          <dgm:bulletEnabled val="1"/>
        </dgm:presLayoutVars>
      </dgm:prSet>
      <dgm:spPr/>
      <dgm:t>
        <a:bodyPr/>
        <a:lstStyle/>
        <a:p>
          <a:endParaRPr lang="en-IN"/>
        </a:p>
      </dgm:t>
    </dgm:pt>
    <dgm:pt modelId="{B6FF3232-6C80-447B-9F89-FD5287A56681}" type="pres">
      <dgm:prSet presAssocID="{EC16096C-CD7E-47A3-9E27-03254AC925E6}" presName="spacer" presStyleCnt="0"/>
      <dgm:spPr/>
      <dgm:t>
        <a:bodyPr/>
        <a:lstStyle/>
        <a:p>
          <a:endParaRPr lang="en-US"/>
        </a:p>
      </dgm:t>
    </dgm:pt>
    <dgm:pt modelId="{D999C992-7F54-40E2-80AC-5D6C047DDEB7}" type="pres">
      <dgm:prSet presAssocID="{A657F8E4-83B5-45BD-97B6-56A05356CA8A}" presName="comp" presStyleCnt="0"/>
      <dgm:spPr/>
      <dgm:t>
        <a:bodyPr/>
        <a:lstStyle/>
        <a:p>
          <a:endParaRPr lang="en-US"/>
        </a:p>
      </dgm:t>
    </dgm:pt>
    <dgm:pt modelId="{F46E599F-14DD-4E2E-90C7-8D73A2FBE333}" type="pres">
      <dgm:prSet presAssocID="{A657F8E4-83B5-45BD-97B6-56A05356CA8A}" presName="box" presStyleLbl="node1" presStyleIdx="2" presStyleCnt="4" custScaleY="135259"/>
      <dgm:spPr/>
      <dgm:t>
        <a:bodyPr/>
        <a:lstStyle/>
        <a:p>
          <a:endParaRPr lang="en-IN"/>
        </a:p>
      </dgm:t>
    </dgm:pt>
    <dgm:pt modelId="{8475E26E-EF6A-4B7D-87ED-DF48C2132F92}" type="pres">
      <dgm:prSet presAssocID="{A657F8E4-83B5-45BD-97B6-56A05356CA8A}" presName="img" presStyleLbl="fgImgPlace1" presStyleIdx="2" presStyleCnt="4" custScaleY="152369"/>
      <dgm:spPr>
        <a:blipFill rotWithShape="0">
          <a:blip xmlns:r="http://schemas.openxmlformats.org/officeDocument/2006/relationships" r:embed="rId3"/>
          <a:stretch>
            <a:fillRect/>
          </a:stretch>
        </a:blipFill>
      </dgm:spPr>
      <dgm:t>
        <a:bodyPr/>
        <a:lstStyle/>
        <a:p>
          <a:endParaRPr lang="en-US"/>
        </a:p>
      </dgm:t>
    </dgm:pt>
    <dgm:pt modelId="{1168A3E9-87AD-4311-B5B6-C49B906FA38C}" type="pres">
      <dgm:prSet presAssocID="{A657F8E4-83B5-45BD-97B6-56A05356CA8A}" presName="text" presStyleLbl="node1" presStyleIdx="2" presStyleCnt="4">
        <dgm:presLayoutVars>
          <dgm:bulletEnabled val="1"/>
        </dgm:presLayoutVars>
      </dgm:prSet>
      <dgm:spPr/>
      <dgm:t>
        <a:bodyPr/>
        <a:lstStyle/>
        <a:p>
          <a:endParaRPr lang="en-IN"/>
        </a:p>
      </dgm:t>
    </dgm:pt>
    <dgm:pt modelId="{2B1A0201-1A8C-404D-8D86-16074E89714E}" type="pres">
      <dgm:prSet presAssocID="{3F4BDC5F-4761-4604-8C5D-407831EA2327}" presName="spacer" presStyleCnt="0"/>
      <dgm:spPr/>
      <dgm:t>
        <a:bodyPr/>
        <a:lstStyle/>
        <a:p>
          <a:endParaRPr lang="en-US"/>
        </a:p>
      </dgm:t>
    </dgm:pt>
    <dgm:pt modelId="{F8E0AA94-75D6-452B-969F-75D5505C28B1}" type="pres">
      <dgm:prSet presAssocID="{77B96714-0D45-4593-B7A2-C2756916A8F4}" presName="comp" presStyleCnt="0"/>
      <dgm:spPr/>
      <dgm:t>
        <a:bodyPr/>
        <a:lstStyle/>
        <a:p>
          <a:endParaRPr lang="en-US"/>
        </a:p>
      </dgm:t>
    </dgm:pt>
    <dgm:pt modelId="{445DA9D4-F3B2-4581-BD1F-BA3B6EA63B27}" type="pres">
      <dgm:prSet presAssocID="{77B96714-0D45-4593-B7A2-C2756916A8F4}" presName="box" presStyleLbl="node1" presStyleIdx="3" presStyleCnt="4" custScaleY="132382"/>
      <dgm:spPr/>
      <dgm:t>
        <a:bodyPr/>
        <a:lstStyle/>
        <a:p>
          <a:endParaRPr lang="en-IN"/>
        </a:p>
      </dgm:t>
    </dgm:pt>
    <dgm:pt modelId="{30172D35-277A-4BA1-A8F6-EAB6CFE55846}" type="pres">
      <dgm:prSet presAssocID="{77B96714-0D45-4593-B7A2-C2756916A8F4}" presName="img" presStyleLbl="fgImgPlace1" presStyleIdx="3" presStyleCnt="4" custScaleY="129713"/>
      <dgm:spPr>
        <a:blipFill rotWithShape="0">
          <a:blip xmlns:r="http://schemas.openxmlformats.org/officeDocument/2006/relationships" r:embed="rId4"/>
          <a:stretch>
            <a:fillRect/>
          </a:stretch>
        </a:blipFill>
      </dgm:spPr>
      <dgm:t>
        <a:bodyPr/>
        <a:lstStyle/>
        <a:p>
          <a:endParaRPr lang="en-US"/>
        </a:p>
      </dgm:t>
    </dgm:pt>
    <dgm:pt modelId="{7AE015E3-17CB-4DF4-9151-E2855295C2B2}" type="pres">
      <dgm:prSet presAssocID="{77B96714-0D45-4593-B7A2-C2756916A8F4}" presName="text" presStyleLbl="node1" presStyleIdx="3" presStyleCnt="4">
        <dgm:presLayoutVars>
          <dgm:bulletEnabled val="1"/>
        </dgm:presLayoutVars>
      </dgm:prSet>
      <dgm:spPr/>
      <dgm:t>
        <a:bodyPr/>
        <a:lstStyle/>
        <a:p>
          <a:endParaRPr lang="en-IN"/>
        </a:p>
      </dgm:t>
    </dgm:pt>
  </dgm:ptLst>
  <dgm:cxnLst>
    <dgm:cxn modelId="{237A54B0-18FD-467D-A660-7B319E03EEDF}" type="presOf" srcId="{720AF24C-85DF-4287-BE41-47E8B08D0B73}" destId="{68C53BE7-A158-40C5-8AF4-ACC306B71AEB}" srcOrd="0" destOrd="0" presId="urn:microsoft.com/office/officeart/2005/8/layout/vList4"/>
    <dgm:cxn modelId="{8F482F06-0E2B-4069-A9EF-00B04207F6BE}" type="presOf" srcId="{865ECD67-3FDC-477F-8520-17DB7853C5DC}" destId="{5040A6EB-13A7-4995-9B2B-C0089ABABC9E}" srcOrd="0" destOrd="0" presId="urn:microsoft.com/office/officeart/2005/8/layout/vList4"/>
    <dgm:cxn modelId="{EFBC4682-76E0-4194-B543-14A0DCC46CCB}" srcId="{EBD90D8E-C093-4027-9737-F1CBA44A85AE}" destId="{720AF24C-85DF-4287-BE41-47E8B08D0B73}" srcOrd="1" destOrd="0" parTransId="{D9AB3309-0016-4CF1-B851-0903508D7DE6}" sibTransId="{EC16096C-CD7E-47A3-9E27-03254AC925E6}"/>
    <dgm:cxn modelId="{5F747BAC-5973-416B-A2BA-8028E7231F2E}" srcId="{EBD90D8E-C093-4027-9737-F1CBA44A85AE}" destId="{A657F8E4-83B5-45BD-97B6-56A05356CA8A}" srcOrd="2" destOrd="0" parTransId="{44E21353-D792-455C-96D3-CE1B272FE36E}" sibTransId="{3F4BDC5F-4761-4604-8C5D-407831EA2327}"/>
    <dgm:cxn modelId="{57141992-A243-4C89-96A5-4949CA92223B}" type="presOf" srcId="{77B96714-0D45-4593-B7A2-C2756916A8F4}" destId="{445DA9D4-F3B2-4581-BD1F-BA3B6EA63B27}" srcOrd="0" destOrd="0" presId="urn:microsoft.com/office/officeart/2005/8/layout/vList4"/>
    <dgm:cxn modelId="{CFB4D5E9-E18B-4CD5-9EE4-66E38FEDD089}" type="presOf" srcId="{865ECD67-3FDC-477F-8520-17DB7853C5DC}" destId="{660939AC-3AA5-4C19-82F7-6A17D279AB6B}" srcOrd="1" destOrd="0" presId="urn:microsoft.com/office/officeart/2005/8/layout/vList4"/>
    <dgm:cxn modelId="{824FA1F3-CB48-42E6-A9CB-56FE82E1E1D7}" srcId="{EBD90D8E-C093-4027-9737-F1CBA44A85AE}" destId="{77B96714-0D45-4593-B7A2-C2756916A8F4}" srcOrd="3" destOrd="0" parTransId="{56E4467D-D1BE-474A-833D-8EA0747E9453}" sibTransId="{901B4BB7-5B59-47D2-82BC-8B5A38D845D2}"/>
    <dgm:cxn modelId="{EB555A45-7483-42E7-BFDF-B083926455F0}" type="presOf" srcId="{EBD90D8E-C093-4027-9737-F1CBA44A85AE}" destId="{24CC1E17-FEF0-421F-8BD1-F403E50E9A5C}" srcOrd="0" destOrd="0" presId="urn:microsoft.com/office/officeart/2005/8/layout/vList4"/>
    <dgm:cxn modelId="{86FF2C48-D0CD-401C-8176-066042E303B6}" type="presOf" srcId="{A657F8E4-83B5-45BD-97B6-56A05356CA8A}" destId="{F46E599F-14DD-4E2E-90C7-8D73A2FBE333}" srcOrd="0" destOrd="0" presId="urn:microsoft.com/office/officeart/2005/8/layout/vList4"/>
    <dgm:cxn modelId="{12BCC48B-8C63-4A49-840E-FBEF6D9CA318}" type="presOf" srcId="{720AF24C-85DF-4287-BE41-47E8B08D0B73}" destId="{85B68451-7CC1-4EE5-9BC1-46FF3DA70BCC}" srcOrd="1" destOrd="0" presId="urn:microsoft.com/office/officeart/2005/8/layout/vList4"/>
    <dgm:cxn modelId="{F9493A3A-C651-46E4-88D5-056B6E9C9361}" type="presOf" srcId="{A657F8E4-83B5-45BD-97B6-56A05356CA8A}" destId="{1168A3E9-87AD-4311-B5B6-C49B906FA38C}" srcOrd="1" destOrd="0" presId="urn:microsoft.com/office/officeart/2005/8/layout/vList4"/>
    <dgm:cxn modelId="{BB3A2441-9A93-4102-8ECB-9C62994C9E77}" srcId="{EBD90D8E-C093-4027-9737-F1CBA44A85AE}" destId="{865ECD67-3FDC-477F-8520-17DB7853C5DC}" srcOrd="0" destOrd="0" parTransId="{11F47F22-4444-4BFC-8A1D-9D0F404C0BD0}" sibTransId="{1B16A060-984F-434B-9243-10984B2DD21B}"/>
    <dgm:cxn modelId="{CC656B26-0259-48A3-BF49-45E5A6D768DE}" type="presOf" srcId="{77B96714-0D45-4593-B7A2-C2756916A8F4}" destId="{7AE015E3-17CB-4DF4-9151-E2855295C2B2}" srcOrd="1" destOrd="0" presId="urn:microsoft.com/office/officeart/2005/8/layout/vList4"/>
    <dgm:cxn modelId="{754605C1-C689-4C46-9981-527263A5E36B}" type="presParOf" srcId="{24CC1E17-FEF0-421F-8BD1-F403E50E9A5C}" destId="{6615E8FB-48B5-4034-85D4-9A232F591355}" srcOrd="0" destOrd="0" presId="urn:microsoft.com/office/officeart/2005/8/layout/vList4"/>
    <dgm:cxn modelId="{C2D8397F-7C6F-498E-B428-9661ABC0D073}" type="presParOf" srcId="{6615E8FB-48B5-4034-85D4-9A232F591355}" destId="{5040A6EB-13A7-4995-9B2B-C0089ABABC9E}" srcOrd="0" destOrd="0" presId="urn:microsoft.com/office/officeart/2005/8/layout/vList4"/>
    <dgm:cxn modelId="{EE2FF242-D287-4199-A081-05B55D93DF01}" type="presParOf" srcId="{6615E8FB-48B5-4034-85D4-9A232F591355}" destId="{34FA3B10-DB85-4730-ADAC-019FB36BBDF9}" srcOrd="1" destOrd="0" presId="urn:microsoft.com/office/officeart/2005/8/layout/vList4"/>
    <dgm:cxn modelId="{5514D2E9-CB4A-4F80-8199-D2EEF1FD96CC}" type="presParOf" srcId="{6615E8FB-48B5-4034-85D4-9A232F591355}" destId="{660939AC-3AA5-4C19-82F7-6A17D279AB6B}" srcOrd="2" destOrd="0" presId="urn:microsoft.com/office/officeart/2005/8/layout/vList4"/>
    <dgm:cxn modelId="{DA436926-2C99-4B3E-92C1-62EA6D8080D0}" type="presParOf" srcId="{24CC1E17-FEF0-421F-8BD1-F403E50E9A5C}" destId="{4C236959-102A-481D-ABD1-AF35BCE38DD7}" srcOrd="1" destOrd="0" presId="urn:microsoft.com/office/officeart/2005/8/layout/vList4"/>
    <dgm:cxn modelId="{9AA32A8D-44E7-40B4-9D6E-4599FB4ED3ED}" type="presParOf" srcId="{24CC1E17-FEF0-421F-8BD1-F403E50E9A5C}" destId="{082D299D-FA5D-41AB-8DC8-9CCB606C4AF1}" srcOrd="2" destOrd="0" presId="urn:microsoft.com/office/officeart/2005/8/layout/vList4"/>
    <dgm:cxn modelId="{860234B6-5D03-4BCB-A7C9-2A4B443C59D9}" type="presParOf" srcId="{082D299D-FA5D-41AB-8DC8-9CCB606C4AF1}" destId="{68C53BE7-A158-40C5-8AF4-ACC306B71AEB}" srcOrd="0" destOrd="0" presId="urn:microsoft.com/office/officeart/2005/8/layout/vList4"/>
    <dgm:cxn modelId="{FA38F23F-8B57-4ACC-BB12-4930333A927E}" type="presParOf" srcId="{082D299D-FA5D-41AB-8DC8-9CCB606C4AF1}" destId="{001007DE-4539-4B79-AE64-1BEDE768B0C2}" srcOrd="1" destOrd="0" presId="urn:microsoft.com/office/officeart/2005/8/layout/vList4"/>
    <dgm:cxn modelId="{22F67BC6-FAC5-4D14-9AE0-A0F51ED1BA6A}" type="presParOf" srcId="{082D299D-FA5D-41AB-8DC8-9CCB606C4AF1}" destId="{85B68451-7CC1-4EE5-9BC1-46FF3DA70BCC}" srcOrd="2" destOrd="0" presId="urn:microsoft.com/office/officeart/2005/8/layout/vList4"/>
    <dgm:cxn modelId="{DA5DC306-9BF6-4F0B-8AC2-1D3E532B5E42}" type="presParOf" srcId="{24CC1E17-FEF0-421F-8BD1-F403E50E9A5C}" destId="{B6FF3232-6C80-447B-9F89-FD5287A56681}" srcOrd="3" destOrd="0" presId="urn:microsoft.com/office/officeart/2005/8/layout/vList4"/>
    <dgm:cxn modelId="{C2D58782-FA66-4507-B8AA-466C8658A04B}" type="presParOf" srcId="{24CC1E17-FEF0-421F-8BD1-F403E50E9A5C}" destId="{D999C992-7F54-40E2-80AC-5D6C047DDEB7}" srcOrd="4" destOrd="0" presId="urn:microsoft.com/office/officeart/2005/8/layout/vList4"/>
    <dgm:cxn modelId="{60CDAF7C-4A46-4F9E-89E8-CDB03020CFAB}" type="presParOf" srcId="{D999C992-7F54-40E2-80AC-5D6C047DDEB7}" destId="{F46E599F-14DD-4E2E-90C7-8D73A2FBE333}" srcOrd="0" destOrd="0" presId="urn:microsoft.com/office/officeart/2005/8/layout/vList4"/>
    <dgm:cxn modelId="{FD7FBB13-06C5-4EB4-9845-FF5B8072D535}" type="presParOf" srcId="{D999C992-7F54-40E2-80AC-5D6C047DDEB7}" destId="{8475E26E-EF6A-4B7D-87ED-DF48C2132F92}" srcOrd="1" destOrd="0" presId="urn:microsoft.com/office/officeart/2005/8/layout/vList4"/>
    <dgm:cxn modelId="{85ACEC34-CB6B-43B0-AFAC-75FA8E909561}" type="presParOf" srcId="{D999C992-7F54-40E2-80AC-5D6C047DDEB7}" destId="{1168A3E9-87AD-4311-B5B6-C49B906FA38C}" srcOrd="2" destOrd="0" presId="urn:microsoft.com/office/officeart/2005/8/layout/vList4"/>
    <dgm:cxn modelId="{FFF8E22D-2B3C-46B6-924D-9B7CEC3E5DFF}" type="presParOf" srcId="{24CC1E17-FEF0-421F-8BD1-F403E50E9A5C}" destId="{2B1A0201-1A8C-404D-8D86-16074E89714E}" srcOrd="5" destOrd="0" presId="urn:microsoft.com/office/officeart/2005/8/layout/vList4"/>
    <dgm:cxn modelId="{99AE8920-F459-4061-A426-E35983218DBD}" type="presParOf" srcId="{24CC1E17-FEF0-421F-8BD1-F403E50E9A5C}" destId="{F8E0AA94-75D6-452B-969F-75D5505C28B1}" srcOrd="6" destOrd="0" presId="urn:microsoft.com/office/officeart/2005/8/layout/vList4"/>
    <dgm:cxn modelId="{1528E533-9500-43F2-8380-0A52053139C6}" type="presParOf" srcId="{F8E0AA94-75D6-452B-969F-75D5505C28B1}" destId="{445DA9D4-F3B2-4581-BD1F-BA3B6EA63B27}" srcOrd="0" destOrd="0" presId="urn:microsoft.com/office/officeart/2005/8/layout/vList4"/>
    <dgm:cxn modelId="{6ACB5C17-665E-438E-95BF-7F346DDACE2A}" type="presParOf" srcId="{F8E0AA94-75D6-452B-969F-75D5505C28B1}" destId="{30172D35-277A-4BA1-A8F6-EAB6CFE55846}" srcOrd="1" destOrd="0" presId="urn:microsoft.com/office/officeart/2005/8/layout/vList4"/>
    <dgm:cxn modelId="{D71B2B0C-0541-4012-8CEB-A703C37C7473}" type="presParOf" srcId="{F8E0AA94-75D6-452B-969F-75D5505C28B1}" destId="{7AE015E3-17CB-4DF4-9151-E2855295C2B2}" srcOrd="2" destOrd="0" presId="urn:microsoft.com/office/officeart/2005/8/layout/vList4"/>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80BDA-C93C-4364-BFEE-C357E6D9CA23}" type="datetimeFigureOut">
              <a:rPr lang="en-US" smtClean="0"/>
              <a:pPr/>
              <a:t>12/20/2010</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11FFC-DDAA-4309-835F-2084AA69E1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عنصر نائب لصورة الشريحة 1"/>
          <p:cNvSpPr>
            <a:spLocks noGrp="1" noRot="1" noChangeAspect="1" noTextEdit="1"/>
          </p:cNvSpPr>
          <p:nvPr>
            <p:ph type="sldImg"/>
          </p:nvPr>
        </p:nvSpPr>
        <p:spPr>
          <a:ln/>
        </p:spPr>
      </p:sp>
      <p:sp>
        <p:nvSpPr>
          <p:cNvPr id="96259" name="عنصر نائب للملاحظات 2"/>
          <p:cNvSpPr>
            <a:spLocks noGrp="1"/>
          </p:cNvSpPr>
          <p:nvPr>
            <p:ph type="body" idx="1"/>
          </p:nvPr>
        </p:nvSpPr>
        <p:spPr>
          <a:noFill/>
          <a:ln/>
        </p:spPr>
        <p:txBody>
          <a:bodyPr/>
          <a:lstStyle/>
          <a:p>
            <a:pPr eaLnBrk="1" hangingPunct="1"/>
            <a:endParaRPr lang="en-US" smtClean="0"/>
          </a:p>
        </p:txBody>
      </p:sp>
      <p:sp>
        <p:nvSpPr>
          <p:cNvPr id="96260" name="عنصر نائب لرقم الشريحة 3"/>
          <p:cNvSpPr>
            <a:spLocks noGrp="1"/>
          </p:cNvSpPr>
          <p:nvPr>
            <p:ph type="sldNum" sz="quarter" idx="5"/>
          </p:nvPr>
        </p:nvSpPr>
        <p:spPr>
          <a:noFill/>
        </p:spPr>
        <p:txBody>
          <a:bodyPr/>
          <a:lstStyle/>
          <a:p>
            <a:fld id="{86553970-0105-41F0-A17C-CDB08A5FDC41}" type="slidenum">
              <a:rPr lang="ar-SA"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pPr>
              <a:defRPr/>
            </a:pPr>
            <a:fld id="{F07ED59E-BB00-449C-B722-4E8080587023}" type="slidenum">
              <a:rPr lang="ar-SA"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366D2C27-74FE-430B-937C-40A25AB75B4B}" type="slidenum">
              <a:rPr lang="en-US" altLang="zh-TW" smtClean="0"/>
              <a:pPr/>
              <a:t>35</a:t>
            </a:fld>
            <a:endParaRPr lang="en-US"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عنصر نائب لصورة الشريحة 1"/>
          <p:cNvSpPr>
            <a:spLocks noGrp="1" noRot="1" noChangeAspect="1" noTextEdit="1"/>
          </p:cNvSpPr>
          <p:nvPr>
            <p:ph type="sldImg"/>
          </p:nvPr>
        </p:nvSpPr>
        <p:spPr>
          <a:ln/>
        </p:spPr>
      </p:sp>
      <p:sp>
        <p:nvSpPr>
          <p:cNvPr id="84995" name="عنصر نائب للملاحظات 2"/>
          <p:cNvSpPr>
            <a:spLocks noGrp="1"/>
          </p:cNvSpPr>
          <p:nvPr>
            <p:ph type="body" idx="1"/>
          </p:nvPr>
        </p:nvSpPr>
        <p:spPr>
          <a:noFill/>
          <a:ln/>
        </p:spPr>
        <p:txBody>
          <a:bodyPr/>
          <a:lstStyle/>
          <a:p>
            <a:pPr eaLnBrk="1" hangingPunct="1"/>
            <a:endParaRPr lang="en-US" smtClean="0"/>
          </a:p>
        </p:txBody>
      </p:sp>
      <p:sp>
        <p:nvSpPr>
          <p:cNvPr id="84996" name="عنصر نائب لرقم الشريحة 3"/>
          <p:cNvSpPr>
            <a:spLocks noGrp="1"/>
          </p:cNvSpPr>
          <p:nvPr>
            <p:ph type="sldNum" sz="quarter" idx="5"/>
          </p:nvPr>
        </p:nvSpPr>
        <p:spPr>
          <a:noFill/>
        </p:spPr>
        <p:txBody>
          <a:bodyPr/>
          <a:lstStyle/>
          <a:p>
            <a:fld id="{54683EA4-30EF-4518-A65E-0F25FD77F25F}" type="slidenum">
              <a:rPr lang="ar-SA"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61BB09F1-FB6D-47F6-B19C-18AACE145DF8}"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61BB09F1-FB6D-47F6-B19C-18AACE145DF8}"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عنصر نائب لصورة الشريحة 1"/>
          <p:cNvSpPr>
            <a:spLocks noGrp="1" noRot="1" noChangeAspect="1" noTextEdit="1"/>
          </p:cNvSpPr>
          <p:nvPr>
            <p:ph type="sldImg"/>
          </p:nvPr>
        </p:nvSpPr>
        <p:spPr>
          <a:ln/>
        </p:spPr>
      </p:sp>
      <p:sp>
        <p:nvSpPr>
          <p:cNvPr id="173059" name="عنصر نائب للملاحظات 2"/>
          <p:cNvSpPr>
            <a:spLocks noGrp="1"/>
          </p:cNvSpPr>
          <p:nvPr>
            <p:ph type="body" idx="1"/>
          </p:nvPr>
        </p:nvSpPr>
        <p:spPr>
          <a:noFill/>
          <a:ln/>
        </p:spPr>
        <p:txBody>
          <a:bodyPr/>
          <a:lstStyle/>
          <a:p>
            <a:endParaRPr lang="en-US" smtClean="0"/>
          </a:p>
        </p:txBody>
      </p:sp>
      <p:sp>
        <p:nvSpPr>
          <p:cNvPr id="173060" name="عنصر نائب لرقم الشريحة 3"/>
          <p:cNvSpPr>
            <a:spLocks noGrp="1"/>
          </p:cNvSpPr>
          <p:nvPr>
            <p:ph type="sldNum" sz="quarter" idx="5"/>
          </p:nvPr>
        </p:nvSpPr>
        <p:spPr>
          <a:noFill/>
        </p:spPr>
        <p:txBody>
          <a:bodyPr/>
          <a:lstStyle/>
          <a:p>
            <a:fld id="{87C80D82-2B08-4F25-A799-0B831F321A52}" type="slidenum">
              <a:rPr lang="ar-SA" smtClean="0"/>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pPr>
              <a:defRPr/>
            </a:pPr>
            <a:fld id="{EC4BA09A-662A-4408-BCA9-42FD65545875}" type="slidenum">
              <a:rPr lang="en-US" smtClean="0"/>
              <a:pPr>
                <a:defRPr/>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pPr>
              <a:defRPr/>
            </a:pPr>
            <a:fld id="{EC4BA09A-662A-4408-BCA9-42FD65545875}" type="slidenum">
              <a:rPr lang="en-US" smtClean="0"/>
              <a:pPr>
                <a:defRPr/>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pPr>
              <a:defRPr/>
            </a:pPr>
            <a:fld id="{EC4BA09A-662A-4408-BCA9-42FD65545875}" type="slidenum">
              <a:rPr lang="en-US" smtClean="0"/>
              <a:pPr>
                <a:defRPr/>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infrared light is absorbed by the </a:t>
            </a:r>
            <a:r>
              <a:rPr lang="en-US" sz="1200" dirty="0" err="1" smtClean="0"/>
              <a:t>oxyhemoglobin</a:t>
            </a:r>
            <a:r>
              <a:rPr lang="en-US" sz="1200" dirty="0" smtClean="0"/>
              <a:t> ,and the red light is absorbed by the reduced hemoglobin. </a:t>
            </a:r>
          </a:p>
          <a:p>
            <a:endParaRPr lang="en-US" dirty="0"/>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D2A3DA64-2B4D-4AA0-97B0-4BEA7529398E}" type="slidenum">
              <a:rPr lang="en-US" smtClean="0"/>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D2A3DA64-2B4D-4AA0-97B0-4BEA7529398E}" type="slidenum">
              <a:rPr lang="en-US" smtClean="0"/>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64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D2A3DA64-2B4D-4AA0-97B0-4BEA7529398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smtClean="0"/>
              <a:t>SaO2  Abbreviation for saturated oxygen, SaO2 is the ratio of the concentration of </a:t>
            </a:r>
            <a:r>
              <a:rPr lang="en-US" dirty="0" err="1" smtClean="0"/>
              <a:t>oxyhemoglobin</a:t>
            </a:r>
            <a:r>
              <a:rPr lang="en-US" dirty="0" smtClean="0"/>
              <a:t> (cHbO2) to the concentration of the two principle types of blood hemoglobin: saturated hemoglobin (HbO2) plus reduced hemoglobin (</a:t>
            </a:r>
            <a:r>
              <a:rPr lang="en-US" dirty="0" err="1" smtClean="0"/>
              <a:t>Hb</a:t>
            </a:r>
            <a:r>
              <a:rPr lang="en-US" dirty="0" smtClean="0"/>
              <a:t>). </a:t>
            </a:r>
          </a:p>
          <a:p>
            <a:r>
              <a:rPr lang="en-US" dirty="0" smtClean="0"/>
              <a:t>SpO2  The type of saturated oxygen measured with a pulse </a:t>
            </a:r>
            <a:r>
              <a:rPr lang="en-US" dirty="0" err="1" smtClean="0"/>
              <a:t>oximeter</a:t>
            </a:r>
            <a:r>
              <a:rPr lang="en-US" dirty="0" smtClean="0"/>
              <a:t>. </a:t>
            </a:r>
          </a:p>
          <a:p>
            <a:endParaRPr lang="en-US" dirty="0"/>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B7711FFC-DDAA-4309-835F-2084AA69E17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14/01/1432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14/01/1432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14/01/1432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rtl="0">
              <a:defRPr/>
            </a:lvl1pPr>
          </a:lstStyle>
          <a:p>
            <a:r>
              <a:rPr lang="ar-SA" dirty="0" smtClean="0"/>
              <a:t>انقر لتحرير نمط العنوان الرئيسي</a:t>
            </a:r>
            <a:endParaRPr lang="ar-SA" dirty="0"/>
          </a:p>
        </p:txBody>
      </p:sp>
      <p:sp>
        <p:nvSpPr>
          <p:cNvPr id="3" name="عنصر نائب للمحتوى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ar-SA" dirty="0"/>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14/01/1432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14/01/1432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rtl="0">
              <a:defRPr/>
            </a:lvl1pPr>
          </a:lstStyle>
          <a:p>
            <a:r>
              <a:rPr lang="ar-SA" dirty="0" smtClean="0"/>
              <a:t>انقر لتحرير نمط العنوان الرئيسي</a:t>
            </a:r>
            <a:endParaRPr lang="ar-SA" dirty="0"/>
          </a:p>
        </p:txBody>
      </p:sp>
      <p:sp>
        <p:nvSpPr>
          <p:cNvPr id="3" name="عنصر نائب للمحتوى 2"/>
          <p:cNvSpPr>
            <a:spLocks noGrp="1"/>
          </p:cNvSpPr>
          <p:nvPr>
            <p:ph sz="half" idx="1"/>
          </p:nvPr>
        </p:nvSpPr>
        <p:spPr>
          <a:xfrm>
            <a:off x="457200" y="1600200"/>
            <a:ext cx="4038600" cy="45259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ar-SA" dirty="0"/>
          </a:p>
        </p:txBody>
      </p:sp>
      <p:sp>
        <p:nvSpPr>
          <p:cNvPr id="4" name="عنصر نائب للمحتوى 3"/>
          <p:cNvSpPr>
            <a:spLocks noGrp="1"/>
          </p:cNvSpPr>
          <p:nvPr>
            <p:ph sz="half" idx="2"/>
          </p:nvPr>
        </p:nvSpPr>
        <p:spPr>
          <a:xfrm>
            <a:off x="4648200" y="1600200"/>
            <a:ext cx="4038600" cy="4525963"/>
          </a:xfrm>
        </p:spPr>
        <p:txBody>
          <a:bodyPr/>
          <a:lstStyle>
            <a:lvl1pPr algn="l" rtl="0">
              <a:defRPr sz="2800"/>
            </a:lvl1pPr>
            <a:lvl2pPr algn="l" rtl="0">
              <a:defRPr sz="24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ar-SA" dirty="0"/>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14/01/1432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14/01/1432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14/01/1432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14/01/1432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14/01/1432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14/01/1432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14/01/1432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adhl-alakwa.weebl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www.robots.ox.ac.uk/~neil/teaching/lectures/med_elec/download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7.wmf"/></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وان 1"/>
          <p:cNvSpPr>
            <a:spLocks noGrp="1"/>
          </p:cNvSpPr>
          <p:nvPr>
            <p:ph type="ctrTitle"/>
          </p:nvPr>
        </p:nvSpPr>
        <p:spPr/>
        <p:txBody>
          <a:bodyPr>
            <a:normAutofit fontScale="90000"/>
          </a:bodyPr>
          <a:lstStyle/>
          <a:p>
            <a:pPr eaLnBrk="1" hangingPunct="1"/>
            <a:r>
              <a:rPr lang="en-US" smtClean="0"/>
              <a:t>Medical Laboratory Instrumentation</a:t>
            </a:r>
            <a:br>
              <a:rPr lang="en-US" smtClean="0"/>
            </a:br>
            <a:r>
              <a:rPr lang="en-US" smtClean="0"/>
              <a:t>2010-2011</a:t>
            </a:r>
            <a:br>
              <a:rPr lang="en-US" smtClean="0"/>
            </a:br>
            <a:r>
              <a:rPr lang="en-US" smtClean="0"/>
              <a:t>Third Year</a:t>
            </a:r>
            <a:br>
              <a:rPr lang="en-US" smtClean="0"/>
            </a:br>
            <a:endParaRPr lang="en-US" smtClean="0"/>
          </a:p>
        </p:txBody>
      </p:sp>
      <p:sp>
        <p:nvSpPr>
          <p:cNvPr id="7171" name="عنوان فرعي 2"/>
          <p:cNvSpPr>
            <a:spLocks noGrp="1"/>
          </p:cNvSpPr>
          <p:nvPr>
            <p:ph type="subTitle" idx="1"/>
          </p:nvPr>
        </p:nvSpPr>
        <p:spPr/>
        <p:txBody>
          <a:bodyPr>
            <a:normAutofit fontScale="85000" lnSpcReduction="20000"/>
          </a:bodyPr>
          <a:lstStyle/>
          <a:p>
            <a:pPr eaLnBrk="1" hangingPunct="1"/>
            <a:r>
              <a:rPr lang="en-US" smtClean="0"/>
              <a:t>Dr Fadhl Alakwa</a:t>
            </a:r>
            <a:endParaRPr lang="ar-EG" smtClean="0"/>
          </a:p>
          <a:p>
            <a:pPr eaLnBrk="1" hangingPunct="1"/>
            <a:r>
              <a:rPr lang="en-US" smtClean="0">
                <a:hlinkClick r:id="rId3"/>
              </a:rPr>
              <a:t>www.Fadhl-alakwa.weebly.com</a:t>
            </a:r>
            <a:endParaRPr lang="ar-EG" smtClean="0"/>
          </a:p>
          <a:p>
            <a:pPr eaLnBrk="1" hangingPunct="1"/>
            <a:r>
              <a:rPr lang="en-US" smtClean="0"/>
              <a:t>UST-Yemen</a:t>
            </a:r>
          </a:p>
          <a:p>
            <a:pPr eaLnBrk="1" hangingPunct="1"/>
            <a:r>
              <a:rPr lang="en-US" smtClean="0"/>
              <a:t>Biomedical Department</a:t>
            </a:r>
          </a:p>
          <a:p>
            <a:pPr eaLnBrk="1" hangingPunct="1"/>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3"/>
          <a:srcRect/>
          <a:stretch>
            <a:fillRect/>
          </a:stretch>
        </p:blipFill>
        <p:spPr bwMode="auto">
          <a:xfrm>
            <a:off x="1071538" y="1785926"/>
            <a:ext cx="7231328" cy="329725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AC and DC</a:t>
            </a:r>
            <a:endParaRPr lang="en-US" dirty="0"/>
          </a:p>
        </p:txBody>
      </p:sp>
      <p:sp>
        <p:nvSpPr>
          <p:cNvPr id="3" name="عنصر نائب للمحتوى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a:srcRect/>
          <a:stretch>
            <a:fillRect/>
          </a:stretch>
        </p:blipFill>
        <p:spPr bwMode="auto">
          <a:xfrm>
            <a:off x="1643042" y="1714488"/>
            <a:ext cx="6577043" cy="2900377"/>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3428992" y="5357826"/>
            <a:ext cx="2757495" cy="95032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Pulse </a:t>
            </a:r>
            <a:r>
              <a:rPr lang="en-US" dirty="0" err="1" smtClean="0"/>
              <a:t>Oximetry</a:t>
            </a:r>
            <a:endParaRPr lang="en-US" dirty="0"/>
          </a:p>
        </p:txBody>
      </p:sp>
      <p:sp>
        <p:nvSpPr>
          <p:cNvPr id="3" name="عنصر نائب للمحتوى 2"/>
          <p:cNvSpPr>
            <a:spLocks noGrp="1"/>
          </p:cNvSpPr>
          <p:nvPr>
            <p:ph idx="1"/>
          </p:nvPr>
        </p:nvSpPr>
        <p:spPr/>
        <p:txBody>
          <a:bodyPr/>
          <a:lstStyle/>
          <a:p>
            <a:r>
              <a:rPr lang="en-US" dirty="0" smtClean="0">
                <a:hlinkClick r:id="rId3"/>
              </a:rPr>
              <a:t>http://www.robots.ox.ac.uk/~neil/teaching/lectures/med_elec/downloads.html#lecture</a:t>
            </a: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Pulse </a:t>
            </a:r>
            <a:r>
              <a:rPr lang="en-US" dirty="0" err="1" smtClean="0"/>
              <a:t>Oximetry</a:t>
            </a:r>
            <a:r>
              <a:rPr lang="en-US" dirty="0" smtClean="0"/>
              <a:t>: The story so far</a:t>
            </a:r>
            <a:endParaRPr lang="en-US" dirty="0"/>
          </a:p>
        </p:txBody>
      </p:sp>
      <p:sp>
        <p:nvSpPr>
          <p:cNvPr id="3" name="عنصر نائب للمحتوى 2"/>
          <p:cNvSpPr>
            <a:spLocks noGrp="1"/>
          </p:cNvSpPr>
          <p:nvPr>
            <p:ph idx="1"/>
          </p:nvPr>
        </p:nvSpPr>
        <p:spPr/>
        <p:txBody>
          <a:bodyPr>
            <a:normAutofit fontScale="92500" lnSpcReduction="10000"/>
          </a:bodyPr>
          <a:lstStyle/>
          <a:p>
            <a:r>
              <a:rPr lang="en-US" dirty="0" smtClean="0"/>
              <a:t>Oxygen is carried in the blood by </a:t>
            </a:r>
            <a:r>
              <a:rPr lang="en-US" dirty="0" err="1" smtClean="0"/>
              <a:t>haemoglobin</a:t>
            </a:r>
            <a:r>
              <a:rPr lang="en-US" dirty="0" smtClean="0"/>
              <a:t> which has two forms: </a:t>
            </a:r>
            <a:r>
              <a:rPr lang="en-US" dirty="0" err="1" smtClean="0"/>
              <a:t>Hb</a:t>
            </a:r>
            <a:r>
              <a:rPr lang="en-US" dirty="0" smtClean="0"/>
              <a:t> and </a:t>
            </a:r>
            <a:r>
              <a:rPr lang="en-US" dirty="0" err="1" smtClean="0"/>
              <a:t>HbO</a:t>
            </a:r>
            <a:r>
              <a:rPr lang="en-US" dirty="0" smtClean="0"/>
              <a:t> two forms: </a:t>
            </a:r>
            <a:r>
              <a:rPr lang="en-US" dirty="0" err="1" smtClean="0"/>
              <a:t>Hb</a:t>
            </a:r>
            <a:r>
              <a:rPr lang="en-US" dirty="0" smtClean="0"/>
              <a:t> and HbO2.</a:t>
            </a:r>
          </a:p>
          <a:p>
            <a:r>
              <a:rPr lang="en-US" dirty="0" smtClean="0"/>
              <a:t>These two forms have different absorptions at different wavelengths in the red to infra−red frequency band.</a:t>
            </a:r>
          </a:p>
          <a:p>
            <a:r>
              <a:rPr lang="en-US" dirty="0" smtClean="0"/>
              <a:t>By measuring the absorption of two different wavelengths and taking appropriate ratios it is possible, in theory, to evaluate the percentage of </a:t>
            </a:r>
            <a:r>
              <a:rPr lang="en-US" dirty="0" err="1" smtClean="0"/>
              <a:t>haemoglobin</a:t>
            </a:r>
            <a:r>
              <a:rPr lang="en-US" dirty="0" smtClean="0"/>
              <a:t> carrying oxygen.</a:t>
            </a:r>
          </a:p>
          <a:p>
            <a:endParaRPr lang="en-US" dirty="0" smtClean="0"/>
          </a:p>
          <a:p>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Pulse </a:t>
            </a:r>
            <a:r>
              <a:rPr lang="en-US" dirty="0" err="1" smtClean="0"/>
              <a:t>Oximter</a:t>
            </a:r>
            <a:r>
              <a:rPr lang="en-US" dirty="0" smtClean="0"/>
              <a:t> Block Diagram</a:t>
            </a:r>
            <a:endParaRPr lang="en-US" dirty="0"/>
          </a:p>
        </p:txBody>
      </p:sp>
      <p:sp>
        <p:nvSpPr>
          <p:cNvPr id="3" name="عنصر نائب للمحتوى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0" y="1428736"/>
            <a:ext cx="9077325" cy="584360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Pulse </a:t>
            </a:r>
            <a:r>
              <a:rPr lang="en-US" dirty="0" err="1" smtClean="0"/>
              <a:t>Oximetry</a:t>
            </a:r>
            <a:r>
              <a:rPr lang="en-US" dirty="0" smtClean="0"/>
              <a:t> instrumentation</a:t>
            </a:r>
            <a:endParaRPr lang="en-US" dirty="0"/>
          </a:p>
        </p:txBody>
      </p:sp>
      <p:sp>
        <p:nvSpPr>
          <p:cNvPr id="3" name="عنصر نائب للمحتوى 2"/>
          <p:cNvSpPr>
            <a:spLocks noGrp="1"/>
          </p:cNvSpPr>
          <p:nvPr>
            <p:ph idx="1"/>
          </p:nvPr>
        </p:nvSpPr>
        <p:spPr/>
        <p:txBody>
          <a:bodyPr>
            <a:normAutofit lnSpcReduction="10000"/>
          </a:bodyPr>
          <a:lstStyle/>
          <a:p>
            <a:r>
              <a:rPr lang="en-US" dirty="0" smtClean="0"/>
              <a:t>Looking at them one at a time</a:t>
            </a:r>
          </a:p>
          <a:p>
            <a:r>
              <a:rPr lang="en-US" dirty="0" smtClean="0"/>
              <a:t>(a) Shine light through the finger or ear lobe. </a:t>
            </a:r>
          </a:p>
          <a:p>
            <a:r>
              <a:rPr lang="en-US" dirty="0" smtClean="0"/>
              <a:t>(b) Control the pulsing of that light. </a:t>
            </a:r>
          </a:p>
          <a:p>
            <a:r>
              <a:rPr lang="en-US" dirty="0" smtClean="0"/>
              <a:t>(c) Receive the transmitted light. </a:t>
            </a:r>
          </a:p>
          <a:p>
            <a:r>
              <a:rPr lang="en-US" dirty="0" smtClean="0"/>
              <a:t>(d) Retain the received signal. </a:t>
            </a:r>
          </a:p>
          <a:p>
            <a:r>
              <a:rPr lang="en-US" dirty="0" smtClean="0"/>
              <a:t>(e) Control the amplitude of the transmitted light. </a:t>
            </a:r>
          </a:p>
          <a:p>
            <a:r>
              <a:rPr lang="en-US" dirty="0" smtClean="0"/>
              <a:t>(f) Filter, store and interpret the information.</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Pulse </a:t>
            </a:r>
            <a:r>
              <a:rPr lang="en-US" dirty="0" err="1" smtClean="0"/>
              <a:t>Oximetry</a:t>
            </a:r>
            <a:r>
              <a:rPr lang="en-US" dirty="0" smtClean="0"/>
              <a:t> instrumentation</a:t>
            </a:r>
            <a:endParaRPr lang="en-US" dirty="0"/>
          </a:p>
        </p:txBody>
      </p:sp>
      <p:sp>
        <p:nvSpPr>
          <p:cNvPr id="3" name="عنصر نائب للمحتوى 2"/>
          <p:cNvSpPr>
            <a:spLocks noGrp="1"/>
          </p:cNvSpPr>
          <p:nvPr>
            <p:ph idx="1"/>
          </p:nvPr>
        </p:nvSpPr>
        <p:spPr/>
        <p:txBody>
          <a:bodyPr>
            <a:normAutofit lnSpcReduction="10000"/>
          </a:bodyPr>
          <a:lstStyle/>
          <a:p>
            <a:r>
              <a:rPr lang="en-US" dirty="0" smtClean="0"/>
              <a:t>Looking at them one at a time</a:t>
            </a:r>
          </a:p>
          <a:p>
            <a:r>
              <a:rPr lang="en-US" dirty="0" smtClean="0"/>
              <a:t>(a) Shine light through the finger or ear lobe. </a:t>
            </a:r>
          </a:p>
          <a:p>
            <a:r>
              <a:rPr lang="en-US" dirty="0" smtClean="0">
                <a:solidFill>
                  <a:schemeClr val="bg2"/>
                </a:solidFill>
              </a:rPr>
              <a:t>(b) Control the pulsing of that light. </a:t>
            </a:r>
          </a:p>
          <a:p>
            <a:r>
              <a:rPr lang="en-US" dirty="0" smtClean="0">
                <a:solidFill>
                  <a:schemeClr val="bg2"/>
                </a:solidFill>
              </a:rPr>
              <a:t>(c) Receive the transmitted light. </a:t>
            </a:r>
          </a:p>
          <a:p>
            <a:r>
              <a:rPr lang="en-US" dirty="0" smtClean="0">
                <a:solidFill>
                  <a:schemeClr val="bg2"/>
                </a:solidFill>
              </a:rPr>
              <a:t>(d) Retain the received signal. </a:t>
            </a:r>
          </a:p>
          <a:p>
            <a:r>
              <a:rPr lang="en-US" dirty="0" smtClean="0">
                <a:solidFill>
                  <a:schemeClr val="bg2"/>
                </a:solidFill>
              </a:rPr>
              <a:t>(e) Control the amplitude of the transmitted light. </a:t>
            </a:r>
          </a:p>
          <a:p>
            <a:r>
              <a:rPr lang="en-US" dirty="0" smtClean="0">
                <a:solidFill>
                  <a:schemeClr val="bg2"/>
                </a:solidFill>
              </a:rPr>
              <a:t>(f) Filter, store and interpret the information</a:t>
            </a:r>
            <a:r>
              <a:rPr lang="en-US" dirty="0" smtClean="0"/>
              <a:t>.</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Illuminating</a:t>
            </a:r>
            <a:endParaRPr lang="en-US" dirty="0"/>
          </a:p>
        </p:txBody>
      </p:sp>
      <p:sp>
        <p:nvSpPr>
          <p:cNvPr id="3" name="عنصر نائب للمحتوى 2"/>
          <p:cNvSpPr>
            <a:spLocks noGrp="1"/>
          </p:cNvSpPr>
          <p:nvPr>
            <p:ph idx="1"/>
          </p:nvPr>
        </p:nvSpPr>
        <p:spPr/>
        <p:txBody>
          <a:bodyPr>
            <a:normAutofit/>
          </a:bodyPr>
          <a:lstStyle/>
          <a:p>
            <a:r>
              <a:rPr lang="en-US" dirty="0" smtClean="0"/>
              <a:t>Light Emitting Diodes (LEDs) are therefore, in principle, appropriate.</a:t>
            </a:r>
          </a:p>
          <a:p>
            <a:r>
              <a:rPr lang="en-US" dirty="0" smtClean="0"/>
              <a:t>However, standard LEDs are not sufficiently powerful. </a:t>
            </a:r>
          </a:p>
          <a:p>
            <a:r>
              <a:rPr lang="en-US" dirty="0" smtClean="0"/>
              <a:t>Special purpose LEDs have been designed</a:t>
            </a:r>
          </a:p>
          <a:p>
            <a:r>
              <a:rPr lang="en-US" dirty="0" smtClean="0"/>
              <a:t>Internal </a:t>
            </a:r>
            <a:r>
              <a:rPr lang="en-US" dirty="0" err="1" smtClean="0"/>
              <a:t>lensing</a:t>
            </a:r>
            <a:r>
              <a:rPr lang="en-US" dirty="0" smtClean="0"/>
              <a:t> to give a high intensity output. </a:t>
            </a:r>
          </a:p>
          <a:p>
            <a:r>
              <a:rPr lang="en-US" dirty="0" smtClean="0"/>
              <a:t>Pulsed LEDs so that </a:t>
            </a:r>
            <a:r>
              <a:rPr lang="en-US" i="1" dirty="0" smtClean="0"/>
              <a:t>peak </a:t>
            </a:r>
            <a:r>
              <a:rPr lang="en-US" i="1" dirty="0" err="1" smtClean="0"/>
              <a:t>peak</a:t>
            </a:r>
            <a:r>
              <a:rPr lang="en-US" i="1" dirty="0" smtClean="0"/>
              <a:t> power is increased.</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Illuminating</a:t>
            </a:r>
            <a:endParaRPr lang="en-US" dirty="0"/>
          </a:p>
        </p:txBody>
      </p:sp>
      <p:sp>
        <p:nvSpPr>
          <p:cNvPr id="3" name="عنصر نائب للمحتوى 2"/>
          <p:cNvSpPr>
            <a:spLocks noGrp="1"/>
          </p:cNvSpPr>
          <p:nvPr>
            <p:ph idx="1"/>
          </p:nvPr>
        </p:nvSpPr>
        <p:spPr/>
        <p:txBody>
          <a:bodyPr/>
          <a:lstStyle/>
          <a:p>
            <a:r>
              <a:rPr lang="en-US" dirty="0" smtClean="0"/>
              <a:t>The LEDs need to be driven. </a:t>
            </a:r>
          </a:p>
          <a:p>
            <a:r>
              <a:rPr lang="en-US" dirty="0" smtClean="0"/>
              <a:t>Constant current through the LED (when on) ensures constant light output. </a:t>
            </a:r>
          </a:p>
          <a:p>
            <a:r>
              <a:rPr lang="en-US" dirty="0" smtClean="0"/>
              <a:t>How might this be achieved?</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Illuminating</a:t>
            </a:r>
            <a:endParaRPr lang="en-US" dirty="0"/>
          </a:p>
        </p:txBody>
      </p:sp>
      <p:sp>
        <p:nvSpPr>
          <p:cNvPr id="3" name="عنصر نائب للمحتوى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642910" y="1428736"/>
            <a:ext cx="7896225" cy="46101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508000" y="889000"/>
            <a:ext cx="8128000" cy="50800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Pulse </a:t>
            </a:r>
            <a:r>
              <a:rPr lang="en-US" dirty="0" err="1" smtClean="0"/>
              <a:t>Oximetry</a:t>
            </a:r>
            <a:r>
              <a:rPr lang="en-US" dirty="0" smtClean="0"/>
              <a:t> instrumentation</a:t>
            </a:r>
            <a:endParaRPr lang="en-US" dirty="0"/>
          </a:p>
        </p:txBody>
      </p:sp>
      <p:sp>
        <p:nvSpPr>
          <p:cNvPr id="3" name="عنصر نائب للمحتوى 2"/>
          <p:cNvSpPr>
            <a:spLocks noGrp="1"/>
          </p:cNvSpPr>
          <p:nvPr>
            <p:ph idx="1"/>
          </p:nvPr>
        </p:nvSpPr>
        <p:spPr/>
        <p:txBody>
          <a:bodyPr>
            <a:normAutofit lnSpcReduction="10000"/>
          </a:bodyPr>
          <a:lstStyle/>
          <a:p>
            <a:r>
              <a:rPr lang="en-US" dirty="0" smtClean="0"/>
              <a:t>Looking at them one at a time</a:t>
            </a:r>
          </a:p>
          <a:p>
            <a:r>
              <a:rPr lang="en-US" dirty="0" smtClean="0">
                <a:solidFill>
                  <a:schemeClr val="bg2"/>
                </a:solidFill>
              </a:rPr>
              <a:t>(a) Shine light through the finger or ear lobe. </a:t>
            </a:r>
          </a:p>
          <a:p>
            <a:r>
              <a:rPr lang="en-US" dirty="0" smtClean="0"/>
              <a:t>(b) Control the pulsing of that light. </a:t>
            </a:r>
          </a:p>
          <a:p>
            <a:r>
              <a:rPr lang="en-US" dirty="0" smtClean="0">
                <a:solidFill>
                  <a:schemeClr val="bg2"/>
                </a:solidFill>
              </a:rPr>
              <a:t>(c) Receive the transmitted light. </a:t>
            </a:r>
          </a:p>
          <a:p>
            <a:r>
              <a:rPr lang="en-US" dirty="0" smtClean="0">
                <a:solidFill>
                  <a:schemeClr val="bg2"/>
                </a:solidFill>
              </a:rPr>
              <a:t>(d) Retain the received signal. </a:t>
            </a:r>
          </a:p>
          <a:p>
            <a:r>
              <a:rPr lang="en-US" dirty="0" smtClean="0">
                <a:solidFill>
                  <a:schemeClr val="bg2"/>
                </a:solidFill>
              </a:rPr>
              <a:t>(e) Control the amplitude of the transmitted light. </a:t>
            </a:r>
          </a:p>
          <a:p>
            <a:r>
              <a:rPr lang="en-US" dirty="0" smtClean="0">
                <a:solidFill>
                  <a:schemeClr val="bg2"/>
                </a:solidFill>
              </a:rPr>
              <a:t>(f) Filter, store and interpret the information.</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5400" dirty="0" smtClean="0"/>
              <a:t>Timing</a:t>
            </a:r>
            <a:endParaRPr lang="en-US" sz="5400" dirty="0"/>
          </a:p>
        </p:txBody>
      </p:sp>
      <p:sp>
        <p:nvSpPr>
          <p:cNvPr id="3" name="عنصر نائب للمحتوى 2"/>
          <p:cNvSpPr>
            <a:spLocks noGrp="1"/>
          </p:cNvSpPr>
          <p:nvPr>
            <p:ph idx="1"/>
          </p:nvPr>
        </p:nvSpPr>
        <p:spPr/>
        <p:txBody>
          <a:bodyPr>
            <a:normAutofit/>
          </a:bodyPr>
          <a:lstStyle/>
          <a:p>
            <a:r>
              <a:rPr lang="en-US" dirty="0" smtClean="0"/>
              <a:t>The LEDs should be pulsed for two reasons:</a:t>
            </a:r>
          </a:p>
          <a:p>
            <a:r>
              <a:rPr lang="en-US" dirty="0" smtClean="0"/>
              <a:t>Increased peak power for same average power. </a:t>
            </a:r>
          </a:p>
          <a:p>
            <a:r>
              <a:rPr lang="en-US" dirty="0" smtClean="0"/>
              <a:t>Careful timing of the ’on’ time for each LED allows a single photo−detector to be used for both LEDs.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Timing</a:t>
            </a:r>
            <a:endParaRPr lang="en-US" dirty="0"/>
          </a:p>
        </p:txBody>
      </p:sp>
      <p:sp>
        <p:nvSpPr>
          <p:cNvPr id="3" name="عنصر نائب للمحتوى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200025" y="2305050"/>
            <a:ext cx="8743950" cy="22479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Timing</a:t>
            </a:r>
            <a:endParaRPr lang="en-US" dirty="0"/>
          </a:p>
        </p:txBody>
      </p:sp>
      <p:sp>
        <p:nvSpPr>
          <p:cNvPr id="3" name="عنصر نائب للمحتوى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srcRect/>
          <a:stretch>
            <a:fillRect/>
          </a:stretch>
        </p:blipFill>
        <p:spPr bwMode="auto">
          <a:xfrm>
            <a:off x="714348" y="2285992"/>
            <a:ext cx="7267575" cy="28003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Pulse </a:t>
            </a:r>
            <a:r>
              <a:rPr lang="en-US" dirty="0" err="1" smtClean="0"/>
              <a:t>Oximetry</a:t>
            </a:r>
            <a:r>
              <a:rPr lang="en-US" dirty="0" smtClean="0"/>
              <a:t> instrumentation</a:t>
            </a:r>
            <a:endParaRPr lang="en-US" dirty="0"/>
          </a:p>
        </p:txBody>
      </p:sp>
      <p:sp>
        <p:nvSpPr>
          <p:cNvPr id="3" name="عنصر نائب للمحتوى 2"/>
          <p:cNvSpPr>
            <a:spLocks noGrp="1"/>
          </p:cNvSpPr>
          <p:nvPr>
            <p:ph idx="1"/>
          </p:nvPr>
        </p:nvSpPr>
        <p:spPr/>
        <p:txBody>
          <a:bodyPr>
            <a:normAutofit lnSpcReduction="10000"/>
          </a:bodyPr>
          <a:lstStyle/>
          <a:p>
            <a:r>
              <a:rPr lang="en-US" dirty="0" smtClean="0"/>
              <a:t>Looking at them one at a time</a:t>
            </a:r>
          </a:p>
          <a:p>
            <a:r>
              <a:rPr lang="en-US" dirty="0" smtClean="0">
                <a:solidFill>
                  <a:schemeClr val="bg2"/>
                </a:solidFill>
              </a:rPr>
              <a:t>(a) Shine light through the finger or ear lobe. </a:t>
            </a:r>
          </a:p>
          <a:p>
            <a:r>
              <a:rPr lang="en-US" dirty="0" smtClean="0">
                <a:solidFill>
                  <a:schemeClr val="bg2"/>
                </a:solidFill>
              </a:rPr>
              <a:t>(b) Control the pulsing of that light. </a:t>
            </a:r>
          </a:p>
          <a:p>
            <a:r>
              <a:rPr lang="en-US" dirty="0" smtClean="0"/>
              <a:t>(c) Receive the transmitted light. </a:t>
            </a:r>
          </a:p>
          <a:p>
            <a:r>
              <a:rPr lang="en-US" dirty="0" smtClean="0">
                <a:solidFill>
                  <a:schemeClr val="bg2"/>
                </a:solidFill>
              </a:rPr>
              <a:t>(d) Retain the received signal. </a:t>
            </a:r>
          </a:p>
          <a:p>
            <a:r>
              <a:rPr lang="en-US" dirty="0" smtClean="0">
                <a:solidFill>
                  <a:schemeClr val="bg2"/>
                </a:solidFill>
              </a:rPr>
              <a:t>(e) Control the amplitude of the transmitted light. </a:t>
            </a:r>
          </a:p>
          <a:p>
            <a:r>
              <a:rPr lang="en-US" dirty="0" smtClean="0">
                <a:solidFill>
                  <a:schemeClr val="bg2"/>
                </a:solidFill>
              </a:rPr>
              <a:t>(f) Filter, store and interpret the information.</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Detecting</a:t>
            </a:r>
            <a:endParaRPr lang="en-US" dirty="0"/>
          </a:p>
        </p:txBody>
      </p:sp>
      <p:sp>
        <p:nvSpPr>
          <p:cNvPr id="3" name="عنصر نائب للمحتوى 2"/>
          <p:cNvSpPr>
            <a:spLocks noGrp="1"/>
          </p:cNvSpPr>
          <p:nvPr>
            <p:ph idx="1"/>
          </p:nvPr>
        </p:nvSpPr>
        <p:spPr/>
        <p:txBody>
          <a:bodyPr>
            <a:normAutofit fontScale="92500" lnSpcReduction="10000"/>
          </a:bodyPr>
          <a:lstStyle/>
          <a:p>
            <a:r>
              <a:rPr lang="en-US" dirty="0" smtClean="0"/>
              <a:t>Photodiodes are the simplest solid−state optical detectors.</a:t>
            </a:r>
          </a:p>
          <a:p>
            <a:r>
              <a:rPr lang="en-US" dirty="0" smtClean="0"/>
              <a:t>When light falls on the junction p−n junction region an electron−hole pair is created. </a:t>
            </a:r>
          </a:p>
          <a:p>
            <a:r>
              <a:rPr lang="en-US" dirty="0" smtClean="0"/>
              <a:t>The hole and the electron are swept in opposite directions.</a:t>
            </a:r>
          </a:p>
          <a:p>
            <a:r>
              <a:rPr lang="en-US" dirty="0" smtClean="0"/>
              <a:t>The resulting light current is seen as a large increase in the reverse current. </a:t>
            </a:r>
          </a:p>
          <a:p>
            <a:r>
              <a:rPr lang="en-US" dirty="0" smtClean="0"/>
              <a:t>This current needs to be turned into a voltage. </a:t>
            </a:r>
          </a:p>
          <a:p>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Detecting</a:t>
            </a:r>
            <a:endParaRPr lang="en-US" dirty="0"/>
          </a:p>
        </p:txBody>
      </p:sp>
      <p:sp>
        <p:nvSpPr>
          <p:cNvPr id="4" name="عنصر نائب للمحتوى 3"/>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srcRect/>
          <a:stretch>
            <a:fillRect/>
          </a:stretch>
        </p:blipFill>
        <p:spPr bwMode="auto">
          <a:xfrm>
            <a:off x="1071538" y="2500306"/>
            <a:ext cx="7236825" cy="281941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Pulse </a:t>
            </a:r>
            <a:r>
              <a:rPr lang="en-US" dirty="0" err="1" smtClean="0"/>
              <a:t>Oximetry</a:t>
            </a:r>
            <a:r>
              <a:rPr lang="en-US" dirty="0" smtClean="0"/>
              <a:t> instrumentation</a:t>
            </a:r>
            <a:endParaRPr lang="en-US" dirty="0"/>
          </a:p>
        </p:txBody>
      </p:sp>
      <p:sp>
        <p:nvSpPr>
          <p:cNvPr id="3" name="عنصر نائب للمحتوى 2"/>
          <p:cNvSpPr>
            <a:spLocks noGrp="1"/>
          </p:cNvSpPr>
          <p:nvPr>
            <p:ph idx="1"/>
          </p:nvPr>
        </p:nvSpPr>
        <p:spPr/>
        <p:txBody>
          <a:bodyPr>
            <a:normAutofit lnSpcReduction="10000"/>
          </a:bodyPr>
          <a:lstStyle/>
          <a:p>
            <a:r>
              <a:rPr lang="en-US" dirty="0" smtClean="0"/>
              <a:t>Looking at them one at a time</a:t>
            </a:r>
          </a:p>
          <a:p>
            <a:r>
              <a:rPr lang="en-US" dirty="0" smtClean="0">
                <a:solidFill>
                  <a:schemeClr val="bg2"/>
                </a:solidFill>
              </a:rPr>
              <a:t>(a) Shine light through the finger or ear lobe. </a:t>
            </a:r>
          </a:p>
          <a:p>
            <a:r>
              <a:rPr lang="en-US" dirty="0" smtClean="0">
                <a:solidFill>
                  <a:schemeClr val="bg2"/>
                </a:solidFill>
              </a:rPr>
              <a:t>(b) Control the pulsing of that light. </a:t>
            </a:r>
          </a:p>
          <a:p>
            <a:r>
              <a:rPr lang="en-US" dirty="0" smtClean="0">
                <a:solidFill>
                  <a:schemeClr val="bg2"/>
                </a:solidFill>
              </a:rPr>
              <a:t>(c) Receive the transmitted light. </a:t>
            </a:r>
          </a:p>
          <a:p>
            <a:r>
              <a:rPr lang="en-US" dirty="0" smtClean="0"/>
              <a:t>(d) Retain the received signal. </a:t>
            </a:r>
          </a:p>
          <a:p>
            <a:r>
              <a:rPr lang="en-US" dirty="0" smtClean="0">
                <a:solidFill>
                  <a:schemeClr val="bg2"/>
                </a:solidFill>
              </a:rPr>
              <a:t>(e) Control the amplitude of the transmitted light. </a:t>
            </a:r>
          </a:p>
          <a:p>
            <a:r>
              <a:rPr lang="en-US" dirty="0" smtClean="0">
                <a:solidFill>
                  <a:schemeClr val="bg2"/>
                </a:solidFill>
              </a:rPr>
              <a:t>(f) Filter, store and interpret the information.</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Retaining</a:t>
            </a:r>
            <a:endParaRPr lang="en-US" dirty="0"/>
          </a:p>
        </p:txBody>
      </p:sp>
      <p:sp>
        <p:nvSpPr>
          <p:cNvPr id="3" name="عنصر نائب للمحتوى 2"/>
          <p:cNvSpPr>
            <a:spLocks noGrp="1"/>
          </p:cNvSpPr>
          <p:nvPr>
            <p:ph idx="1"/>
          </p:nvPr>
        </p:nvSpPr>
        <p:spPr/>
        <p:txBody>
          <a:bodyPr>
            <a:normAutofit/>
          </a:bodyPr>
          <a:lstStyle/>
          <a:p>
            <a:r>
              <a:rPr lang="en-US" dirty="0" smtClean="0"/>
              <a:t>A single </a:t>
            </a:r>
            <a:r>
              <a:rPr lang="en-US" dirty="0" err="1" smtClean="0"/>
              <a:t>photodetector</a:t>
            </a:r>
            <a:r>
              <a:rPr lang="en-US" dirty="0" smtClean="0"/>
              <a:t> is being used to provide two pieces of information. </a:t>
            </a:r>
          </a:p>
          <a:p>
            <a:r>
              <a:rPr lang="en-US" dirty="0" smtClean="0"/>
              <a:t>Therefore, it is important to know when it is giving information about absorption of the red and the NIR wavelengths respectively. </a:t>
            </a:r>
          </a:p>
          <a:p>
            <a:r>
              <a:rPr lang="en-US" dirty="0" smtClean="0"/>
              <a:t>Some form of sample−and−hold circuitry is therefore necessary.</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Retaining</a:t>
            </a:r>
            <a:endParaRPr lang="en-US" dirty="0"/>
          </a:p>
        </p:txBody>
      </p:sp>
      <p:sp>
        <p:nvSpPr>
          <p:cNvPr id="3" name="عنصر نائب للمحتوى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1009650" y="2181225"/>
            <a:ext cx="7124700" cy="24955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Spectrophotometer</a:t>
            </a:r>
            <a:endParaRPr lang="en-US" dirty="0"/>
          </a:p>
        </p:txBody>
      </p:sp>
      <p:sp>
        <p:nvSpPr>
          <p:cNvPr id="3" name="عنصر نائب للمحتوى 2"/>
          <p:cNvSpPr>
            <a:spLocks noGrp="1"/>
          </p:cNvSpPr>
          <p:nvPr>
            <p:ph idx="1"/>
          </p:nvPr>
        </p:nvSpPr>
        <p:spPr/>
        <p:txBody>
          <a:bodyPr/>
          <a:lstStyle/>
          <a:p>
            <a:pPr>
              <a:buNone/>
            </a:pPr>
            <a:r>
              <a:rPr lang="en-US" dirty="0" smtClean="0">
                <a:solidFill>
                  <a:srgbClr val="FF0000"/>
                </a:solidFill>
              </a:rPr>
              <a:t>Is optical device that measure light absorption at various wavelengths for a given liquid sample.  </a:t>
            </a:r>
          </a:p>
          <a:p>
            <a:endParaRPr lang="en-US" dirty="0"/>
          </a:p>
        </p:txBody>
      </p:sp>
      <p:pic>
        <p:nvPicPr>
          <p:cNvPr id="1026" name="Picture 2"/>
          <p:cNvPicPr>
            <a:picLocks noChangeAspect="1" noChangeArrowheads="1"/>
          </p:cNvPicPr>
          <p:nvPr/>
        </p:nvPicPr>
        <p:blipFill>
          <a:blip r:embed="rId3"/>
          <a:srcRect/>
          <a:stretch>
            <a:fillRect/>
          </a:stretch>
        </p:blipFill>
        <p:spPr bwMode="auto">
          <a:xfrm>
            <a:off x="785786" y="3000372"/>
            <a:ext cx="7358114" cy="1214446"/>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Pulse </a:t>
            </a:r>
            <a:r>
              <a:rPr lang="en-US" dirty="0" err="1" smtClean="0"/>
              <a:t>Oximetry</a:t>
            </a:r>
            <a:r>
              <a:rPr lang="en-US" dirty="0" smtClean="0"/>
              <a:t> instrumentation</a:t>
            </a:r>
            <a:endParaRPr lang="en-US" dirty="0"/>
          </a:p>
        </p:txBody>
      </p:sp>
      <p:sp>
        <p:nvSpPr>
          <p:cNvPr id="3" name="عنصر نائب للمحتوى 2"/>
          <p:cNvSpPr>
            <a:spLocks noGrp="1"/>
          </p:cNvSpPr>
          <p:nvPr>
            <p:ph idx="1"/>
          </p:nvPr>
        </p:nvSpPr>
        <p:spPr/>
        <p:txBody>
          <a:bodyPr>
            <a:normAutofit lnSpcReduction="10000"/>
          </a:bodyPr>
          <a:lstStyle/>
          <a:p>
            <a:r>
              <a:rPr lang="en-US" dirty="0" smtClean="0"/>
              <a:t>Looking at them one at a time</a:t>
            </a:r>
          </a:p>
          <a:p>
            <a:r>
              <a:rPr lang="en-US" dirty="0" smtClean="0">
                <a:solidFill>
                  <a:schemeClr val="bg2"/>
                </a:solidFill>
              </a:rPr>
              <a:t>(a) Shine light through the finger or ear lobe. </a:t>
            </a:r>
          </a:p>
          <a:p>
            <a:r>
              <a:rPr lang="en-US" dirty="0" smtClean="0">
                <a:solidFill>
                  <a:schemeClr val="bg2"/>
                </a:solidFill>
              </a:rPr>
              <a:t>(b) Control the pulsing of that light. </a:t>
            </a:r>
          </a:p>
          <a:p>
            <a:r>
              <a:rPr lang="en-US" dirty="0" smtClean="0">
                <a:solidFill>
                  <a:schemeClr val="bg2"/>
                </a:solidFill>
              </a:rPr>
              <a:t>(c) Receive the transmitted light. </a:t>
            </a:r>
          </a:p>
          <a:p>
            <a:r>
              <a:rPr lang="en-US" dirty="0" smtClean="0">
                <a:solidFill>
                  <a:schemeClr val="bg2"/>
                </a:solidFill>
              </a:rPr>
              <a:t>(d) Retain the received signal. </a:t>
            </a:r>
          </a:p>
          <a:p>
            <a:r>
              <a:rPr lang="en-US" dirty="0" smtClean="0"/>
              <a:t>(e) Control the amplitude of the transmitted light. </a:t>
            </a:r>
          </a:p>
          <a:p>
            <a:r>
              <a:rPr lang="en-US" dirty="0" smtClean="0">
                <a:solidFill>
                  <a:schemeClr val="bg2"/>
                </a:solidFill>
              </a:rPr>
              <a:t>(f) Filter, store and interpret the information.</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Automatic Gain Control</a:t>
            </a:r>
            <a:endParaRPr lang="en-US" dirty="0"/>
          </a:p>
        </p:txBody>
      </p:sp>
      <p:sp>
        <p:nvSpPr>
          <p:cNvPr id="3" name="عنصر نائب للمحتوى 2"/>
          <p:cNvSpPr>
            <a:spLocks noGrp="1"/>
          </p:cNvSpPr>
          <p:nvPr>
            <p:ph idx="1"/>
          </p:nvPr>
        </p:nvSpPr>
        <p:spPr/>
        <p:txBody>
          <a:bodyPr>
            <a:normAutofit/>
          </a:bodyPr>
          <a:lstStyle/>
          <a:p>
            <a:r>
              <a:rPr lang="en-US" dirty="0" smtClean="0"/>
              <a:t>Automatic Gain Control (AGC) is when an attribute of a received signal is used to control the amplitude of the received signal. </a:t>
            </a:r>
          </a:p>
          <a:p>
            <a:r>
              <a:rPr lang="en-US" dirty="0" smtClean="0"/>
              <a:t>Commonly used in A.M. Radios.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Automatic Gain Control</a:t>
            </a:r>
            <a:endParaRPr lang="en-US" dirty="0"/>
          </a:p>
        </p:txBody>
      </p:sp>
      <p:sp>
        <p:nvSpPr>
          <p:cNvPr id="3" name="عنصر نائب للمحتوى 2"/>
          <p:cNvSpPr>
            <a:spLocks noGrp="1"/>
          </p:cNvSpPr>
          <p:nvPr>
            <p:ph idx="1"/>
          </p:nvPr>
        </p:nvSpPr>
        <p:spPr/>
        <p:txBody>
          <a:bodyPr>
            <a:normAutofit fontScale="92500"/>
          </a:bodyPr>
          <a:lstStyle/>
          <a:p>
            <a:r>
              <a:rPr lang="en-US" dirty="0" smtClean="0"/>
              <a:t>Three reasons why an AGC circuit is used in pulse </a:t>
            </a:r>
            <a:r>
              <a:rPr lang="en-US" dirty="0" err="1" smtClean="0"/>
              <a:t>oximetry</a:t>
            </a:r>
            <a:endParaRPr lang="en-US" dirty="0" smtClean="0"/>
          </a:p>
          <a:p>
            <a:r>
              <a:rPr lang="en-US" dirty="0" smtClean="0"/>
              <a:t>It allows the frequency response of the photodiode  to be ’corrected’. </a:t>
            </a:r>
          </a:p>
          <a:p>
            <a:r>
              <a:rPr lang="en-US" dirty="0" smtClean="0"/>
              <a:t>It keeps the </a:t>
            </a:r>
            <a:r>
              <a:rPr lang="en-US" dirty="0" err="1" smtClean="0"/>
              <a:t>a.c</a:t>
            </a:r>
            <a:r>
              <a:rPr lang="en-US" dirty="0" smtClean="0"/>
              <a:t>. signal (which varies between 0.1% and 2% of the total signal) within a pre−defined range. </a:t>
            </a:r>
          </a:p>
          <a:p>
            <a:r>
              <a:rPr lang="en-US" dirty="0" smtClean="0"/>
              <a:t>It allows the </a:t>
            </a:r>
            <a:r>
              <a:rPr lang="en-US" dirty="0" err="1" smtClean="0"/>
              <a:t>d.c</a:t>
            </a:r>
            <a:r>
              <a:rPr lang="en-US" dirty="0" smtClean="0"/>
              <a:t>. level of both the NIR and the red signals to be kept at the same level (say 2V).</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Pulse </a:t>
            </a:r>
            <a:r>
              <a:rPr lang="en-US" dirty="0" err="1" smtClean="0"/>
              <a:t>Oximetry</a:t>
            </a:r>
            <a:r>
              <a:rPr lang="en-US" dirty="0" smtClean="0"/>
              <a:t> instrumentation</a:t>
            </a:r>
            <a:endParaRPr lang="en-US" dirty="0"/>
          </a:p>
        </p:txBody>
      </p:sp>
      <p:sp>
        <p:nvSpPr>
          <p:cNvPr id="3" name="عنصر نائب للمحتوى 2"/>
          <p:cNvSpPr>
            <a:spLocks noGrp="1"/>
          </p:cNvSpPr>
          <p:nvPr>
            <p:ph idx="1"/>
          </p:nvPr>
        </p:nvSpPr>
        <p:spPr/>
        <p:txBody>
          <a:bodyPr>
            <a:normAutofit lnSpcReduction="10000"/>
          </a:bodyPr>
          <a:lstStyle/>
          <a:p>
            <a:r>
              <a:rPr lang="en-US" dirty="0" smtClean="0">
                <a:solidFill>
                  <a:schemeClr val="bg2"/>
                </a:solidFill>
              </a:rPr>
              <a:t>Looking at them one at a time</a:t>
            </a:r>
          </a:p>
          <a:p>
            <a:r>
              <a:rPr lang="en-US" dirty="0" smtClean="0">
                <a:solidFill>
                  <a:schemeClr val="bg2"/>
                </a:solidFill>
              </a:rPr>
              <a:t>(a) Shine light through the finger or ear lobe. </a:t>
            </a:r>
          </a:p>
          <a:p>
            <a:r>
              <a:rPr lang="en-US" dirty="0" smtClean="0">
                <a:solidFill>
                  <a:schemeClr val="bg2"/>
                </a:solidFill>
              </a:rPr>
              <a:t>(b) Control the pulsing of that light. </a:t>
            </a:r>
          </a:p>
          <a:p>
            <a:r>
              <a:rPr lang="en-US" dirty="0" smtClean="0">
                <a:solidFill>
                  <a:schemeClr val="bg2"/>
                </a:solidFill>
              </a:rPr>
              <a:t>(c) Receive the transmitted light. </a:t>
            </a:r>
          </a:p>
          <a:p>
            <a:r>
              <a:rPr lang="en-US" dirty="0" smtClean="0">
                <a:solidFill>
                  <a:schemeClr val="bg2"/>
                </a:solidFill>
              </a:rPr>
              <a:t>(d) Retain the received signal. </a:t>
            </a:r>
          </a:p>
          <a:p>
            <a:r>
              <a:rPr lang="en-US" dirty="0" smtClean="0">
                <a:solidFill>
                  <a:schemeClr val="bg2"/>
                </a:solidFill>
              </a:rPr>
              <a:t>(e) Control the amplitude of the transmitted light. </a:t>
            </a:r>
          </a:p>
          <a:p>
            <a:r>
              <a:rPr lang="en-US" dirty="0" smtClean="0"/>
              <a:t>(f) Filter, store and interpret the information.</a:t>
            </a:r>
          </a:p>
          <a:p>
            <a:pPr>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Programming</a:t>
            </a:r>
            <a:endParaRPr lang="en-US" dirty="0"/>
          </a:p>
        </p:txBody>
      </p:sp>
      <p:sp>
        <p:nvSpPr>
          <p:cNvPr id="3" name="عنصر نائب للمحتوى 2"/>
          <p:cNvSpPr>
            <a:spLocks noGrp="1"/>
          </p:cNvSpPr>
          <p:nvPr>
            <p:ph idx="1"/>
          </p:nvPr>
        </p:nvSpPr>
        <p:spPr/>
        <p:txBody>
          <a:bodyPr>
            <a:normAutofit/>
          </a:bodyPr>
          <a:lstStyle/>
          <a:p>
            <a:r>
              <a:rPr lang="en-US" dirty="0" smtClean="0"/>
              <a:t>Finally, a CPU of some description will be used to process the data. </a:t>
            </a:r>
          </a:p>
          <a:p>
            <a:r>
              <a:rPr lang="en-US" dirty="0" smtClean="0"/>
              <a:t>It will:</a:t>
            </a:r>
          </a:p>
          <a:p>
            <a:r>
              <a:rPr lang="en-US" dirty="0" smtClean="0"/>
              <a:t>Do any necessary noise final reduction (possibly using averaging). </a:t>
            </a:r>
          </a:p>
          <a:p>
            <a:r>
              <a:rPr lang="en-US" dirty="0" smtClean="0"/>
              <a:t>Calculate </a:t>
            </a:r>
            <a:r>
              <a:rPr lang="en-US" i="1" dirty="0" smtClean="0"/>
              <a:t>R.</a:t>
            </a:r>
          </a:p>
          <a:p>
            <a:r>
              <a:rPr lang="en-US" dirty="0" smtClean="0"/>
              <a:t>Infer the SaO2 using a look−up table.</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رقم الشريحة 5"/>
          <p:cNvSpPr>
            <a:spLocks noGrp="1"/>
          </p:cNvSpPr>
          <p:nvPr>
            <p:ph type="sldNum" sz="quarter" idx="11"/>
          </p:nvPr>
        </p:nvSpPr>
        <p:spPr/>
        <p:txBody>
          <a:bodyPr/>
          <a:lstStyle/>
          <a:p>
            <a:fld id="{41C0E79A-A3D7-4F18-8583-BAAC7101EEC7}" type="slidenum">
              <a:rPr lang="en-US" altLang="zh-TW"/>
              <a:pPr/>
              <a:t>35</a:t>
            </a:fld>
            <a:endParaRPr lang="en-US" altLang="zh-TW"/>
          </a:p>
        </p:txBody>
      </p:sp>
      <p:sp>
        <p:nvSpPr>
          <p:cNvPr id="60418" name="Rectangle 2"/>
          <p:cNvSpPr>
            <a:spLocks noGrp="1" noChangeArrowheads="1"/>
          </p:cNvSpPr>
          <p:nvPr>
            <p:ph type="title"/>
          </p:nvPr>
        </p:nvSpPr>
        <p:spPr/>
        <p:txBody>
          <a:bodyPr>
            <a:normAutofit fontScale="90000"/>
          </a:bodyPr>
          <a:lstStyle/>
          <a:p>
            <a:r>
              <a:rPr lang="en-US" altLang="zh-TW"/>
              <a:t>The Ration R and Oxygen Saturation</a:t>
            </a:r>
          </a:p>
        </p:txBody>
      </p:sp>
      <p:pic>
        <p:nvPicPr>
          <p:cNvPr id="60421" name="Picture 5"/>
          <p:cNvPicPr>
            <a:picLocks noGrp="1" noChangeAspect="1" noChangeArrowheads="1"/>
          </p:cNvPicPr>
          <p:nvPr>
            <p:ph sz="half" idx="1"/>
          </p:nvPr>
        </p:nvPicPr>
        <p:blipFill>
          <a:blip r:embed="rId3"/>
          <a:srcRect/>
          <a:stretch>
            <a:fillRect/>
          </a:stretch>
        </p:blipFill>
        <p:spPr>
          <a:xfrm>
            <a:off x="611188" y="1773238"/>
            <a:ext cx="4537075" cy="2897187"/>
          </a:xfrm>
          <a:noFill/>
          <a:ln/>
        </p:spPr>
      </p:pic>
      <p:pic>
        <p:nvPicPr>
          <p:cNvPr id="60428" name="Picture 12"/>
          <p:cNvPicPr>
            <a:picLocks noGrp="1" noChangeAspect="1" noChangeArrowheads="1"/>
          </p:cNvPicPr>
          <p:nvPr>
            <p:ph sz="half" idx="2"/>
          </p:nvPr>
        </p:nvPicPr>
        <p:blipFill>
          <a:blip r:embed="rId4"/>
          <a:srcRect/>
          <a:stretch>
            <a:fillRect/>
          </a:stretch>
        </p:blipFill>
        <p:spPr>
          <a:xfrm>
            <a:off x="1187450" y="4941888"/>
            <a:ext cx="2879725" cy="871537"/>
          </a:xfrm>
          <a:noFill/>
          <a:ln/>
        </p:spPr>
      </p:pic>
      <p:sp>
        <p:nvSpPr>
          <p:cNvPr id="60430" name="Text Box 14"/>
          <p:cNvSpPr txBox="1">
            <a:spLocks noChangeArrowheads="1"/>
          </p:cNvSpPr>
          <p:nvPr/>
        </p:nvSpPr>
        <p:spPr bwMode="auto">
          <a:xfrm>
            <a:off x="5056188" y="5108575"/>
            <a:ext cx="184150" cy="366713"/>
          </a:xfrm>
          <a:prstGeom prst="rect">
            <a:avLst/>
          </a:prstGeom>
          <a:noFill/>
          <a:ln w="9525">
            <a:noFill/>
            <a:miter lim="800000"/>
            <a:headEnd/>
            <a:tailEnd/>
          </a:ln>
          <a:effectLst/>
        </p:spPr>
        <p:txBody>
          <a:bodyPr wrap="none">
            <a:spAutoFit/>
          </a:bodyPr>
          <a:lstStyle/>
          <a:p>
            <a:endParaRPr lang="en-US"/>
          </a:p>
        </p:txBody>
      </p:sp>
      <p:sp>
        <p:nvSpPr>
          <p:cNvPr id="60432" name="Rectangle 16"/>
          <p:cNvSpPr>
            <a:spLocks noChangeArrowheads="1"/>
          </p:cNvSpPr>
          <p:nvPr/>
        </p:nvSpPr>
        <p:spPr bwMode="auto">
          <a:xfrm>
            <a:off x="5148263" y="1916113"/>
            <a:ext cx="3600450" cy="3889375"/>
          </a:xfrm>
          <a:prstGeom prst="rect">
            <a:avLst/>
          </a:prstGeom>
          <a:noFill/>
          <a:ln w="9525">
            <a:noFill/>
            <a:miter lim="800000"/>
            <a:headEnd/>
            <a:tailEnd/>
          </a:ln>
          <a:effectLst/>
        </p:spPr>
        <p:txBody>
          <a:bodyPr/>
          <a:lstStyle/>
          <a:p>
            <a:pPr marL="342900" indent="-342900" algn="l" rtl="0">
              <a:spcBef>
                <a:spcPct val="35000"/>
              </a:spcBef>
              <a:spcAft>
                <a:spcPct val="35000"/>
              </a:spcAft>
              <a:buClr>
                <a:schemeClr val="bg2"/>
              </a:buClr>
              <a:buSzPct val="75000"/>
              <a:buFont typeface="Wingdings" pitchFamily="2" charset="2"/>
              <a:buChar char="n"/>
            </a:pPr>
            <a:r>
              <a:rPr lang="en-US" altLang="zh-TW" sz="2000" dirty="0" smtClean="0"/>
              <a:t>Attenuation </a:t>
            </a:r>
            <a:r>
              <a:rPr lang="en-US" altLang="zh-TW" sz="2000" dirty="0"/>
              <a:t>not only by the arterial, venous and capillary blood but also by the skin (pigmentation causes absorption varies from person to person).</a:t>
            </a:r>
          </a:p>
          <a:p>
            <a:pPr marL="342900" indent="-342900" algn="l" rtl="0">
              <a:spcBef>
                <a:spcPct val="35000"/>
              </a:spcBef>
              <a:spcAft>
                <a:spcPct val="35000"/>
              </a:spcAft>
              <a:buClr>
                <a:schemeClr val="bg2"/>
              </a:buClr>
              <a:buSzPct val="75000"/>
              <a:buFont typeface="Wingdings" pitchFamily="2" charset="2"/>
              <a:buChar char="n"/>
            </a:pPr>
            <a:r>
              <a:rPr lang="en-US" altLang="zh-TW" sz="2000" dirty="0"/>
              <a:t>Calibration uses look-up tables derived from studies on large numbers of healthy volunteers.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وان 1"/>
          <p:cNvSpPr>
            <a:spLocks noGrp="1"/>
          </p:cNvSpPr>
          <p:nvPr>
            <p:ph type="title"/>
          </p:nvPr>
        </p:nvSpPr>
        <p:spPr>
          <a:xfrm>
            <a:off x="500034" y="714356"/>
            <a:ext cx="8229600" cy="1143000"/>
          </a:xfrm>
        </p:spPr>
        <p:txBody>
          <a:bodyPr>
            <a:normAutofit fontScale="90000"/>
          </a:bodyPr>
          <a:lstStyle/>
          <a:p>
            <a:r>
              <a:rPr lang="en-US" dirty="0" smtClean="0"/>
              <a:t>Pulse </a:t>
            </a:r>
            <a:r>
              <a:rPr lang="en-US" dirty="0" err="1" smtClean="0"/>
              <a:t>oximeter</a:t>
            </a:r>
            <a:r>
              <a:rPr lang="en-US" dirty="0" smtClean="0"/>
              <a:t> Test</a:t>
            </a:r>
            <a:r>
              <a:rPr lang="en-US" dirty="0" smtClean="0">
                <a:solidFill>
                  <a:srgbClr val="FF0000"/>
                </a:solidFill>
              </a:rPr>
              <a:t/>
            </a:r>
            <a:br>
              <a:rPr lang="en-US" dirty="0" smtClean="0">
                <a:solidFill>
                  <a:srgbClr val="FF0000"/>
                </a:solidFill>
              </a:rPr>
            </a:br>
            <a:r>
              <a:rPr lang="en-US" b="1" dirty="0" smtClean="0"/>
              <a:t>Index 2 Pulse </a:t>
            </a:r>
            <a:r>
              <a:rPr lang="en-US" b="1" dirty="0" err="1" smtClean="0"/>
              <a:t>Oximeter</a:t>
            </a:r>
            <a:r>
              <a:rPr lang="en-US" b="1" dirty="0" smtClean="0"/>
              <a:t> Simulator</a:t>
            </a:r>
            <a:br>
              <a:rPr lang="en-US" b="1" dirty="0" smtClean="0"/>
            </a:br>
            <a:r>
              <a:rPr lang="en-US" dirty="0" smtClean="0"/>
              <a:t>optical “finger”</a:t>
            </a:r>
            <a:r>
              <a:rPr lang="en-US" b="1" dirty="0" smtClean="0"/>
              <a:t/>
            </a:r>
            <a:br>
              <a:rPr lang="en-US" b="1" dirty="0" smtClean="0"/>
            </a:br>
            <a:endParaRPr lang="en-US" dirty="0" smtClean="0"/>
          </a:p>
        </p:txBody>
      </p:sp>
      <p:pic>
        <p:nvPicPr>
          <p:cNvPr id="38915" name="Picture 2"/>
          <p:cNvPicPr>
            <a:picLocks noGrp="1" noChangeAspect="1" noChangeArrowheads="1"/>
          </p:cNvPicPr>
          <p:nvPr>
            <p:ph idx="1"/>
          </p:nvPr>
        </p:nvPicPr>
        <p:blipFill>
          <a:blip r:embed="rId3"/>
          <a:srcRect/>
          <a:stretch>
            <a:fillRect/>
          </a:stretch>
        </p:blipFill>
        <p:spPr>
          <a:xfrm>
            <a:off x="2316163" y="2049463"/>
            <a:ext cx="3978275" cy="4414837"/>
          </a:xfrm>
          <a:noFill/>
        </p:spPr>
      </p:pic>
      <p:sp>
        <p:nvSpPr>
          <p:cNvPr id="5" name="عنصر نائب للتذييل 4"/>
          <p:cNvSpPr>
            <a:spLocks noGrp="1"/>
          </p:cNvSpPr>
          <p:nvPr>
            <p:ph type="ftr" sz="quarter" idx="11"/>
          </p:nvPr>
        </p:nvSpPr>
        <p:spPr>
          <a:xfrm>
            <a:off x="3124200" y="6440488"/>
            <a:ext cx="4843463" cy="457200"/>
          </a:xfrm>
        </p:spPr>
        <p:txBody>
          <a:bodyPr/>
          <a:lstStyle/>
          <a:p>
            <a:pPr>
              <a:defRPr/>
            </a:pPr>
            <a:r>
              <a:rPr lang="en-US" dirty="0"/>
              <a:t> Please contact Dr </a:t>
            </a:r>
            <a:r>
              <a:rPr lang="en-US" dirty="0" err="1"/>
              <a:t>Fadhl</a:t>
            </a:r>
            <a:r>
              <a:rPr lang="en-US" dirty="0"/>
              <a:t> to use this material</a:t>
            </a:r>
          </a:p>
        </p:txBody>
      </p:sp>
      <p:sp>
        <p:nvSpPr>
          <p:cNvPr id="7" name="مربع نص 6"/>
          <p:cNvSpPr txBox="1"/>
          <p:nvPr/>
        </p:nvSpPr>
        <p:spPr>
          <a:xfrm>
            <a:off x="6715140" y="2214554"/>
            <a:ext cx="2214578" cy="3108543"/>
          </a:xfrm>
          <a:prstGeom prst="rect">
            <a:avLst/>
          </a:prstGeom>
          <a:noFill/>
        </p:spPr>
        <p:txBody>
          <a:bodyPr wrap="square" rtlCol="0">
            <a:spAutoFit/>
          </a:bodyPr>
          <a:lstStyle/>
          <a:p>
            <a:pPr algn="l" rtl="0"/>
            <a:r>
              <a:rPr lang="en-US" sz="2800" dirty="0" smtClean="0"/>
              <a:t>Simulators or performance analyzer?</a:t>
            </a:r>
          </a:p>
          <a:p>
            <a:pPr algn="l"/>
            <a:r>
              <a:rPr lang="en-US" sz="2800" b="1" i="1" dirty="0" smtClean="0"/>
              <a:t>F Version</a:t>
            </a:r>
          </a:p>
          <a:p>
            <a:pPr algn="l"/>
            <a:r>
              <a:rPr lang="en-US" sz="2800" b="1" i="1" dirty="0" smtClean="0"/>
              <a:t>FE Version</a:t>
            </a:r>
          </a:p>
          <a:p>
            <a:pPr algn="l" rtl="0"/>
            <a:endParaRPr lang="en-US" sz="2800" dirty="0" smtClean="0"/>
          </a:p>
          <a:p>
            <a:pPr algn="l" rtl="0"/>
            <a:endParaRPr lang="en-US"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14"/>
            <a:ext cx="8229600" cy="654032"/>
          </a:xfrm>
        </p:spPr>
        <p:txBody>
          <a:bodyPr>
            <a:normAutofit fontScale="90000"/>
          </a:bodyPr>
          <a:lstStyle/>
          <a:p>
            <a:r>
              <a:rPr lang="en-US" b="1" i="1" dirty="0" smtClean="0"/>
              <a:t>Verified </a:t>
            </a:r>
            <a:r>
              <a:rPr lang="en-US" b="1" i="1" dirty="0" err="1" smtClean="0"/>
              <a:t>Oximeter</a:t>
            </a:r>
            <a:r>
              <a:rPr lang="en-US" b="1" i="1" dirty="0" smtClean="0"/>
              <a:t> Makes</a:t>
            </a:r>
            <a:endParaRPr lang="en-US" dirty="0"/>
          </a:p>
        </p:txBody>
      </p:sp>
      <p:sp>
        <p:nvSpPr>
          <p:cNvPr id="3" name="عنصر نائب للمحتوى 2"/>
          <p:cNvSpPr>
            <a:spLocks noGrp="1"/>
          </p:cNvSpPr>
          <p:nvPr>
            <p:ph idx="1"/>
          </p:nvPr>
        </p:nvSpPr>
        <p:spPr>
          <a:xfrm>
            <a:off x="428596" y="1071546"/>
            <a:ext cx="8229600" cy="5500726"/>
          </a:xfrm>
        </p:spPr>
        <p:txBody>
          <a:bodyPr>
            <a:noAutofit/>
          </a:bodyPr>
          <a:lstStyle/>
          <a:p>
            <a:pPr>
              <a:buNone/>
            </a:pPr>
            <a:r>
              <a:rPr lang="en-US" sz="2000" dirty="0" smtClean="0"/>
              <a:t>The following makes of </a:t>
            </a:r>
            <a:r>
              <a:rPr lang="en-US" sz="2000" dirty="0" err="1" smtClean="0"/>
              <a:t>oximeters</a:t>
            </a:r>
            <a:r>
              <a:rPr lang="en-US" sz="2000" dirty="0" smtClean="0"/>
              <a:t> have been verified as working properly, both electronically and with their probes, and are pre-programmed into Index 2XL:</a:t>
            </a:r>
          </a:p>
          <a:p>
            <a:pPr>
              <a:buNone/>
            </a:pPr>
            <a:r>
              <a:rPr lang="en-US" sz="2000" dirty="0" smtClean="0"/>
              <a:t>• BCI® (3101)</a:t>
            </a:r>
          </a:p>
          <a:p>
            <a:pPr>
              <a:buNone/>
            </a:pPr>
            <a:r>
              <a:rPr lang="en-US" sz="2000" dirty="0" smtClean="0"/>
              <a:t>• </a:t>
            </a:r>
            <a:r>
              <a:rPr lang="en-US" sz="2000" dirty="0" err="1" smtClean="0"/>
              <a:t>Criticare</a:t>
            </a:r>
            <a:r>
              <a:rPr lang="en-US" sz="2000" dirty="0" smtClean="0"/>
              <a:t>® (504)</a:t>
            </a:r>
          </a:p>
          <a:p>
            <a:pPr>
              <a:buNone/>
            </a:pPr>
            <a:r>
              <a:rPr lang="en-US" sz="2000" dirty="0" smtClean="0"/>
              <a:t>• </a:t>
            </a:r>
            <a:r>
              <a:rPr lang="en-US" sz="2000" dirty="0" err="1" smtClean="0"/>
              <a:t>Datascope</a:t>
            </a:r>
            <a:r>
              <a:rPr lang="en-US" sz="2000" dirty="0" smtClean="0"/>
              <a:t>® (Passport)</a:t>
            </a:r>
          </a:p>
          <a:p>
            <a:pPr>
              <a:buNone/>
            </a:pPr>
            <a:r>
              <a:rPr lang="en-US" sz="2000" dirty="0" smtClean="0"/>
              <a:t>• </a:t>
            </a:r>
            <a:r>
              <a:rPr lang="en-US" sz="2000" dirty="0" err="1" smtClean="0"/>
              <a:t>Datex</a:t>
            </a:r>
            <a:r>
              <a:rPr lang="en-US" sz="2000" dirty="0" smtClean="0"/>
              <a:t>® (</a:t>
            </a:r>
            <a:r>
              <a:rPr lang="en-US" sz="2000" dirty="0" err="1" smtClean="0"/>
              <a:t>CardioCap</a:t>
            </a:r>
            <a:r>
              <a:rPr lang="en-US" sz="2000" dirty="0" smtClean="0"/>
              <a:t>, </a:t>
            </a:r>
            <a:r>
              <a:rPr lang="en-US" sz="2000" dirty="0" err="1" smtClean="0"/>
              <a:t>Ultima</a:t>
            </a:r>
            <a:r>
              <a:rPr lang="en-US" sz="2000" dirty="0" smtClean="0"/>
              <a:t>, Satellite Trans, AS/3, 251)</a:t>
            </a:r>
          </a:p>
          <a:p>
            <a:pPr>
              <a:buNone/>
            </a:pPr>
            <a:r>
              <a:rPr lang="en-US" sz="2000" dirty="0" smtClean="0"/>
              <a:t>• HP® (Merlin)</a:t>
            </a:r>
          </a:p>
          <a:p>
            <a:pPr>
              <a:buNone/>
            </a:pPr>
            <a:r>
              <a:rPr lang="en-US" sz="2000" dirty="0" smtClean="0"/>
              <a:t>• </a:t>
            </a:r>
            <a:r>
              <a:rPr lang="en-US" sz="2000" dirty="0" err="1" smtClean="0"/>
              <a:t>Nellcor</a:t>
            </a:r>
            <a:r>
              <a:rPr lang="en-US" sz="2000" dirty="0" smtClean="0"/>
              <a:t>® (N-100, 200)</a:t>
            </a:r>
          </a:p>
          <a:p>
            <a:pPr>
              <a:buNone/>
            </a:pPr>
            <a:r>
              <a:rPr lang="en-US" sz="2000" dirty="0" smtClean="0"/>
              <a:t>• Nihon-</a:t>
            </a:r>
            <a:r>
              <a:rPr lang="en-US" sz="2000" dirty="0" err="1" smtClean="0"/>
              <a:t>Kohden</a:t>
            </a:r>
            <a:r>
              <a:rPr lang="en-US" sz="2000" dirty="0" smtClean="0"/>
              <a:t>® (</a:t>
            </a:r>
            <a:r>
              <a:rPr lang="en-US" sz="2000" dirty="0" err="1" smtClean="0"/>
              <a:t>Lifescope</a:t>
            </a:r>
            <a:r>
              <a:rPr lang="en-US" sz="2000" dirty="0" smtClean="0"/>
              <a:t>)</a:t>
            </a:r>
          </a:p>
          <a:p>
            <a:pPr>
              <a:buNone/>
            </a:pPr>
            <a:r>
              <a:rPr lang="en-US" sz="2000" dirty="0" smtClean="0"/>
              <a:t>• </a:t>
            </a:r>
            <a:r>
              <a:rPr lang="en-US" sz="2000" dirty="0" err="1" smtClean="0"/>
              <a:t>Novametrix</a:t>
            </a:r>
            <a:r>
              <a:rPr lang="en-US" sz="2000" dirty="0" smtClean="0"/>
              <a:t>®</a:t>
            </a:r>
          </a:p>
          <a:p>
            <a:pPr>
              <a:buNone/>
            </a:pPr>
            <a:r>
              <a:rPr lang="en-US" sz="2000" dirty="0" smtClean="0"/>
              <a:t>• </a:t>
            </a:r>
            <a:r>
              <a:rPr lang="en-US" sz="2000" dirty="0" err="1" smtClean="0"/>
              <a:t>Ohmeda</a:t>
            </a:r>
            <a:r>
              <a:rPr lang="en-US" sz="2000" dirty="0" smtClean="0"/>
              <a:t>® (3700) and Nova</a:t>
            </a:r>
          </a:p>
          <a:p>
            <a:pPr>
              <a:buNone/>
            </a:pPr>
            <a:r>
              <a:rPr lang="en-US" sz="2000" dirty="0" smtClean="0"/>
              <a:t>• </a:t>
            </a:r>
            <a:r>
              <a:rPr lang="en-US" sz="2000" dirty="0" err="1" smtClean="0"/>
              <a:t>Respironics</a:t>
            </a:r>
            <a:r>
              <a:rPr lang="en-US" sz="2000" dirty="0" smtClean="0"/>
              <a:t>®</a:t>
            </a:r>
          </a:p>
          <a:p>
            <a:pPr>
              <a:buNone/>
            </a:pPr>
            <a:r>
              <a:rPr lang="en-US" sz="2000" dirty="0" smtClean="0"/>
              <a:t>• Philips Medical Systems (PMS M1190)</a:t>
            </a:r>
          </a:p>
          <a:p>
            <a:pPr>
              <a:buNone/>
            </a:pPr>
            <a:r>
              <a:rPr lang="en-US" sz="2000" dirty="0" smtClean="0"/>
              <a:t>• </a:t>
            </a:r>
            <a:r>
              <a:rPr lang="en-US" sz="2000" dirty="0" err="1" smtClean="0"/>
              <a:t>Nonin</a:t>
            </a:r>
            <a:endParaRPr lang="en-US" sz="2000" dirty="0" smtClean="0"/>
          </a:p>
          <a:p>
            <a:pPr>
              <a:buNone/>
            </a:pP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1" y="0"/>
            <a:ext cx="9144000" cy="68277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1" y="0"/>
            <a:ext cx="9144000" cy="687488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عنوان 3"/>
          <p:cNvSpPr>
            <a:spLocks noGrp="1"/>
          </p:cNvSpPr>
          <p:nvPr>
            <p:ph type="title"/>
          </p:nvPr>
        </p:nvSpPr>
        <p:spPr>
          <a:xfrm>
            <a:off x="457200" y="273050"/>
            <a:ext cx="7327900" cy="819150"/>
          </a:xfrm>
        </p:spPr>
        <p:txBody>
          <a:bodyPr/>
          <a:lstStyle/>
          <a:p>
            <a:pPr rtl="0" eaLnBrk="1" hangingPunct="1"/>
            <a:r>
              <a:rPr lang="en-US" sz="3200" smtClean="0"/>
              <a:t>Absorption Spectra</a:t>
            </a:r>
          </a:p>
        </p:txBody>
      </p:sp>
      <p:sp>
        <p:nvSpPr>
          <p:cNvPr id="92163" name="عنصر نائب للنص 5"/>
          <p:cNvSpPr>
            <a:spLocks noGrp="1"/>
          </p:cNvSpPr>
          <p:nvPr>
            <p:ph type="body" sz="half" idx="2"/>
          </p:nvPr>
        </p:nvSpPr>
        <p:spPr/>
        <p:txBody>
          <a:bodyPr/>
          <a:lstStyle/>
          <a:p>
            <a:pPr algn="l" rtl="0" eaLnBrk="1" hangingPunct="1"/>
            <a:r>
              <a:rPr lang="en-US" sz="3600" smtClean="0"/>
              <a:t>Absorption Spectra Plot of Absorbance vs. wavelength called </a:t>
            </a:r>
            <a:r>
              <a:rPr lang="en-US" sz="3600" b="1" smtClean="0"/>
              <a:t>absorption spectrum.</a:t>
            </a:r>
          </a:p>
          <a:p>
            <a:pPr algn="l" rtl="0" eaLnBrk="1" hangingPunct="1"/>
            <a:endParaRPr lang="en-US" smtClean="0"/>
          </a:p>
        </p:txBody>
      </p:sp>
      <p:pic>
        <p:nvPicPr>
          <p:cNvPr id="92164" name="Picture 2"/>
          <p:cNvPicPr>
            <a:picLocks noGrp="1" noChangeAspect="1" noChangeArrowheads="1"/>
          </p:cNvPicPr>
          <p:nvPr>
            <p:ph idx="1"/>
          </p:nvPr>
        </p:nvPicPr>
        <p:blipFill>
          <a:blip r:embed="rId3"/>
          <a:srcRect/>
          <a:stretch>
            <a:fillRect/>
          </a:stretch>
        </p:blipFill>
        <p:spPr>
          <a:xfrm>
            <a:off x="3768725" y="1857375"/>
            <a:ext cx="5111750" cy="3835400"/>
          </a:xfr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Index 2 features</a:t>
            </a:r>
            <a:endParaRPr lang="en-US" dirty="0"/>
          </a:p>
        </p:txBody>
      </p:sp>
      <p:sp>
        <p:nvSpPr>
          <p:cNvPr id="3" name="عنصر نائب للمحتوى 2"/>
          <p:cNvSpPr>
            <a:spLocks noGrp="1"/>
          </p:cNvSpPr>
          <p:nvPr>
            <p:ph idx="1"/>
          </p:nvPr>
        </p:nvSpPr>
        <p:spPr/>
        <p:txBody>
          <a:bodyPr>
            <a:normAutofit/>
          </a:bodyPr>
          <a:lstStyle/>
          <a:p>
            <a:r>
              <a:rPr lang="en-US" dirty="0" smtClean="0"/>
              <a:t>Simulate  saturated peripheral oxygen (SPO2) simulations with saturation levels between 35% and 100%.</a:t>
            </a:r>
          </a:p>
          <a:p>
            <a:r>
              <a:rPr lang="en-US" dirty="0" smtClean="0"/>
              <a:t>Variable heart rate settings from 30 beats per minute to 250</a:t>
            </a:r>
          </a:p>
          <a:p>
            <a:endParaRPr lang="en-US" dirty="0" smtClean="0"/>
          </a:p>
          <a:p>
            <a:endParaRPr lang="en-US" dirty="0" smtClean="0"/>
          </a:p>
          <a:p>
            <a:endParaRPr lang="en-US"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Challenge the pulse </a:t>
            </a:r>
            <a:r>
              <a:rPr lang="en-US" dirty="0" err="1" smtClean="0"/>
              <a:t>oximeter</a:t>
            </a:r>
            <a:endParaRPr lang="en-US" dirty="0"/>
          </a:p>
        </p:txBody>
      </p:sp>
      <p:sp>
        <p:nvSpPr>
          <p:cNvPr id="3" name="عنصر نائب للمحتوى 2"/>
          <p:cNvSpPr>
            <a:spLocks noGrp="1"/>
          </p:cNvSpPr>
          <p:nvPr>
            <p:ph idx="1"/>
          </p:nvPr>
        </p:nvSpPr>
        <p:spPr/>
        <p:txBody>
          <a:bodyPr>
            <a:normAutofit lnSpcReduction="10000"/>
          </a:bodyPr>
          <a:lstStyle/>
          <a:p>
            <a:r>
              <a:rPr lang="en-US" dirty="0" smtClean="0"/>
              <a:t>The Index 2XL preset feature combines SpO2 levels, heart rates, signal strength, motion, and pulse amplitude into seven preset conditions, which simulate a broad range of normal and abnormal patient conditions.</a:t>
            </a:r>
          </a:p>
          <a:p>
            <a:r>
              <a:rPr lang="en-US" dirty="0" smtClean="0"/>
              <a:t> The intent of this feature is to challenge the pulse </a:t>
            </a:r>
            <a:r>
              <a:rPr lang="en-US" dirty="0" err="1" smtClean="0"/>
              <a:t>oximeter</a:t>
            </a:r>
            <a:r>
              <a:rPr lang="en-US" dirty="0" smtClean="0"/>
              <a:t> under test with a variety of patient conditions to show operation over a complete range. </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Preset simulations reproduce several patient conditions</a:t>
            </a:r>
            <a:endParaRPr lang="en-US" dirty="0"/>
          </a:p>
        </p:txBody>
      </p:sp>
      <p:sp>
        <p:nvSpPr>
          <p:cNvPr id="3" name="عنصر نائب للمحتوى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srcRect/>
          <a:stretch>
            <a:fillRect/>
          </a:stretch>
        </p:blipFill>
        <p:spPr bwMode="auto">
          <a:xfrm>
            <a:off x="285720" y="1714488"/>
            <a:ext cx="9067800" cy="4086225"/>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srcRect/>
          <a:stretch>
            <a:fillRect/>
          </a:stretch>
        </p:blipFill>
        <p:spPr bwMode="auto">
          <a:xfrm>
            <a:off x="842963" y="1109663"/>
            <a:ext cx="7458075" cy="4638675"/>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500034" y="1714488"/>
            <a:ext cx="8341004" cy="4067191"/>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smtClean="0"/>
              <a:t>Setting the Light Artifact</a:t>
            </a:r>
            <a:endParaRPr lang="en-US" dirty="0"/>
          </a:p>
        </p:txBody>
      </p:sp>
      <p:sp>
        <p:nvSpPr>
          <p:cNvPr id="3" name="عنصر نائب للمحتوى 2"/>
          <p:cNvSpPr>
            <a:spLocks noGrp="1"/>
          </p:cNvSpPr>
          <p:nvPr>
            <p:ph idx="1"/>
          </p:nvPr>
        </p:nvSpPr>
        <p:spPr/>
        <p:txBody>
          <a:bodyPr/>
          <a:lstStyle/>
          <a:p>
            <a:r>
              <a:rPr lang="en-US" dirty="0" smtClean="0"/>
              <a:t>You can set a light artifact with Index 2XL to test </a:t>
            </a:r>
            <a:r>
              <a:rPr lang="en-US" dirty="0" err="1" smtClean="0"/>
              <a:t>oximeters</a:t>
            </a:r>
            <a:r>
              <a:rPr lang="en-US" dirty="0" smtClean="0"/>
              <a:t> under different simulated ambient (surrounding) light conditions.</a:t>
            </a:r>
          </a:p>
          <a:p>
            <a:endParaRPr lang="en-US" dirty="0"/>
          </a:p>
        </p:txBody>
      </p:sp>
      <p:pic>
        <p:nvPicPr>
          <p:cNvPr id="6147" name="Picture 3"/>
          <p:cNvPicPr>
            <a:picLocks noChangeAspect="1" noChangeArrowheads="1"/>
          </p:cNvPicPr>
          <p:nvPr/>
        </p:nvPicPr>
        <p:blipFill>
          <a:blip r:embed="rId3"/>
          <a:srcRect/>
          <a:stretch>
            <a:fillRect/>
          </a:stretch>
        </p:blipFill>
        <p:spPr bwMode="auto">
          <a:xfrm>
            <a:off x="260663" y="3214686"/>
            <a:ext cx="8883337" cy="2928958"/>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smtClean="0"/>
              <a:t>Transmission Level Control</a:t>
            </a:r>
            <a:endParaRPr lang="en-US" dirty="0"/>
          </a:p>
        </p:txBody>
      </p:sp>
      <p:sp>
        <p:nvSpPr>
          <p:cNvPr id="3" name="عنصر نائب للمحتوى 2"/>
          <p:cNvSpPr>
            <a:spLocks noGrp="1"/>
          </p:cNvSpPr>
          <p:nvPr>
            <p:ph idx="1"/>
          </p:nvPr>
        </p:nvSpPr>
        <p:spPr/>
        <p:txBody>
          <a:bodyPr>
            <a:normAutofit fontScale="85000" lnSpcReduction="10000"/>
          </a:bodyPr>
          <a:lstStyle/>
          <a:p>
            <a:r>
              <a:rPr lang="en-US" dirty="0" smtClean="0"/>
              <a:t>Up until the advent of Transmission Level Control (TLC), Index 2XL SpO2 simulations were based on a fixed finger-thickness uniquely defined for each pulse </a:t>
            </a:r>
            <a:r>
              <a:rPr lang="en-US" dirty="0" err="1" smtClean="0"/>
              <a:t>oximeter</a:t>
            </a:r>
            <a:r>
              <a:rPr lang="en-US" dirty="0" smtClean="0"/>
              <a:t> make.</a:t>
            </a:r>
          </a:p>
          <a:p>
            <a:r>
              <a:rPr lang="en-US" dirty="0" smtClean="0"/>
              <a:t>Since the implementation of TLC, pulse </a:t>
            </a:r>
            <a:r>
              <a:rPr lang="en-US" dirty="0" err="1" smtClean="0"/>
              <a:t>oximeters</a:t>
            </a:r>
            <a:r>
              <a:rPr lang="en-US" dirty="0" smtClean="0"/>
              <a:t> and probe performance can be more thoroughly tested over a range of simulated finger thicknesses. </a:t>
            </a:r>
          </a:p>
          <a:p>
            <a:r>
              <a:rPr lang="en-US" dirty="0" smtClean="0"/>
              <a:t>In simple terms, TLC is a variable attenuation of the RDC and IRDC terms, selectable over the entire range of 0-4095 counts for each make of the pulse </a:t>
            </a:r>
            <a:r>
              <a:rPr lang="en-US" dirty="0" err="1" smtClean="0"/>
              <a:t>oximeter</a:t>
            </a:r>
            <a:r>
              <a:rPr lang="en-US" dirty="0" smtClean="0"/>
              <a:t>.</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14"/>
            <a:ext cx="8229600" cy="1143000"/>
          </a:xfrm>
        </p:spPr>
        <p:txBody>
          <a:bodyPr/>
          <a:lstStyle/>
          <a:p>
            <a:r>
              <a:rPr lang="en-US" b="1" i="1" dirty="0" smtClean="0"/>
              <a:t>Testing the Pulse </a:t>
            </a:r>
            <a:r>
              <a:rPr lang="en-US" b="1" i="1" dirty="0" err="1" smtClean="0"/>
              <a:t>Oximeter</a:t>
            </a:r>
            <a:r>
              <a:rPr lang="en-US" b="1" i="1" dirty="0" smtClean="0"/>
              <a:t> Limits</a:t>
            </a:r>
          </a:p>
        </p:txBody>
      </p:sp>
      <p:sp>
        <p:nvSpPr>
          <p:cNvPr id="3" name="عنصر نائب للمحتوى 2"/>
          <p:cNvSpPr>
            <a:spLocks noGrp="1"/>
          </p:cNvSpPr>
          <p:nvPr>
            <p:ph idx="1"/>
          </p:nvPr>
        </p:nvSpPr>
        <p:spPr>
          <a:xfrm>
            <a:off x="457200" y="1357298"/>
            <a:ext cx="8229600" cy="4525963"/>
          </a:xfrm>
        </p:spPr>
        <p:txBody>
          <a:bodyPr>
            <a:normAutofit/>
          </a:bodyPr>
          <a:lstStyle/>
          <a:p>
            <a:r>
              <a:rPr lang="en-US" dirty="0" smtClean="0"/>
              <a:t>Alarm tests for response time, recovery time, and pulse amplitude. O2, BPM, Amplitude</a:t>
            </a:r>
          </a:p>
          <a:p>
            <a:r>
              <a:rPr lang="en-US" dirty="0" smtClean="0"/>
              <a:t>If the O2 setting is outside the </a:t>
            </a:r>
            <a:r>
              <a:rPr lang="en-US" dirty="0" err="1" smtClean="0"/>
              <a:t>oximeter's</a:t>
            </a:r>
            <a:r>
              <a:rPr lang="en-US" dirty="0" smtClean="0"/>
              <a:t> alarm limit, the alarm will sound on the pulse </a:t>
            </a:r>
            <a:r>
              <a:rPr lang="en-US" dirty="0" err="1" smtClean="0"/>
              <a:t>oximeter</a:t>
            </a:r>
            <a:r>
              <a:rPr lang="en-US" dirty="0" smtClean="0"/>
              <a:t> being tested after a period of time. Press </a:t>
            </a:r>
            <a:r>
              <a:rPr lang="en-US" b="1" dirty="0" smtClean="0"/>
              <a:t>STOP immediately. This </a:t>
            </a:r>
            <a:r>
              <a:rPr lang="en-US" dirty="0" smtClean="0"/>
              <a:t>stops the timer, and Index 2XL display the “elapsed time to alarm” for the specified simulation level.</a:t>
            </a:r>
          </a:p>
          <a:p>
            <a:endParaRPr lang="en-US" dirty="0" smtClean="0"/>
          </a:p>
        </p:txBody>
      </p:sp>
      <p:pic>
        <p:nvPicPr>
          <p:cNvPr id="7170" name="Picture 2"/>
          <p:cNvPicPr>
            <a:picLocks noChangeAspect="1" noChangeArrowheads="1"/>
          </p:cNvPicPr>
          <p:nvPr/>
        </p:nvPicPr>
        <p:blipFill>
          <a:blip r:embed="rId3"/>
          <a:srcRect/>
          <a:stretch>
            <a:fillRect/>
          </a:stretch>
        </p:blipFill>
        <p:spPr bwMode="auto">
          <a:xfrm>
            <a:off x="928662" y="5500702"/>
            <a:ext cx="4143375" cy="11049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5072066" y="5643578"/>
            <a:ext cx="3762375" cy="904875"/>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smtClean="0"/>
              <a:t>Simulating Pulse Amplitude</a:t>
            </a:r>
            <a:endParaRPr lang="en-US" dirty="0"/>
          </a:p>
        </p:txBody>
      </p:sp>
      <p:sp>
        <p:nvSpPr>
          <p:cNvPr id="3" name="عنصر نائب للمحتوى 2"/>
          <p:cNvSpPr>
            <a:spLocks noGrp="1"/>
          </p:cNvSpPr>
          <p:nvPr>
            <p:ph idx="1"/>
          </p:nvPr>
        </p:nvSpPr>
        <p:spPr/>
        <p:txBody>
          <a:bodyPr/>
          <a:lstStyle/>
          <a:p>
            <a:r>
              <a:rPr lang="en-US" dirty="0" smtClean="0"/>
              <a:t>The peak-to-peak amplitude of the blood pressure wave simulated by Index 2XL can be increased or decreased. Decreasing amplitude corresponds to a weakening pulse. You can decrease amplitude to find where the </a:t>
            </a:r>
            <a:r>
              <a:rPr lang="en-US" dirty="0" err="1" smtClean="0"/>
              <a:t>oximeter</a:t>
            </a:r>
            <a:r>
              <a:rPr lang="en-US" dirty="0" smtClean="0"/>
              <a:t> fails to find the pulse.</a:t>
            </a:r>
          </a:p>
          <a:p>
            <a:endParaRPr lang="en-US" dirty="0"/>
          </a:p>
        </p:txBody>
      </p:sp>
      <p:pic>
        <p:nvPicPr>
          <p:cNvPr id="8194" name="Picture 2"/>
          <p:cNvPicPr>
            <a:picLocks noChangeAspect="1" noChangeArrowheads="1"/>
          </p:cNvPicPr>
          <p:nvPr/>
        </p:nvPicPr>
        <p:blipFill>
          <a:blip r:embed="rId3"/>
          <a:srcRect/>
          <a:stretch>
            <a:fillRect/>
          </a:stretch>
        </p:blipFill>
        <p:spPr bwMode="auto">
          <a:xfrm>
            <a:off x="2857488" y="4929198"/>
            <a:ext cx="3171825" cy="100965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smtClean="0"/>
              <a:t>Simulating </a:t>
            </a:r>
            <a:r>
              <a:rPr lang="en-US" b="1" i="1" dirty="0" err="1" smtClean="0"/>
              <a:t>Asystole</a:t>
            </a:r>
            <a:r>
              <a:rPr lang="en-US" b="1" i="1" dirty="0" smtClean="0"/>
              <a:t> or No Pulse</a:t>
            </a:r>
            <a:endParaRPr lang="en-US" dirty="0"/>
          </a:p>
        </p:txBody>
      </p:sp>
      <p:sp>
        <p:nvSpPr>
          <p:cNvPr id="3" name="عنصر نائب للمحتوى 2"/>
          <p:cNvSpPr>
            <a:spLocks noGrp="1"/>
          </p:cNvSpPr>
          <p:nvPr>
            <p:ph idx="1"/>
          </p:nvPr>
        </p:nvSpPr>
        <p:spPr/>
        <p:txBody>
          <a:bodyPr/>
          <a:lstStyle/>
          <a:p>
            <a:r>
              <a:rPr lang="en-US" dirty="0" smtClean="0"/>
              <a:t>In a clinical setting, a no-pulse condition is life threatening. Most pulse </a:t>
            </a:r>
            <a:r>
              <a:rPr lang="en-US" dirty="0" err="1" smtClean="0"/>
              <a:t>oximeters</a:t>
            </a:r>
            <a:r>
              <a:rPr lang="en-US" dirty="0" smtClean="0"/>
              <a:t> sound alarms in response to this condition. Index 2XL can measure the response time of these alarms.</a:t>
            </a:r>
          </a:p>
          <a:p>
            <a:endParaRPr lang="en-US" dirty="0"/>
          </a:p>
        </p:txBody>
      </p:sp>
      <p:pic>
        <p:nvPicPr>
          <p:cNvPr id="9218" name="Picture 2"/>
          <p:cNvPicPr>
            <a:picLocks noChangeAspect="1" noChangeArrowheads="1"/>
          </p:cNvPicPr>
          <p:nvPr/>
        </p:nvPicPr>
        <p:blipFill>
          <a:blip r:embed="rId3"/>
          <a:srcRect/>
          <a:stretch>
            <a:fillRect/>
          </a:stretch>
        </p:blipFill>
        <p:spPr bwMode="auto">
          <a:xfrm>
            <a:off x="2428860" y="4572008"/>
            <a:ext cx="3886209" cy="121444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عنوان 3"/>
          <p:cNvSpPr>
            <a:spLocks noGrp="1"/>
          </p:cNvSpPr>
          <p:nvPr>
            <p:ph type="title"/>
          </p:nvPr>
        </p:nvSpPr>
        <p:spPr>
          <a:xfrm>
            <a:off x="457200" y="273050"/>
            <a:ext cx="7327900" cy="819150"/>
          </a:xfrm>
        </p:spPr>
        <p:txBody>
          <a:bodyPr/>
          <a:lstStyle/>
          <a:p>
            <a:pPr rtl="0" eaLnBrk="1" hangingPunct="1"/>
            <a:r>
              <a:rPr lang="en-US" sz="3200" smtClean="0"/>
              <a:t>Emission Spectra</a:t>
            </a:r>
          </a:p>
        </p:txBody>
      </p:sp>
      <p:sp>
        <p:nvSpPr>
          <p:cNvPr id="93187" name="عنصر نائب للنص 5"/>
          <p:cNvSpPr>
            <a:spLocks noGrp="1"/>
          </p:cNvSpPr>
          <p:nvPr>
            <p:ph type="body" sz="half" idx="2"/>
          </p:nvPr>
        </p:nvSpPr>
        <p:spPr/>
        <p:txBody>
          <a:bodyPr/>
          <a:lstStyle/>
          <a:p>
            <a:pPr algn="l" rtl="0" eaLnBrk="1" hangingPunct="1"/>
            <a:r>
              <a:rPr lang="en-US" sz="3600" smtClean="0"/>
              <a:t>Emission Spectra Plot of emission intensity vs. wavelength called </a:t>
            </a:r>
            <a:r>
              <a:rPr lang="en-US" sz="3600" b="1" smtClean="0"/>
              <a:t>emission spectrum.</a:t>
            </a:r>
          </a:p>
          <a:p>
            <a:pPr algn="l" rtl="0" eaLnBrk="1" hangingPunct="1"/>
            <a:endParaRPr lang="en-US" smtClean="0"/>
          </a:p>
        </p:txBody>
      </p:sp>
      <p:pic>
        <p:nvPicPr>
          <p:cNvPr id="93188" name="Picture 2" descr="http://www.bio.unc.edu/faculty/jones/lab/2010Project/images/emission_spectrum.gif"/>
          <p:cNvPicPr>
            <a:picLocks noChangeAspect="1" noChangeArrowheads="1"/>
          </p:cNvPicPr>
          <p:nvPr/>
        </p:nvPicPr>
        <p:blipFill>
          <a:blip r:embed="rId3"/>
          <a:srcRect/>
          <a:stretch>
            <a:fillRect/>
          </a:stretch>
        </p:blipFill>
        <p:spPr bwMode="auto">
          <a:xfrm>
            <a:off x="4170363" y="946150"/>
            <a:ext cx="4649787" cy="3703638"/>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t>Electrical Probe Test</a:t>
            </a:r>
            <a:endParaRPr lang="en-US" dirty="0"/>
          </a:p>
        </p:txBody>
      </p:sp>
      <p:sp>
        <p:nvSpPr>
          <p:cNvPr id="3" name="عنصر نائب للمحتوى 2"/>
          <p:cNvSpPr>
            <a:spLocks noGrp="1"/>
          </p:cNvSpPr>
          <p:nvPr>
            <p:ph sz="half" idx="1"/>
          </p:nvPr>
        </p:nvSpPr>
        <p:spPr/>
        <p:txBody>
          <a:bodyPr>
            <a:normAutofit lnSpcReduction="10000"/>
          </a:bodyPr>
          <a:lstStyle/>
          <a:p>
            <a:r>
              <a:rPr lang="en-US" dirty="0" smtClean="0"/>
              <a:t>BCI®(3101)</a:t>
            </a:r>
          </a:p>
          <a:p>
            <a:r>
              <a:rPr lang="en-US" dirty="0" smtClean="0"/>
              <a:t>• </a:t>
            </a:r>
            <a:r>
              <a:rPr lang="en-US" dirty="0" err="1" smtClean="0"/>
              <a:t>Criticare</a:t>
            </a:r>
            <a:r>
              <a:rPr lang="en-US" dirty="0" smtClean="0"/>
              <a:t>® (504)</a:t>
            </a:r>
          </a:p>
          <a:p>
            <a:r>
              <a:rPr lang="en-US" dirty="0" smtClean="0"/>
              <a:t>• </a:t>
            </a:r>
            <a:r>
              <a:rPr lang="en-US" dirty="0" err="1" smtClean="0"/>
              <a:t>Datascope</a:t>
            </a:r>
            <a:r>
              <a:rPr lang="en-US" dirty="0" smtClean="0"/>
              <a:t>® (Passport)</a:t>
            </a:r>
          </a:p>
          <a:p>
            <a:r>
              <a:rPr lang="en-US" dirty="0" smtClean="0"/>
              <a:t>• </a:t>
            </a:r>
            <a:r>
              <a:rPr lang="en-US" dirty="0" err="1" smtClean="0"/>
              <a:t>Nellcor</a:t>
            </a:r>
            <a:r>
              <a:rPr lang="en-US" dirty="0" smtClean="0"/>
              <a:t>® (N-100)</a:t>
            </a:r>
          </a:p>
          <a:p>
            <a:r>
              <a:rPr lang="en-US" dirty="0" smtClean="0"/>
              <a:t>• Nihon-</a:t>
            </a:r>
            <a:r>
              <a:rPr lang="en-US" dirty="0" err="1" smtClean="0"/>
              <a:t>Kohden</a:t>
            </a:r>
            <a:r>
              <a:rPr lang="en-US" dirty="0" smtClean="0"/>
              <a:t>® (</a:t>
            </a:r>
            <a:r>
              <a:rPr lang="en-US" dirty="0" err="1" smtClean="0"/>
              <a:t>Lifescope</a:t>
            </a:r>
            <a:r>
              <a:rPr lang="en-US" dirty="0" smtClean="0"/>
              <a:t>)</a:t>
            </a:r>
          </a:p>
          <a:p>
            <a:r>
              <a:rPr lang="en-US" dirty="0" smtClean="0"/>
              <a:t>• </a:t>
            </a:r>
            <a:r>
              <a:rPr lang="en-US" dirty="0" err="1" smtClean="0"/>
              <a:t>Novametrix</a:t>
            </a:r>
            <a:r>
              <a:rPr lang="en-US" dirty="0" smtClean="0"/>
              <a:t>®</a:t>
            </a:r>
          </a:p>
          <a:p>
            <a:r>
              <a:rPr lang="en-US" dirty="0" smtClean="0"/>
              <a:t>• </a:t>
            </a:r>
            <a:r>
              <a:rPr lang="en-US" dirty="0" err="1" smtClean="0"/>
              <a:t>Ohmeda</a:t>
            </a:r>
            <a:r>
              <a:rPr lang="en-US" dirty="0" smtClean="0"/>
              <a:t>® (3700)</a:t>
            </a:r>
          </a:p>
          <a:p>
            <a:r>
              <a:rPr lang="en-US" dirty="0" smtClean="0"/>
              <a:t>• </a:t>
            </a:r>
            <a:r>
              <a:rPr lang="en-US" dirty="0" err="1" smtClean="0"/>
              <a:t>Respironics</a:t>
            </a:r>
            <a:r>
              <a:rPr lang="en-US" dirty="0" smtClean="0"/>
              <a:t>®</a:t>
            </a:r>
          </a:p>
          <a:p>
            <a:endParaRPr lang="en-US" dirty="0"/>
          </a:p>
        </p:txBody>
      </p:sp>
      <p:sp>
        <p:nvSpPr>
          <p:cNvPr id="4" name="عنصر نائب للمحتوى 3"/>
          <p:cNvSpPr>
            <a:spLocks noGrp="1"/>
          </p:cNvSpPr>
          <p:nvPr>
            <p:ph sz="half" idx="2"/>
          </p:nvPr>
        </p:nvSpPr>
        <p:spPr/>
        <p:txBody>
          <a:bodyPr>
            <a:normAutofit lnSpcReduction="10000"/>
          </a:bodyPr>
          <a:lstStyle/>
          <a:p>
            <a:r>
              <a:rPr lang="en-US" dirty="0" smtClean="0"/>
              <a:t>probe and electronics assembly testing either optically or electrically. </a:t>
            </a:r>
          </a:p>
          <a:p>
            <a:r>
              <a:rPr lang="en-US" dirty="0" smtClean="0"/>
              <a:t>Tests include: </a:t>
            </a:r>
          </a:p>
          <a:p>
            <a:r>
              <a:rPr lang="en-US" dirty="0" smtClean="0"/>
              <a:t>LED and photodiode electrical test</a:t>
            </a:r>
          </a:p>
          <a:p>
            <a:r>
              <a:rPr lang="en-US" dirty="0" smtClean="0"/>
              <a:t>Photodiode detector optical test</a:t>
            </a:r>
          </a:p>
          <a:p>
            <a:r>
              <a:rPr lang="en-US" dirty="0" smtClean="0"/>
              <a:t>pin-to-pin resistance</a:t>
            </a:r>
          </a:p>
          <a:p>
            <a:endParaRPr lang="en-US" dirty="0" smtClean="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smtClean="0"/>
              <a:t>LED Testing</a:t>
            </a:r>
            <a:endParaRPr lang="en-US" dirty="0"/>
          </a:p>
        </p:txBody>
      </p:sp>
      <p:sp>
        <p:nvSpPr>
          <p:cNvPr id="5" name="عنصر نائب للمحتوى 4"/>
          <p:cNvSpPr>
            <a:spLocks noGrp="1"/>
          </p:cNvSpPr>
          <p:nvPr>
            <p:ph idx="1"/>
          </p:nvPr>
        </p:nvSpPr>
        <p:spPr/>
        <p:txBody>
          <a:bodyPr>
            <a:normAutofit lnSpcReduction="10000"/>
          </a:bodyPr>
          <a:lstStyle/>
          <a:p>
            <a:r>
              <a:rPr lang="en-US" dirty="0" smtClean="0"/>
              <a:t>Index 2XL applies 1.0 </a:t>
            </a:r>
            <a:r>
              <a:rPr lang="en-US" dirty="0" err="1" smtClean="0"/>
              <a:t>mA</a:t>
            </a:r>
            <a:r>
              <a:rPr lang="en-US" dirty="0" smtClean="0"/>
              <a:t> current AC signal source to the red and infrared LEDs. Index 2XL performs the electrical test separately on each diode to confirm they are functioning properly. The voltage drop across each </a:t>
            </a:r>
            <a:r>
              <a:rPr lang="en-US" dirty="0" err="1" smtClean="0"/>
              <a:t>lement</a:t>
            </a:r>
            <a:r>
              <a:rPr lang="en-US" dirty="0" smtClean="0"/>
              <a:t> is measured and displayed. Values can range from 0.0 to 2.0:</a:t>
            </a:r>
          </a:p>
          <a:p>
            <a:r>
              <a:rPr lang="en-US" dirty="0" smtClean="0"/>
              <a:t> 0.0 Volts = LED shorted</a:t>
            </a:r>
          </a:p>
          <a:p>
            <a:r>
              <a:rPr lang="en-US" dirty="0" smtClean="0"/>
              <a:t>1.4 +/- Volts = LED OK</a:t>
            </a:r>
          </a:p>
          <a:p>
            <a:endParaRPr lang="en-US"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normAutofit/>
          </a:bodyPr>
          <a:lstStyle/>
          <a:p>
            <a:r>
              <a:rPr lang="en-US" b="1" i="1" dirty="0" smtClean="0"/>
              <a:t>LED Testing</a:t>
            </a:r>
          </a:p>
        </p:txBody>
      </p:sp>
      <p:sp>
        <p:nvSpPr>
          <p:cNvPr id="3" name="عنصر نائب للمحتوى 2"/>
          <p:cNvSpPr>
            <a:spLocks noGrp="1"/>
          </p:cNvSpPr>
          <p:nvPr>
            <p:ph sz="half" idx="1"/>
          </p:nvPr>
        </p:nvSpPr>
        <p:spPr/>
        <p:txBody>
          <a:bodyPr/>
          <a:lstStyle/>
          <a:p>
            <a:r>
              <a:rPr lang="en-US" dirty="0" smtClean="0"/>
              <a:t>The LEDS test should return a PHTO reading of approximately 0.6 volts if electrically good. Use</a:t>
            </a:r>
          </a:p>
          <a:p>
            <a:pPr algn="l" rtl="0"/>
            <a:endParaRPr lang="en-US" dirty="0"/>
          </a:p>
        </p:txBody>
      </p:sp>
      <p:sp>
        <p:nvSpPr>
          <p:cNvPr id="6" name="عنصر نائب للمحتوى 5"/>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4714876" y="1714488"/>
            <a:ext cx="3762375" cy="4229100"/>
          </a:xfrm>
          <a:prstGeom prst="rect">
            <a:avLst/>
          </a:prstGeom>
          <a:noFill/>
          <a:ln w="9525">
            <a:noFill/>
            <a:miter lim="800000"/>
            <a:headEnd/>
            <a:tailEnd/>
          </a:ln>
          <a:effectLst/>
        </p:spPr>
      </p:pic>
      <p:pic>
        <p:nvPicPr>
          <p:cNvPr id="10242" name="Picture 2"/>
          <p:cNvPicPr>
            <a:picLocks noChangeAspect="1" noChangeArrowheads="1"/>
          </p:cNvPicPr>
          <p:nvPr/>
        </p:nvPicPr>
        <p:blipFill>
          <a:blip r:embed="rId4"/>
          <a:srcRect/>
          <a:stretch>
            <a:fillRect/>
          </a:stretch>
        </p:blipFill>
        <p:spPr bwMode="auto">
          <a:xfrm>
            <a:off x="500034" y="4071942"/>
            <a:ext cx="3543300" cy="15240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normAutofit/>
          </a:bodyPr>
          <a:lstStyle/>
          <a:p>
            <a:r>
              <a:rPr lang="en-US" b="1" i="1" dirty="0" smtClean="0"/>
              <a:t>Photodiode Test</a:t>
            </a:r>
          </a:p>
        </p:txBody>
      </p:sp>
      <p:sp>
        <p:nvSpPr>
          <p:cNvPr id="3" name="عنصر نائب للمحتوى 2"/>
          <p:cNvSpPr>
            <a:spLocks noGrp="1"/>
          </p:cNvSpPr>
          <p:nvPr>
            <p:ph sz="half" idx="1"/>
          </p:nvPr>
        </p:nvSpPr>
        <p:spPr/>
        <p:txBody>
          <a:bodyPr>
            <a:normAutofit fontScale="77500" lnSpcReduction="20000"/>
          </a:bodyPr>
          <a:lstStyle/>
          <a:p>
            <a:r>
              <a:rPr lang="en-US" dirty="0" smtClean="0"/>
              <a:t>This test looks at the probe as a functioning entity. Numbers close to zero support a faulty probe diagnosis.</a:t>
            </a:r>
          </a:p>
          <a:p>
            <a:r>
              <a:rPr lang="en-US" dirty="0" smtClean="0"/>
              <a:t>The red LED lights up and Index 2XL measures the resulting photodiode output. </a:t>
            </a:r>
          </a:p>
          <a:p>
            <a:r>
              <a:rPr lang="en-US" dirty="0" smtClean="0"/>
              <a:t>The red LED then goes out and again Index 2XL measures the output. The difference indicates the response to a 1 </a:t>
            </a:r>
            <a:r>
              <a:rPr lang="en-US" dirty="0" err="1" smtClean="0"/>
              <a:t>mA</a:t>
            </a:r>
            <a:r>
              <a:rPr lang="en-US" dirty="0" smtClean="0"/>
              <a:t> LED illuminating current.</a:t>
            </a:r>
          </a:p>
          <a:p>
            <a:r>
              <a:rPr lang="en-US" dirty="0" smtClean="0"/>
              <a:t>The same test measures the infrared LED.</a:t>
            </a:r>
          </a:p>
          <a:p>
            <a:endParaRPr lang="en-US" dirty="0" smtClean="0"/>
          </a:p>
          <a:p>
            <a:endParaRPr lang="en-US" dirty="0" smtClean="0"/>
          </a:p>
          <a:p>
            <a:pPr algn="l" rtl="0"/>
            <a:endParaRPr lang="en-US" dirty="0"/>
          </a:p>
        </p:txBody>
      </p:sp>
      <p:sp>
        <p:nvSpPr>
          <p:cNvPr id="6" name="عنصر نائب للمحتوى 5"/>
          <p:cNvSpPr>
            <a:spLocks noGrp="1"/>
          </p:cNvSpPr>
          <p:nvPr>
            <p:ph sz="half" idx="2"/>
          </p:nvPr>
        </p:nvSpPr>
        <p:spPr/>
        <p:txBody>
          <a:bodyPr>
            <a:normAutofit fontScale="77500" lnSpcReduction="20000"/>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4714876" y="1714488"/>
            <a:ext cx="3762375" cy="4229100"/>
          </a:xfrm>
          <a:prstGeom prst="rect">
            <a:avLst/>
          </a:prstGeom>
          <a:noFill/>
          <a:ln w="9525">
            <a:noFill/>
            <a:miter lim="800000"/>
            <a:headEnd/>
            <a:tailEnd/>
          </a:ln>
          <a:effectLst/>
        </p:spPr>
      </p:pic>
      <p:sp>
        <p:nvSpPr>
          <p:cNvPr id="7" name="مربع نص 6"/>
          <p:cNvSpPr txBox="1"/>
          <p:nvPr/>
        </p:nvSpPr>
        <p:spPr>
          <a:xfrm>
            <a:off x="428628" y="6068817"/>
            <a:ext cx="8643966" cy="646331"/>
          </a:xfrm>
          <a:prstGeom prst="rect">
            <a:avLst/>
          </a:prstGeom>
          <a:noFill/>
        </p:spPr>
        <p:txBody>
          <a:bodyPr wrap="square" rtlCol="0">
            <a:spAutoFit/>
          </a:bodyPr>
          <a:lstStyle/>
          <a:p>
            <a:pPr algn="l" rtl="0"/>
            <a:r>
              <a:rPr lang="en-US" i="1" dirty="0" smtClean="0"/>
              <a:t>During the photodiode test, the finger probe being tested should not be</a:t>
            </a:r>
          </a:p>
          <a:p>
            <a:pPr algn="l" rtl="0"/>
            <a:r>
              <a:rPr lang="en-US" i="1" dirty="0" smtClean="0"/>
              <a:t>attached to the Index 2XL finger.</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274638"/>
            <a:ext cx="8229600" cy="654032"/>
          </a:xfrm>
        </p:spPr>
        <p:txBody>
          <a:bodyPr>
            <a:normAutofit fontScale="90000"/>
          </a:bodyPr>
          <a:lstStyle/>
          <a:p>
            <a:r>
              <a:rPr lang="en-US" b="1" i="1" dirty="0" smtClean="0"/>
              <a:t>Photodiode Test</a:t>
            </a:r>
          </a:p>
        </p:txBody>
      </p:sp>
      <p:sp>
        <p:nvSpPr>
          <p:cNvPr id="3" name="عنصر نائب للمحتوى 2"/>
          <p:cNvSpPr>
            <a:spLocks noGrp="1"/>
          </p:cNvSpPr>
          <p:nvPr>
            <p:ph sz="half" idx="1"/>
          </p:nvPr>
        </p:nvSpPr>
        <p:spPr/>
        <p:txBody>
          <a:bodyPr>
            <a:normAutofit fontScale="85000" lnSpcReduction="10000"/>
          </a:bodyPr>
          <a:lstStyle/>
          <a:p>
            <a:r>
              <a:rPr lang="en-US" dirty="0" smtClean="0"/>
              <a:t>Both tests are repeated multiple times to average out ambient light, with the results displayed as a pair of numbers; one for red, and one for infrared, on a fixed scale giving an indication of photodiode response to each color. A higher number yields more response. Numbers can range from 0-20,000 or more. It is a nominal value only.</a:t>
            </a:r>
          </a:p>
          <a:p>
            <a:pPr algn="l" rtl="0"/>
            <a:endParaRPr lang="en-US" dirty="0"/>
          </a:p>
        </p:txBody>
      </p:sp>
      <p:sp>
        <p:nvSpPr>
          <p:cNvPr id="6" name="عنصر نائب للمحتوى 5"/>
          <p:cNvSpPr>
            <a:spLocks noGrp="1"/>
          </p:cNvSpPr>
          <p:nvPr>
            <p:ph sz="half" idx="2"/>
          </p:nvPr>
        </p:nvSpPr>
        <p:spPr/>
        <p:txBody>
          <a:bodyPr>
            <a:normAutofit fontScale="85000" lnSpcReduction="10000"/>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4714876" y="928670"/>
            <a:ext cx="3762375" cy="4229100"/>
          </a:xfrm>
          <a:prstGeom prst="rect">
            <a:avLst/>
          </a:prstGeom>
          <a:noFill/>
          <a:ln w="9525">
            <a:noFill/>
            <a:miter lim="800000"/>
            <a:headEnd/>
            <a:tailEnd/>
          </a:ln>
          <a:effectLst/>
        </p:spPr>
      </p:pic>
      <p:pic>
        <p:nvPicPr>
          <p:cNvPr id="11266" name="Picture 2"/>
          <p:cNvPicPr>
            <a:picLocks noChangeAspect="1" noChangeArrowheads="1"/>
          </p:cNvPicPr>
          <p:nvPr/>
        </p:nvPicPr>
        <p:blipFill>
          <a:blip r:embed="rId4"/>
          <a:srcRect/>
          <a:stretch>
            <a:fillRect/>
          </a:stretch>
        </p:blipFill>
        <p:spPr bwMode="auto">
          <a:xfrm>
            <a:off x="5143504" y="5362575"/>
            <a:ext cx="3571875" cy="1495425"/>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i="1" dirty="0" smtClean="0"/>
              <a:t>Resistance Testing</a:t>
            </a:r>
            <a:endParaRPr lang="en-US" dirty="0"/>
          </a:p>
        </p:txBody>
      </p:sp>
      <p:sp>
        <p:nvSpPr>
          <p:cNvPr id="3" name="عنصر نائب للمحتوى 2"/>
          <p:cNvSpPr>
            <a:spLocks noGrp="1"/>
          </p:cNvSpPr>
          <p:nvPr>
            <p:ph sz="half" idx="1"/>
          </p:nvPr>
        </p:nvSpPr>
        <p:spPr/>
        <p:txBody>
          <a:bodyPr/>
          <a:lstStyle/>
          <a:p>
            <a:r>
              <a:rPr lang="en-US" dirty="0" smtClean="0"/>
              <a:t>A resistance where none should exist indicates a faulty probe.</a:t>
            </a:r>
          </a:p>
          <a:p>
            <a:r>
              <a:rPr lang="en-US" dirty="0" smtClean="0"/>
              <a:t>Results must be interpreted in context of the probe schematic; some probes contain resistors, some do not.</a:t>
            </a:r>
          </a:p>
          <a:p>
            <a:endParaRPr lang="en-US" dirty="0"/>
          </a:p>
        </p:txBody>
      </p:sp>
      <p:sp>
        <p:nvSpPr>
          <p:cNvPr id="4" name="عنصر نائب للمحتوى 3"/>
          <p:cNvSpPr>
            <a:spLocks noGrp="1"/>
          </p:cNvSpPr>
          <p:nvPr>
            <p:ph sz="half" idx="2"/>
          </p:nvPr>
        </p:nvSpPr>
        <p:spPr/>
        <p:txBody>
          <a:bodyPr/>
          <a:lstStyle/>
          <a:p>
            <a:endParaRPr lang="en-US"/>
          </a:p>
        </p:txBody>
      </p:sp>
      <p:pic>
        <p:nvPicPr>
          <p:cNvPr id="12290" name="Picture 2"/>
          <p:cNvPicPr>
            <a:picLocks noChangeAspect="1" noChangeArrowheads="1"/>
          </p:cNvPicPr>
          <p:nvPr/>
        </p:nvPicPr>
        <p:blipFill>
          <a:blip r:embed="rId3"/>
          <a:srcRect/>
          <a:stretch>
            <a:fillRect/>
          </a:stretch>
        </p:blipFill>
        <p:spPr bwMode="auto">
          <a:xfrm>
            <a:off x="4929190" y="1500174"/>
            <a:ext cx="3543300" cy="14859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3"/>
          <a:srcRect/>
          <a:stretch>
            <a:fillRect/>
          </a:stretch>
        </p:blipFill>
        <p:spPr bwMode="auto">
          <a:xfrm>
            <a:off x="1785918" y="571480"/>
            <a:ext cx="5429288" cy="5530246"/>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en-US"/>
          </a:p>
        </p:txBody>
      </p:sp>
      <p:sp>
        <p:nvSpPr>
          <p:cNvPr id="6" name="عنصر نائب للمحتوى 5"/>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3"/>
          <a:srcRect/>
          <a:stretch>
            <a:fillRect/>
          </a:stretch>
        </p:blipFill>
        <p:spPr bwMode="auto">
          <a:xfrm>
            <a:off x="2357422" y="357166"/>
            <a:ext cx="4472469" cy="5662622"/>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304800"/>
            <a:ext cx="8153400" cy="838200"/>
          </a:xfrm>
        </p:spPr>
        <p:txBody>
          <a:bodyPr/>
          <a:lstStyle/>
          <a:p>
            <a:pPr eaLnBrk="1" hangingPunct="1"/>
            <a:r>
              <a:rPr lang="en-US" sz="4000" b="1" smtClean="0">
                <a:latin typeface="Arial" pitchFamily="34" charset="0"/>
                <a:cs typeface="Arial" pitchFamily="34" charset="0"/>
              </a:rPr>
              <a:t>Motivation</a:t>
            </a:r>
          </a:p>
        </p:txBody>
      </p:sp>
      <p:sp>
        <p:nvSpPr>
          <p:cNvPr id="10243" name="Content Placeholder 2"/>
          <p:cNvSpPr>
            <a:spLocks noGrp="1"/>
          </p:cNvSpPr>
          <p:nvPr>
            <p:ph sz="quarter" idx="1"/>
          </p:nvPr>
        </p:nvSpPr>
        <p:spPr>
          <a:xfrm>
            <a:off x="4648200" y="1676400"/>
            <a:ext cx="4343400" cy="4191000"/>
          </a:xfrm>
        </p:spPr>
        <p:txBody>
          <a:bodyPr/>
          <a:lstStyle/>
          <a:p>
            <a:pPr algn="just" eaLnBrk="1" hangingPunct="1">
              <a:buFont typeface="Wingdings" pitchFamily="2" charset="2"/>
              <a:buChar char="v"/>
            </a:pPr>
            <a:r>
              <a:rPr lang="en-US" sz="2100" dirty="0" smtClean="0">
                <a:latin typeface="Times New Roman" pitchFamily="18" charset="0"/>
                <a:cs typeface="Times New Roman" pitchFamily="18" charset="0"/>
              </a:rPr>
              <a:t>Oxygen –basis for human survival</a:t>
            </a:r>
          </a:p>
          <a:p>
            <a:pPr algn="just" eaLnBrk="1" hangingPunct="1">
              <a:buFont typeface="Wingdings" pitchFamily="2" charset="2"/>
              <a:buChar char="v"/>
            </a:pPr>
            <a:r>
              <a:rPr lang="en-US" sz="2100" dirty="0" smtClean="0">
                <a:latin typeface="Times New Roman" pitchFamily="18" charset="0"/>
                <a:cs typeface="Times New Roman" pitchFamily="18" charset="0"/>
              </a:rPr>
              <a:t>Level of oxygen that a particular organ receives is very importance as it determines proper functioning of the body parts (organs)</a:t>
            </a:r>
          </a:p>
          <a:p>
            <a:pPr algn="just" eaLnBrk="1" hangingPunct="1">
              <a:buFont typeface="Wingdings" pitchFamily="2" charset="2"/>
              <a:buChar char="v"/>
            </a:pPr>
            <a:endParaRPr lang="en-US" sz="2100" dirty="0" smtClean="0">
              <a:latin typeface="Times New Roman" pitchFamily="18" charset="0"/>
              <a:cs typeface="Times New Roman" pitchFamily="18" charset="0"/>
            </a:endParaRPr>
          </a:p>
          <a:p>
            <a:pPr algn="just" eaLnBrk="1" hangingPunct="1">
              <a:buFont typeface="Wingdings" pitchFamily="2" charset="2"/>
              <a:buChar char="v"/>
            </a:pPr>
            <a:r>
              <a:rPr lang="en-US" sz="2100" u="sng" dirty="0" smtClean="0">
                <a:solidFill>
                  <a:srgbClr val="002060"/>
                </a:solidFill>
                <a:latin typeface="Times New Roman" pitchFamily="18" charset="0"/>
                <a:cs typeface="Times New Roman" pitchFamily="18" charset="0"/>
              </a:rPr>
              <a:t>For example:  </a:t>
            </a:r>
            <a:r>
              <a:rPr lang="en-US" sz="2100" dirty="0" smtClean="0">
                <a:latin typeface="Times New Roman" pitchFamily="18" charset="0"/>
                <a:cs typeface="Times New Roman" pitchFamily="18" charset="0"/>
              </a:rPr>
              <a:t>DM patients suffer from some form of lower extremity problem(neuropathy, vascular complication) are due to oxygen level changes(reduced blood flow) and decreased perfusion.</a:t>
            </a:r>
          </a:p>
          <a:p>
            <a:pPr algn="just" eaLnBrk="1" hangingPunct="1"/>
            <a:endParaRPr lang="en-US" sz="2100" dirty="0" smtClean="0">
              <a:latin typeface="Times New Roman" pitchFamily="18" charset="0"/>
              <a:cs typeface="Times New Roman" pitchFamily="18" charset="0"/>
            </a:endParaRPr>
          </a:p>
        </p:txBody>
      </p:sp>
      <p:pic>
        <p:nvPicPr>
          <p:cNvPr id="10244" name="Picture 9"/>
          <p:cNvPicPr>
            <a:picLocks noChangeAspect="1" noChangeArrowheads="1"/>
          </p:cNvPicPr>
          <p:nvPr/>
        </p:nvPicPr>
        <p:blipFill>
          <a:blip r:embed="rId3"/>
          <a:srcRect/>
          <a:stretch>
            <a:fillRect/>
          </a:stretch>
        </p:blipFill>
        <p:spPr bwMode="auto">
          <a:xfrm>
            <a:off x="0" y="1828800"/>
            <a:ext cx="47244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304800"/>
            <a:ext cx="9144000" cy="762000"/>
          </a:xfrm>
        </p:spPr>
        <p:txBody>
          <a:bodyPr/>
          <a:lstStyle/>
          <a:p>
            <a:pPr algn="ctr" eaLnBrk="1" hangingPunct="1"/>
            <a:r>
              <a:rPr lang="en-US" sz="3000" b="1" smtClean="0">
                <a:latin typeface="Arial" pitchFamily="34" charset="0"/>
                <a:cs typeface="Arial" pitchFamily="34" charset="0"/>
              </a:rPr>
              <a:t>Importance of tissue oxygen level in any organ</a:t>
            </a:r>
          </a:p>
        </p:txBody>
      </p:sp>
      <p:sp>
        <p:nvSpPr>
          <p:cNvPr id="3" name="Content Placeholder 2"/>
          <p:cNvSpPr>
            <a:spLocks noGrp="1"/>
          </p:cNvSpPr>
          <p:nvPr>
            <p:ph sz="quarter" idx="1"/>
          </p:nvPr>
        </p:nvSpPr>
        <p:spPr>
          <a:xfrm>
            <a:off x="4495800" y="1524000"/>
            <a:ext cx="4648200" cy="4876800"/>
          </a:xfrm>
        </p:spPr>
        <p:txBody>
          <a:bodyPr>
            <a:noAutofit/>
          </a:bodyPr>
          <a:lstStyle/>
          <a:p>
            <a:pPr marL="274320" indent="-274320" algn="just" eaLnBrk="1" fontAlgn="auto" hangingPunct="1">
              <a:spcAft>
                <a:spcPts val="0"/>
              </a:spcAft>
              <a:buClr>
                <a:schemeClr val="accent3"/>
              </a:buClr>
              <a:buFont typeface="Wingdings 2"/>
              <a:buChar char=""/>
              <a:defRPr/>
            </a:pPr>
            <a:r>
              <a:rPr lang="en-US" sz="2200" dirty="0" smtClean="0">
                <a:latin typeface="Times New Roman" pitchFamily="18" charset="0"/>
                <a:cs typeface="Times New Roman" pitchFamily="18" charset="0"/>
              </a:rPr>
              <a:t>Tissue oxygenation and hemoglobin concentration are sensitive indicators of tissue status (</a:t>
            </a:r>
            <a:r>
              <a:rPr lang="en-US" sz="2200" dirty="0" smtClean="0">
                <a:solidFill>
                  <a:srgbClr val="FF0000"/>
                </a:solidFill>
                <a:latin typeface="Times New Roman" pitchFamily="18" charset="0"/>
                <a:cs typeface="Times New Roman" pitchFamily="18" charset="0"/>
              </a:rPr>
              <a:t>Ferrari, et al., 1992 )</a:t>
            </a:r>
            <a:endParaRPr lang="en-US" sz="2200" dirty="0" smtClean="0">
              <a:latin typeface="Times New Roman" pitchFamily="18" charset="0"/>
              <a:cs typeface="Times New Roman" pitchFamily="18" charset="0"/>
            </a:endParaRPr>
          </a:p>
          <a:p>
            <a:pPr marL="274320" indent="-274320" algn="just" eaLnBrk="1" fontAlgn="auto" hangingPunct="1">
              <a:spcAft>
                <a:spcPts val="0"/>
              </a:spcAft>
              <a:buClr>
                <a:schemeClr val="accent3"/>
              </a:buClr>
              <a:buFont typeface="Wingdings 2"/>
              <a:buChar char=""/>
              <a:defRPr/>
            </a:pPr>
            <a:endParaRPr lang="en-US" sz="2200" dirty="0" smtClean="0">
              <a:latin typeface="Times New Roman" pitchFamily="18" charset="0"/>
              <a:cs typeface="Times New Roman" pitchFamily="18" charset="0"/>
            </a:endParaRPr>
          </a:p>
          <a:p>
            <a:pPr marL="274320" indent="-274320" algn="just" eaLnBrk="1" fontAlgn="auto" hangingPunct="1">
              <a:spcAft>
                <a:spcPts val="0"/>
              </a:spcAft>
              <a:buClr>
                <a:schemeClr val="accent3"/>
              </a:buClr>
              <a:buFont typeface="Wingdings 2"/>
              <a:buChar char=""/>
              <a:defRPr/>
            </a:pPr>
            <a:r>
              <a:rPr lang="en-US" sz="2200" dirty="0" smtClean="0">
                <a:latin typeface="Times New Roman" pitchFamily="18" charset="0"/>
                <a:cs typeface="Times New Roman" pitchFamily="18" charset="0"/>
              </a:rPr>
              <a:t>A sudden dip in the tissue oxygenation can be a direct indication of many harmful conditions like tissue degeneration, microbial infection etc.</a:t>
            </a:r>
          </a:p>
          <a:p>
            <a:pPr marL="274320" indent="-274320" algn="just" eaLnBrk="1" fontAlgn="auto" hangingPunct="1">
              <a:spcAft>
                <a:spcPts val="0"/>
              </a:spcAft>
              <a:buClr>
                <a:schemeClr val="accent3"/>
              </a:buClr>
              <a:buFont typeface="Wingdings 2"/>
              <a:buChar char=""/>
              <a:defRPr/>
            </a:pPr>
            <a:endParaRPr lang="en-US" sz="2200" dirty="0" smtClean="0">
              <a:latin typeface="Times New Roman" pitchFamily="18" charset="0"/>
              <a:cs typeface="Times New Roman" pitchFamily="18" charset="0"/>
            </a:endParaRPr>
          </a:p>
          <a:p>
            <a:pPr marL="274320" indent="-274320" algn="just" eaLnBrk="1" fontAlgn="auto" hangingPunct="1">
              <a:spcAft>
                <a:spcPts val="0"/>
              </a:spcAft>
              <a:buClr>
                <a:schemeClr val="accent3"/>
              </a:buClr>
              <a:buFont typeface="Wingdings 2"/>
              <a:buChar char=""/>
              <a:defRPr/>
            </a:pPr>
            <a:r>
              <a:rPr lang="en-US" sz="2200" dirty="0" smtClean="0">
                <a:solidFill>
                  <a:srgbClr val="262699"/>
                </a:solidFill>
                <a:latin typeface="Times New Roman" pitchFamily="18" charset="0"/>
                <a:cs typeface="Times New Roman" pitchFamily="18" charset="0"/>
              </a:rPr>
              <a:t>Non-invasive, real time, local measurement of tissue O</a:t>
            </a:r>
            <a:r>
              <a:rPr lang="en-US" sz="2200" baseline="-25000" dirty="0" smtClean="0">
                <a:solidFill>
                  <a:srgbClr val="262699"/>
                </a:solidFill>
                <a:latin typeface="Times New Roman" pitchFamily="18" charset="0"/>
                <a:cs typeface="Times New Roman" pitchFamily="18" charset="0"/>
              </a:rPr>
              <a:t>2 </a:t>
            </a:r>
            <a:r>
              <a:rPr lang="en-US" sz="2200" dirty="0" smtClean="0">
                <a:solidFill>
                  <a:srgbClr val="262699"/>
                </a:solidFill>
                <a:latin typeface="Times New Roman" pitchFamily="18" charset="0"/>
                <a:cs typeface="Times New Roman" pitchFamily="18" charset="0"/>
              </a:rPr>
              <a:t>and HbT is not commercially available</a:t>
            </a:r>
            <a:endParaRPr lang="en-US" sz="2200" dirty="0">
              <a:latin typeface="Times New Roman" pitchFamily="18" charset="0"/>
              <a:cs typeface="Times New Roman" pitchFamily="18" charset="0"/>
            </a:endParaRPr>
          </a:p>
        </p:txBody>
      </p:sp>
      <p:pic>
        <p:nvPicPr>
          <p:cNvPr id="11268" name="Picture 5"/>
          <p:cNvPicPr>
            <a:picLocks noChangeAspect="1" noChangeArrowheads="1"/>
          </p:cNvPicPr>
          <p:nvPr/>
        </p:nvPicPr>
        <p:blipFill>
          <a:blip r:embed="rId3"/>
          <a:srcRect/>
          <a:stretch>
            <a:fillRect/>
          </a:stretch>
        </p:blipFill>
        <p:spPr bwMode="auto">
          <a:xfrm>
            <a:off x="609600" y="1981200"/>
            <a:ext cx="3657600" cy="2819400"/>
          </a:xfrm>
          <a:prstGeom prst="rect">
            <a:avLst/>
          </a:prstGeom>
          <a:noFill/>
          <a:ln w="9525">
            <a:solidFill>
              <a:srgbClr val="002060"/>
            </a:solidFill>
            <a:miter lim="800000"/>
            <a:headEnd/>
            <a:tailEnd/>
          </a:ln>
        </p:spPr>
      </p:pic>
      <p:sp>
        <p:nvSpPr>
          <p:cNvPr id="11269" name="TextBox 9"/>
          <p:cNvSpPr txBox="1">
            <a:spLocks noChangeArrowheads="1"/>
          </p:cNvSpPr>
          <p:nvPr/>
        </p:nvSpPr>
        <p:spPr bwMode="auto">
          <a:xfrm>
            <a:off x="609600" y="1524000"/>
            <a:ext cx="3505200" cy="369888"/>
          </a:xfrm>
          <a:prstGeom prst="rect">
            <a:avLst/>
          </a:prstGeom>
          <a:noFill/>
          <a:ln w="9525">
            <a:noFill/>
            <a:miter lim="800000"/>
            <a:headEnd/>
            <a:tailEnd/>
          </a:ln>
        </p:spPr>
        <p:txBody>
          <a:bodyPr>
            <a:spAutoFit/>
          </a:bodyPr>
          <a:lstStyle/>
          <a:p>
            <a:r>
              <a:rPr lang="en-US" b="1"/>
              <a:t>Deficiency of oxygen in tissue </a:t>
            </a:r>
          </a:p>
        </p:txBody>
      </p:sp>
      <p:sp>
        <p:nvSpPr>
          <p:cNvPr id="6" name="Title 1"/>
          <p:cNvSpPr txBox="1">
            <a:spLocks/>
          </p:cNvSpPr>
          <p:nvPr/>
        </p:nvSpPr>
        <p:spPr bwMode="auto">
          <a:xfrm>
            <a:off x="609600" y="4876800"/>
            <a:ext cx="3657600" cy="137160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lstStyle/>
          <a:p>
            <a:pPr algn="just">
              <a:defRPr/>
            </a:pPr>
            <a:r>
              <a:rPr lang="en-US" sz="1400" b="1" dirty="0">
                <a:solidFill>
                  <a:srgbClr val="660033"/>
                </a:solidFill>
                <a:latin typeface="Times New Roman" pitchFamily="18" charset="0"/>
                <a:cs typeface="Times New Roman" pitchFamily="18" charset="0"/>
              </a:rPr>
              <a:t>Tissue oxygenation </a:t>
            </a:r>
            <a:r>
              <a:rPr lang="en-US" sz="1400" b="1" dirty="0">
                <a:solidFill>
                  <a:schemeClr val="tx1">
                    <a:lumMod val="95000"/>
                  </a:schemeClr>
                </a:solidFill>
                <a:latin typeface="Times New Roman" pitchFamily="18" charset="0"/>
                <a:cs typeface="Times New Roman" pitchFamily="18" charset="0"/>
              </a:rPr>
              <a:t>- relative conc. of oxyhemoglobin &amp;  myoglobin, depends on the balance between oxygen delivery, as reflected by the product of blood flow and oxygen content and consumption.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r>
              <a:rPr lang="en-US" dirty="0" smtClean="0"/>
              <a:t>Spectrophotometer Example:</a:t>
            </a:r>
            <a:endParaRPr lang="en-US" dirty="0"/>
          </a:p>
        </p:txBody>
      </p:sp>
      <p:sp>
        <p:nvSpPr>
          <p:cNvPr id="6" name="عنصر نائب للمحتوى 5"/>
          <p:cNvSpPr>
            <a:spLocks noGrp="1"/>
          </p:cNvSpPr>
          <p:nvPr>
            <p:ph idx="1"/>
          </p:nvPr>
        </p:nvSpPr>
        <p:spPr/>
        <p:txBody>
          <a:bodyPr/>
          <a:lstStyle/>
          <a:p>
            <a:r>
              <a:rPr lang="en-US" altLang="zh-TW" dirty="0" smtClean="0"/>
              <a:t>Oxygen Saturation Using Pulse </a:t>
            </a:r>
            <a:r>
              <a:rPr lang="en-US" altLang="zh-TW" dirty="0" err="1" smtClean="0"/>
              <a:t>Oximetry</a:t>
            </a:r>
            <a:endParaRPr lang="en-US" dirty="0"/>
          </a:p>
        </p:txBody>
      </p:sp>
      <p:pic>
        <p:nvPicPr>
          <p:cNvPr id="7" name="Picture 6"/>
          <p:cNvPicPr>
            <a:picLocks noChangeAspect="1" noChangeArrowheads="1"/>
          </p:cNvPicPr>
          <p:nvPr/>
        </p:nvPicPr>
        <p:blipFill>
          <a:blip r:embed="rId3"/>
          <a:srcRect/>
          <a:stretch>
            <a:fillRect/>
          </a:stretch>
        </p:blipFill>
        <p:spPr>
          <a:xfrm>
            <a:off x="1928794" y="2357430"/>
            <a:ext cx="4429156" cy="3214710"/>
          </a:xfrm>
          <a:prstGeom prst="rect">
            <a:avLst/>
          </a:prstGeom>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28600"/>
            <a:ext cx="8378825" cy="990600"/>
          </a:xfrm>
        </p:spPr>
        <p:txBody>
          <a:bodyPr>
            <a:normAutofit fontScale="90000"/>
          </a:bodyPr>
          <a:lstStyle/>
          <a:p>
            <a:pPr eaLnBrk="1" hangingPunct="1"/>
            <a:r>
              <a:rPr lang="en-IN" sz="3200" b="1" smtClean="0">
                <a:solidFill>
                  <a:srgbClr val="990033"/>
                </a:solidFill>
                <a:latin typeface="Arial" pitchFamily="34" charset="0"/>
                <a:cs typeface="Arial" pitchFamily="34" charset="0"/>
              </a:rPr>
              <a:t/>
            </a:r>
            <a:br>
              <a:rPr lang="en-IN" sz="3200" b="1" smtClean="0">
                <a:solidFill>
                  <a:srgbClr val="990033"/>
                </a:solidFill>
                <a:latin typeface="Arial" pitchFamily="34" charset="0"/>
                <a:cs typeface="Arial" pitchFamily="34" charset="0"/>
              </a:rPr>
            </a:br>
            <a:r>
              <a:rPr lang="en-IN" sz="3200" b="1" smtClean="0">
                <a:solidFill>
                  <a:srgbClr val="990033"/>
                </a:solidFill>
                <a:latin typeface="Arial" pitchFamily="34" charset="0"/>
                <a:cs typeface="Arial" pitchFamily="34" charset="0"/>
              </a:rPr>
              <a:t>Currently available Diagnostics methods</a:t>
            </a:r>
            <a:r>
              <a:rPr lang="en-US" sz="3200" b="1" smtClean="0">
                <a:solidFill>
                  <a:srgbClr val="990033"/>
                </a:solidFill>
                <a:latin typeface="Arial" pitchFamily="34" charset="0"/>
                <a:cs typeface="Arial" pitchFamily="34" charset="0"/>
              </a:rPr>
              <a:t/>
            </a:r>
            <a:br>
              <a:rPr lang="en-US" sz="3200" b="1" smtClean="0">
                <a:solidFill>
                  <a:srgbClr val="990033"/>
                </a:solidFill>
                <a:latin typeface="Arial" pitchFamily="34" charset="0"/>
                <a:cs typeface="Arial" pitchFamily="34" charset="0"/>
              </a:rPr>
            </a:br>
            <a:endParaRPr lang="en-US" sz="3200" smtClean="0">
              <a:latin typeface="Arial" pitchFamily="34" charset="0"/>
              <a:cs typeface="Arial" pitchFamily="34" charset="0"/>
            </a:endParaRPr>
          </a:p>
        </p:txBody>
      </p:sp>
      <p:graphicFrame>
        <p:nvGraphicFramePr>
          <p:cNvPr id="4" name="Diagram 3"/>
          <p:cNvGraphicFramePr/>
          <p:nvPr/>
        </p:nvGraphicFramePr>
        <p:xfrm>
          <a:off x="228600" y="1676400"/>
          <a:ext cx="8915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a:t>Limitations</a:t>
            </a:r>
          </a:p>
        </p:txBody>
      </p:sp>
      <p:sp>
        <p:nvSpPr>
          <p:cNvPr id="8195" name="Rectangle 3"/>
          <p:cNvSpPr>
            <a:spLocks noGrp="1" noChangeArrowheads="1"/>
          </p:cNvSpPr>
          <p:nvPr>
            <p:ph type="body" idx="1"/>
          </p:nvPr>
        </p:nvSpPr>
        <p:spPr/>
        <p:txBody>
          <a:bodyPr/>
          <a:lstStyle/>
          <a:p>
            <a:r>
              <a:rPr lang="en-GB" sz="2800" dirty="0"/>
              <a:t>Use of two wavelengths of light to derive fractional concentration of HBO2 is based on assumption that other forms of haemoglobin (</a:t>
            </a:r>
            <a:r>
              <a:rPr lang="en-GB" sz="2800" dirty="0" err="1"/>
              <a:t>metHb</a:t>
            </a:r>
            <a:r>
              <a:rPr lang="en-GB" sz="2800" dirty="0"/>
              <a:t>) and (</a:t>
            </a:r>
            <a:r>
              <a:rPr lang="en-GB" sz="2800" dirty="0" err="1"/>
              <a:t>COHb</a:t>
            </a:r>
            <a:r>
              <a:rPr lang="en-GB" sz="2800" dirty="0"/>
              <a:t>) have negligible contributions to total haemoglobin.</a:t>
            </a:r>
          </a:p>
          <a:p>
            <a:r>
              <a:rPr lang="en-GB" sz="2800" dirty="0"/>
              <a:t>In most situations, &lt; 5% of haemoglobin is present as </a:t>
            </a:r>
            <a:r>
              <a:rPr lang="en-GB" sz="2800" dirty="0" err="1"/>
              <a:t>COHb</a:t>
            </a:r>
            <a:r>
              <a:rPr lang="en-GB" sz="2800" dirty="0"/>
              <a:t> and </a:t>
            </a:r>
            <a:r>
              <a:rPr lang="en-GB" sz="2800" dirty="0" err="1"/>
              <a:t>metHb</a:t>
            </a:r>
            <a:r>
              <a:rPr lang="en-GB" sz="2800" dirty="0"/>
              <a:t>.</a:t>
            </a:r>
          </a:p>
          <a:p>
            <a:r>
              <a:rPr lang="en-GB" sz="2800" dirty="0"/>
              <a:t>Increase in </a:t>
            </a:r>
            <a:r>
              <a:rPr lang="en-GB" sz="2800" dirty="0" err="1"/>
              <a:t>COHb</a:t>
            </a:r>
            <a:r>
              <a:rPr lang="en-GB" sz="2800" dirty="0"/>
              <a:t> or </a:t>
            </a:r>
            <a:r>
              <a:rPr lang="en-GB" sz="2800" dirty="0" err="1"/>
              <a:t>metHb</a:t>
            </a:r>
            <a:r>
              <a:rPr lang="en-GB" sz="2800" dirty="0"/>
              <a:t> leads to falsely high estimates of HbO2.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Grp="1" noChangeArrowheads="1"/>
          </p:cNvSpPr>
          <p:nvPr>
            <p:ph type="title"/>
          </p:nvPr>
        </p:nvSpPr>
        <p:spPr/>
        <p:txBody>
          <a:bodyPr/>
          <a:lstStyle/>
          <a:p>
            <a:r>
              <a:rPr lang="en-GB" sz="2800" dirty="0"/>
              <a:t>Accuracy of Pulse </a:t>
            </a:r>
            <a:r>
              <a:rPr lang="en-GB" sz="2800" dirty="0" err="1"/>
              <a:t>Oximetry</a:t>
            </a:r>
            <a:r>
              <a:rPr lang="en-GB" sz="2800" dirty="0"/>
              <a:t> Recording</a:t>
            </a:r>
          </a:p>
        </p:txBody>
      </p:sp>
      <p:pic>
        <p:nvPicPr>
          <p:cNvPr id="25604" name="Picture 4" descr="scan0005"/>
          <p:cNvPicPr>
            <a:picLocks noGrp="1" noChangeAspect="1" noChangeArrowheads="1"/>
          </p:cNvPicPr>
          <p:nvPr>
            <p:ph idx="1"/>
          </p:nvPr>
        </p:nvPicPr>
        <p:blipFill>
          <a:blip r:embed="rId3"/>
          <a:srcRect/>
          <a:stretch>
            <a:fillRect/>
          </a:stretch>
        </p:blipFill>
        <p:spPr>
          <a:xfrm>
            <a:off x="611188" y="1773238"/>
            <a:ext cx="7921625" cy="4248150"/>
          </a:xfrm>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GB" sz="3600" dirty="0" smtClean="0"/>
              <a:t>Determine the Accuracy of Pulse </a:t>
            </a:r>
            <a:r>
              <a:rPr lang="en-GB" sz="3600" dirty="0" err="1" smtClean="0"/>
              <a:t>Oximetry</a:t>
            </a:r>
            <a:endParaRPr lang="en-US" sz="3600" dirty="0"/>
          </a:p>
        </p:txBody>
      </p:sp>
      <p:sp>
        <p:nvSpPr>
          <p:cNvPr id="3" name="عنصر نائب للمحتوى 2"/>
          <p:cNvSpPr>
            <a:spLocks noGrp="1"/>
          </p:cNvSpPr>
          <p:nvPr>
            <p:ph idx="1"/>
          </p:nvPr>
        </p:nvSpPr>
        <p:spPr/>
        <p:txBody>
          <a:bodyPr/>
          <a:lstStyle/>
          <a:p>
            <a:pPr>
              <a:defRPr/>
            </a:pPr>
            <a:endParaRPr lang="en-US" sz="900" b="1" dirty="0" smtClean="0">
              <a:solidFill>
                <a:schemeClr val="hlink"/>
              </a:solidFill>
            </a:endParaRPr>
          </a:p>
          <a:p>
            <a:pPr>
              <a:defRPr/>
            </a:pPr>
            <a:r>
              <a:rPr lang="en-US" b="1" dirty="0" smtClean="0">
                <a:solidFill>
                  <a:schemeClr val="hlink"/>
                </a:solidFill>
              </a:rPr>
              <a:t>Compare and monitor the actual heart rate with the pulse rate value from the </a:t>
            </a:r>
            <a:r>
              <a:rPr lang="en-US" b="1" dirty="0" err="1" smtClean="0">
                <a:solidFill>
                  <a:schemeClr val="hlink"/>
                </a:solidFill>
              </a:rPr>
              <a:t>oximeter</a:t>
            </a:r>
            <a:r>
              <a:rPr lang="en-US" b="1" dirty="0" smtClean="0"/>
              <a:t> to determine accuracy of values . (The two numeric heart rate values should correlate closely. A difference in heart rate values may indicate excessive movement or a loss of </a:t>
            </a:r>
            <a:r>
              <a:rPr lang="en-US" b="1" dirty="0" err="1" smtClean="0"/>
              <a:t>pulsatile</a:t>
            </a:r>
            <a:r>
              <a:rPr lang="en-US" b="1" dirty="0" smtClean="0"/>
              <a:t> flow detection . </a:t>
            </a:r>
          </a:p>
          <a:p>
            <a:pPr>
              <a:defRPr/>
            </a:pPr>
            <a:endParaRPr lang="en-US" dirty="0" smtClean="0"/>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hlink"/>
                </a:solidFill>
              </a:rPr>
              <a:t>The accuracy of Spo2</a:t>
            </a:r>
            <a:endParaRPr lang="en-US" dirty="0"/>
          </a:p>
        </p:txBody>
      </p:sp>
      <p:sp>
        <p:nvSpPr>
          <p:cNvPr id="3" name="عنصر نائب للمحتوى 2"/>
          <p:cNvSpPr>
            <a:spLocks noGrp="1"/>
          </p:cNvSpPr>
          <p:nvPr>
            <p:ph idx="1"/>
          </p:nvPr>
        </p:nvSpPr>
        <p:spPr/>
        <p:txBody>
          <a:bodyPr>
            <a:normAutofit fontScale="70000" lnSpcReduction="20000"/>
          </a:bodyPr>
          <a:lstStyle/>
          <a:p>
            <a:pPr>
              <a:lnSpc>
                <a:spcPct val="90000"/>
              </a:lnSpc>
              <a:defRPr/>
            </a:pPr>
            <a:endParaRPr lang="en-US" sz="1050" b="1" dirty="0" smtClean="0">
              <a:solidFill>
                <a:schemeClr val="hlink"/>
              </a:solidFill>
            </a:endParaRPr>
          </a:p>
          <a:p>
            <a:pPr>
              <a:lnSpc>
                <a:spcPct val="90000"/>
              </a:lnSpc>
              <a:defRPr/>
            </a:pPr>
            <a:r>
              <a:rPr lang="en-US" b="1" dirty="0" smtClean="0">
                <a:solidFill>
                  <a:schemeClr val="hlink"/>
                </a:solidFill>
              </a:rPr>
              <a:t>The accuracy of Spo2 measurements requires consideration of many physiologic variables. Patient variables</a:t>
            </a:r>
            <a:r>
              <a:rPr lang="en-US" b="1" dirty="0" smtClean="0"/>
              <a:t> include the following </a:t>
            </a:r>
          </a:p>
          <a:p>
            <a:pPr>
              <a:lnSpc>
                <a:spcPct val="90000"/>
              </a:lnSpc>
              <a:defRPr/>
            </a:pPr>
            <a:endParaRPr lang="en-US" b="1" dirty="0" smtClean="0"/>
          </a:p>
          <a:p>
            <a:pPr>
              <a:lnSpc>
                <a:spcPct val="90000"/>
              </a:lnSpc>
              <a:buNone/>
              <a:defRPr/>
            </a:pPr>
            <a:r>
              <a:rPr lang="en-US" b="1" dirty="0" smtClean="0">
                <a:solidFill>
                  <a:schemeClr val="hlink"/>
                </a:solidFill>
              </a:rPr>
              <a:t>1- </a:t>
            </a:r>
            <a:r>
              <a:rPr lang="en-US" b="1" dirty="0" smtClean="0"/>
              <a:t>Hemoglobin level,</a:t>
            </a:r>
          </a:p>
          <a:p>
            <a:pPr>
              <a:lnSpc>
                <a:spcPct val="90000"/>
              </a:lnSpc>
              <a:buNone/>
              <a:defRPr/>
            </a:pPr>
            <a:r>
              <a:rPr lang="en-US" b="1" dirty="0" smtClean="0">
                <a:solidFill>
                  <a:schemeClr val="hlink"/>
                </a:solidFill>
              </a:rPr>
              <a:t>2-</a:t>
            </a:r>
            <a:r>
              <a:rPr lang="en-US" b="1" dirty="0" smtClean="0"/>
              <a:t> Arterial blood flow to vascular bed,</a:t>
            </a:r>
          </a:p>
          <a:p>
            <a:pPr>
              <a:lnSpc>
                <a:spcPct val="90000"/>
              </a:lnSpc>
              <a:buNone/>
              <a:defRPr/>
            </a:pPr>
            <a:r>
              <a:rPr lang="en-US" b="1" dirty="0" smtClean="0">
                <a:solidFill>
                  <a:schemeClr val="hlink"/>
                </a:solidFill>
              </a:rPr>
              <a:t>3-</a:t>
            </a:r>
            <a:r>
              <a:rPr lang="en-US" b="1" dirty="0" smtClean="0"/>
              <a:t> Temperature of digit or the area where the </a:t>
            </a:r>
            <a:r>
              <a:rPr lang="en-US" b="1" dirty="0" err="1" smtClean="0"/>
              <a:t>oximetry</a:t>
            </a:r>
            <a:r>
              <a:rPr lang="en-US" b="1" dirty="0" smtClean="0"/>
              <a:t> sensor is located,</a:t>
            </a:r>
          </a:p>
          <a:p>
            <a:pPr>
              <a:lnSpc>
                <a:spcPct val="90000"/>
              </a:lnSpc>
              <a:buNone/>
              <a:defRPr/>
            </a:pPr>
            <a:r>
              <a:rPr lang="en-US" b="1" dirty="0" smtClean="0">
                <a:solidFill>
                  <a:schemeClr val="hlink"/>
                </a:solidFill>
              </a:rPr>
              <a:t>4-</a:t>
            </a:r>
            <a:r>
              <a:rPr lang="en-US" b="1" dirty="0" smtClean="0"/>
              <a:t> Patient oxygenation ability,</a:t>
            </a:r>
          </a:p>
          <a:p>
            <a:pPr>
              <a:lnSpc>
                <a:spcPct val="90000"/>
              </a:lnSpc>
              <a:buNone/>
              <a:defRPr/>
            </a:pPr>
            <a:r>
              <a:rPr lang="en-US" b="1" dirty="0" smtClean="0">
                <a:solidFill>
                  <a:schemeClr val="hlink"/>
                </a:solidFill>
              </a:rPr>
              <a:t>5-</a:t>
            </a:r>
            <a:r>
              <a:rPr lang="en-US" b="1" dirty="0" smtClean="0"/>
              <a:t> Fraction of inspired oxygen (percentage of inspired oxygen),</a:t>
            </a:r>
          </a:p>
          <a:p>
            <a:pPr>
              <a:lnSpc>
                <a:spcPct val="90000"/>
              </a:lnSpc>
              <a:buNone/>
              <a:defRPr/>
            </a:pPr>
            <a:r>
              <a:rPr lang="en-US" b="1" dirty="0" smtClean="0">
                <a:solidFill>
                  <a:schemeClr val="hlink"/>
                </a:solidFill>
              </a:rPr>
              <a:t>6- </a:t>
            </a:r>
            <a:r>
              <a:rPr lang="en-US" b="1" dirty="0" smtClean="0"/>
              <a:t>Evidence of ventilation perfusion mismatch,</a:t>
            </a:r>
          </a:p>
          <a:p>
            <a:pPr>
              <a:lnSpc>
                <a:spcPct val="90000"/>
              </a:lnSpc>
              <a:buNone/>
              <a:defRPr/>
            </a:pPr>
            <a:r>
              <a:rPr lang="en-US" b="1" dirty="0" smtClean="0">
                <a:solidFill>
                  <a:schemeClr val="hlink"/>
                </a:solidFill>
              </a:rPr>
              <a:t>7-</a:t>
            </a:r>
            <a:r>
              <a:rPr lang="en-US" b="1" dirty="0" smtClean="0"/>
              <a:t> Amount of ambient light seen by the sensor,</a:t>
            </a:r>
          </a:p>
          <a:p>
            <a:pPr>
              <a:lnSpc>
                <a:spcPct val="90000"/>
              </a:lnSpc>
              <a:buNone/>
              <a:defRPr/>
            </a:pPr>
            <a:r>
              <a:rPr lang="en-US" b="1" dirty="0" smtClean="0">
                <a:solidFill>
                  <a:schemeClr val="hlink"/>
                </a:solidFill>
              </a:rPr>
              <a:t>8-</a:t>
            </a:r>
            <a:r>
              <a:rPr lang="en-US" b="1" dirty="0" smtClean="0"/>
              <a:t> Venous return at the sensor location.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r>
              <a:rPr lang="en-US" dirty="0" smtClean="0"/>
              <a:t>Spectrophotometer Example:</a:t>
            </a:r>
            <a:endParaRPr lang="en-US" dirty="0"/>
          </a:p>
        </p:txBody>
      </p:sp>
      <p:sp>
        <p:nvSpPr>
          <p:cNvPr id="6" name="عنصر نائب للمحتوى 5"/>
          <p:cNvSpPr>
            <a:spLocks noGrp="1"/>
          </p:cNvSpPr>
          <p:nvPr>
            <p:ph idx="1"/>
          </p:nvPr>
        </p:nvSpPr>
        <p:spPr/>
        <p:txBody>
          <a:bodyPr/>
          <a:lstStyle/>
          <a:p>
            <a:r>
              <a:rPr lang="en-US" altLang="zh-TW" dirty="0" smtClean="0"/>
              <a:t>Oxygen Saturation Using Pulse </a:t>
            </a:r>
            <a:r>
              <a:rPr lang="en-US" altLang="zh-TW" dirty="0" err="1" smtClean="0"/>
              <a:t>Oximetry</a:t>
            </a:r>
            <a:endParaRPr lang="en-US" dirty="0"/>
          </a:p>
        </p:txBody>
      </p:sp>
      <p:pic>
        <p:nvPicPr>
          <p:cNvPr id="7" name="Picture 6"/>
          <p:cNvPicPr>
            <a:picLocks noChangeAspect="1" noChangeArrowheads="1"/>
          </p:cNvPicPr>
          <p:nvPr/>
        </p:nvPicPr>
        <p:blipFill>
          <a:blip r:embed="rId3"/>
          <a:srcRect/>
          <a:stretch>
            <a:fillRect/>
          </a:stretch>
        </p:blipFill>
        <p:spPr>
          <a:xfrm>
            <a:off x="1928794" y="2357430"/>
            <a:ext cx="4429156" cy="3214710"/>
          </a:xfrm>
          <a:prstGeom prst="rect">
            <a:avLst/>
          </a:prstGeom>
          <a:noFill/>
          <a:ln/>
        </p:spPr>
      </p:pic>
      <p:sp>
        <p:nvSpPr>
          <p:cNvPr id="9" name="مربع نص 8"/>
          <p:cNvSpPr txBox="1"/>
          <p:nvPr/>
        </p:nvSpPr>
        <p:spPr>
          <a:xfrm>
            <a:off x="142844" y="5786454"/>
            <a:ext cx="4643470" cy="646331"/>
          </a:xfrm>
          <a:prstGeom prst="rect">
            <a:avLst/>
          </a:prstGeom>
          <a:noFill/>
        </p:spPr>
        <p:txBody>
          <a:bodyPr wrap="square" rtlCol="0">
            <a:spAutoFit/>
          </a:bodyPr>
          <a:lstStyle/>
          <a:p>
            <a:pPr algn="l" rtl="0"/>
            <a:r>
              <a:rPr lang="en-US" dirty="0" smtClean="0"/>
              <a:t>Why Red was absorb more by </a:t>
            </a:r>
            <a:r>
              <a:rPr lang="en-US" dirty="0" err="1" smtClean="0"/>
              <a:t>Hb</a:t>
            </a:r>
            <a:r>
              <a:rPr lang="en-US" dirty="0" smtClean="0"/>
              <a:t>?</a:t>
            </a:r>
          </a:p>
          <a:p>
            <a:pPr algn="l" rtl="0"/>
            <a:r>
              <a:rPr lang="en-US" dirty="0" smtClean="0"/>
              <a:t>Why Red was absorbed less by Hbo2? </a:t>
            </a:r>
            <a:endParaRPr lang="en-US" dirty="0"/>
          </a:p>
        </p:txBody>
      </p:sp>
      <p:sp>
        <p:nvSpPr>
          <p:cNvPr id="8" name="شكل بيضاوي 7"/>
          <p:cNvSpPr/>
          <p:nvPr/>
        </p:nvSpPr>
        <p:spPr>
          <a:xfrm>
            <a:off x="2571736" y="2928934"/>
            <a:ext cx="642942" cy="178595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شكل بيضاوي 9"/>
          <p:cNvSpPr/>
          <p:nvPr/>
        </p:nvSpPr>
        <p:spPr>
          <a:xfrm>
            <a:off x="5214942" y="2928934"/>
            <a:ext cx="642942" cy="1785950"/>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10"/>
          <p:cNvSpPr txBox="1"/>
          <p:nvPr/>
        </p:nvSpPr>
        <p:spPr>
          <a:xfrm>
            <a:off x="4286248" y="5715016"/>
            <a:ext cx="4500594" cy="707886"/>
          </a:xfrm>
          <a:prstGeom prst="rect">
            <a:avLst/>
          </a:prstGeom>
          <a:noFill/>
        </p:spPr>
        <p:txBody>
          <a:bodyPr wrap="square" rtlCol="0">
            <a:spAutoFit/>
          </a:bodyPr>
          <a:lstStyle/>
          <a:p>
            <a:pPr algn="l" rtl="0"/>
            <a:r>
              <a:rPr lang="en-GB" sz="2000" dirty="0" smtClean="0"/>
              <a:t>% Saturation = (HbO2/HbO2 + </a:t>
            </a:r>
            <a:r>
              <a:rPr lang="en-GB" sz="2000" dirty="0" err="1" smtClean="0"/>
              <a:t>Hb</a:t>
            </a:r>
            <a:r>
              <a:rPr lang="en-GB" sz="2000" dirty="0" smtClean="0"/>
              <a:t>) X 100</a:t>
            </a:r>
          </a:p>
          <a:p>
            <a:pPr algn="l" rtl="0"/>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Grp="1" noChangeArrowheads="1"/>
          </p:cNvSpPr>
          <p:nvPr>
            <p:ph type="title"/>
          </p:nvPr>
        </p:nvSpPr>
        <p:spPr/>
        <p:txBody>
          <a:bodyPr/>
          <a:lstStyle/>
          <a:p>
            <a:r>
              <a:rPr lang="en-GB" sz="2400"/>
              <a:t>Photodetector senses only light of alternating intensity</a:t>
            </a:r>
            <a:r>
              <a:rPr lang="en-GB" sz="4000"/>
              <a:t> </a:t>
            </a:r>
          </a:p>
        </p:txBody>
      </p:sp>
      <p:pic>
        <p:nvPicPr>
          <p:cNvPr id="11268" name="Picture 4" descr="scan0001"/>
          <p:cNvPicPr>
            <a:picLocks noGrp="1" noChangeAspect="1" noChangeArrowheads="1"/>
          </p:cNvPicPr>
          <p:nvPr>
            <p:ph idx="4294967295"/>
          </p:nvPr>
        </p:nvPicPr>
        <p:blipFill>
          <a:blip r:embed="rId3"/>
          <a:srcRect/>
          <a:stretch>
            <a:fillRect/>
          </a:stretch>
        </p:blipFill>
        <p:spPr>
          <a:xfrm>
            <a:off x="1187450" y="1412875"/>
            <a:ext cx="7129463" cy="4392613"/>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r>
              <a:rPr lang="en-US" b="1" dirty="0" smtClean="0">
                <a:solidFill>
                  <a:schemeClr val="hlink"/>
                </a:solidFill>
              </a:rPr>
              <a:t>Sao2 &amp; </a:t>
            </a:r>
            <a:r>
              <a:rPr lang="en-US" b="1" dirty="0" smtClean="0"/>
              <a:t>Spo2</a:t>
            </a:r>
            <a:endParaRPr lang="en-US" dirty="0"/>
          </a:p>
        </p:txBody>
      </p:sp>
      <p:sp>
        <p:nvSpPr>
          <p:cNvPr id="4" name="عنصر نائب للمحتوى 3"/>
          <p:cNvSpPr>
            <a:spLocks noGrp="1"/>
          </p:cNvSpPr>
          <p:nvPr>
            <p:ph idx="1"/>
          </p:nvPr>
        </p:nvSpPr>
        <p:spPr/>
        <p:txBody>
          <a:bodyPr>
            <a:normAutofit lnSpcReduction="10000"/>
          </a:bodyPr>
          <a:lstStyle/>
          <a:p>
            <a:r>
              <a:rPr lang="en-US" b="1" dirty="0" smtClean="0"/>
              <a:t>Pulse </a:t>
            </a:r>
            <a:r>
              <a:rPr lang="en-US" b="1" dirty="0" err="1" smtClean="0"/>
              <a:t>oximetry</a:t>
            </a:r>
            <a:r>
              <a:rPr lang="en-US" b="1" dirty="0" smtClean="0"/>
              <a:t> is </a:t>
            </a:r>
            <a:r>
              <a:rPr lang="en-US" b="1" dirty="0" smtClean="0">
                <a:solidFill>
                  <a:schemeClr val="hlink"/>
                </a:solidFill>
              </a:rPr>
              <a:t>a noninvasive monitoring technique</a:t>
            </a:r>
            <a:r>
              <a:rPr lang="en-US" b="1" dirty="0" smtClean="0"/>
              <a:t> used </a:t>
            </a:r>
            <a:r>
              <a:rPr lang="en-US" b="1" dirty="0" smtClean="0">
                <a:solidFill>
                  <a:schemeClr val="hlink"/>
                </a:solidFill>
              </a:rPr>
              <a:t>to estimate the measurement of arterial oxygen saturation (Sao2) of hemoglobin.</a:t>
            </a:r>
          </a:p>
          <a:p>
            <a:r>
              <a:rPr lang="en-US" b="1" dirty="0" smtClean="0"/>
              <a:t>Oxygen saturation is </a:t>
            </a:r>
            <a:r>
              <a:rPr lang="en-US" b="1" dirty="0" smtClean="0">
                <a:solidFill>
                  <a:schemeClr val="hlink"/>
                </a:solidFill>
              </a:rPr>
              <a:t>an indicator of the percentage of hemoglobin saturated with oxygen</a:t>
            </a:r>
            <a:r>
              <a:rPr lang="en-US" b="1" dirty="0" smtClean="0"/>
              <a:t> at the time of the measurement . </a:t>
            </a:r>
          </a:p>
          <a:p>
            <a:r>
              <a:rPr lang="en-US" b="1" dirty="0" smtClean="0"/>
              <a:t>Oxygen saturation values obtained from pulse </a:t>
            </a:r>
            <a:r>
              <a:rPr lang="en-US" b="1" dirty="0" err="1" smtClean="0"/>
              <a:t>oximetry</a:t>
            </a:r>
            <a:r>
              <a:rPr lang="en-US" b="1" dirty="0" smtClean="0"/>
              <a:t> (Spo2)</a:t>
            </a:r>
            <a:endParaRPr lang="en-US"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2595</Words>
  <PresentationFormat>عرض على الشاشة (3:4)‏</PresentationFormat>
  <Paragraphs>312</Paragraphs>
  <Slides>64</Slides>
  <Notes>63</Notes>
  <HiddenSlides>0</HiddenSlides>
  <MMClips>0</MMClips>
  <ScaleCrop>false</ScaleCrop>
  <HeadingPairs>
    <vt:vector size="4" baseType="variant">
      <vt:variant>
        <vt:lpstr>سمة</vt:lpstr>
      </vt:variant>
      <vt:variant>
        <vt:i4>1</vt:i4>
      </vt:variant>
      <vt:variant>
        <vt:lpstr>عناوين الشرائح</vt:lpstr>
      </vt:variant>
      <vt:variant>
        <vt:i4>64</vt:i4>
      </vt:variant>
    </vt:vector>
  </HeadingPairs>
  <TitlesOfParts>
    <vt:vector size="65" baseType="lpstr">
      <vt:lpstr>سمة Office</vt:lpstr>
      <vt:lpstr>Medical Laboratory Instrumentation 2010-2011 Third Year </vt:lpstr>
      <vt:lpstr>الشريحة 2</vt:lpstr>
      <vt:lpstr>Spectrophotometer</vt:lpstr>
      <vt:lpstr>Absorption Spectra</vt:lpstr>
      <vt:lpstr>Emission Spectra</vt:lpstr>
      <vt:lpstr>Spectrophotometer Example:</vt:lpstr>
      <vt:lpstr>Spectrophotometer Example:</vt:lpstr>
      <vt:lpstr>Photodetector senses only light of alternating intensity </vt:lpstr>
      <vt:lpstr>Sao2 &amp; Spo2</vt:lpstr>
      <vt:lpstr>الشريحة 10</vt:lpstr>
      <vt:lpstr>AC and DC</vt:lpstr>
      <vt:lpstr>Pulse Oximetry</vt:lpstr>
      <vt:lpstr>Pulse Oximetry: The story so far</vt:lpstr>
      <vt:lpstr>Pulse Oximter Block Diagram</vt:lpstr>
      <vt:lpstr>Pulse Oximetry instrumentation</vt:lpstr>
      <vt:lpstr>Pulse Oximetry instrumentation</vt:lpstr>
      <vt:lpstr>Illuminating</vt:lpstr>
      <vt:lpstr>Illuminating</vt:lpstr>
      <vt:lpstr>Illuminating</vt:lpstr>
      <vt:lpstr>Pulse Oximetry instrumentation</vt:lpstr>
      <vt:lpstr>Timing</vt:lpstr>
      <vt:lpstr>Timing</vt:lpstr>
      <vt:lpstr>Timing</vt:lpstr>
      <vt:lpstr>Pulse Oximetry instrumentation</vt:lpstr>
      <vt:lpstr>Detecting</vt:lpstr>
      <vt:lpstr>Detecting</vt:lpstr>
      <vt:lpstr>Pulse Oximetry instrumentation</vt:lpstr>
      <vt:lpstr>Retaining</vt:lpstr>
      <vt:lpstr>Retaining</vt:lpstr>
      <vt:lpstr>Pulse Oximetry instrumentation</vt:lpstr>
      <vt:lpstr>Automatic Gain Control</vt:lpstr>
      <vt:lpstr>Automatic Gain Control</vt:lpstr>
      <vt:lpstr>Pulse Oximetry instrumentation</vt:lpstr>
      <vt:lpstr>Programming</vt:lpstr>
      <vt:lpstr>The Ration R and Oxygen Saturation</vt:lpstr>
      <vt:lpstr>Pulse oximeter Test Index 2 Pulse Oximeter Simulator optical “finger” </vt:lpstr>
      <vt:lpstr>Verified Oximeter Makes</vt:lpstr>
      <vt:lpstr>الشريحة 38</vt:lpstr>
      <vt:lpstr>الشريحة 39</vt:lpstr>
      <vt:lpstr>Index 2 features</vt:lpstr>
      <vt:lpstr>Challenge the pulse oximeter</vt:lpstr>
      <vt:lpstr>Preset simulations reproduce several patient conditions</vt:lpstr>
      <vt:lpstr>الشريحة 43</vt:lpstr>
      <vt:lpstr>الشريحة 44</vt:lpstr>
      <vt:lpstr>Setting the Light Artifact</vt:lpstr>
      <vt:lpstr>Transmission Level Control</vt:lpstr>
      <vt:lpstr>Testing the Pulse Oximeter Limits</vt:lpstr>
      <vt:lpstr>Simulating Pulse Amplitude</vt:lpstr>
      <vt:lpstr>Simulating Asystole or No Pulse</vt:lpstr>
      <vt:lpstr>Electrical Probe Test</vt:lpstr>
      <vt:lpstr>LED Testing</vt:lpstr>
      <vt:lpstr>LED Testing</vt:lpstr>
      <vt:lpstr>Photodiode Test</vt:lpstr>
      <vt:lpstr>Photodiode Test</vt:lpstr>
      <vt:lpstr>Resistance Testing</vt:lpstr>
      <vt:lpstr>الشريحة 56</vt:lpstr>
      <vt:lpstr>الشريحة 57</vt:lpstr>
      <vt:lpstr>Motivation</vt:lpstr>
      <vt:lpstr>Importance of tissue oxygen level in any organ</vt:lpstr>
      <vt:lpstr> Currently available Diagnostics methods </vt:lpstr>
      <vt:lpstr>Limitations</vt:lpstr>
      <vt:lpstr>Accuracy of Pulse Oximetry Recording</vt:lpstr>
      <vt:lpstr>Determine the Accuracy of Pulse Oximetry</vt:lpstr>
      <vt:lpstr>The accuracy of Spo2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Laboratory Instrumentation 2010-2011 Third Year </dc:title>
  <cp:lastModifiedBy>Fadhl</cp:lastModifiedBy>
  <cp:revision>45</cp:revision>
  <dcterms:modified xsi:type="dcterms:W3CDTF">2010-12-20T06:23:56Z</dcterms:modified>
</cp:coreProperties>
</file>