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81" r:id="rId11"/>
    <p:sldId id="267" r:id="rId12"/>
    <p:sldId id="268" r:id="rId13"/>
    <p:sldId id="269" r:id="rId14"/>
    <p:sldId id="270" r:id="rId15"/>
    <p:sldId id="271" r:id="rId16"/>
    <p:sldId id="259" r:id="rId17"/>
    <p:sldId id="272" r:id="rId18"/>
    <p:sldId id="277" r:id="rId19"/>
    <p:sldId id="278" r:id="rId20"/>
    <p:sldId id="279" r:id="rId21"/>
    <p:sldId id="280" r:id="rId22"/>
    <p:sldId id="282" r:id="rId23"/>
    <p:sldId id="274" r:id="rId24"/>
    <p:sldId id="275" r:id="rId25"/>
    <p:sldId id="283" r:id="rId26"/>
    <p:sldId id="276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8" r:id="rId36"/>
    <p:sldId id="309" r:id="rId37"/>
    <p:sldId id="304" r:id="rId38"/>
    <p:sldId id="305" r:id="rId39"/>
    <p:sldId id="310" r:id="rId40"/>
    <p:sldId id="284" r:id="rId41"/>
    <p:sldId id="30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ترتيب الجامعات عالميا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تدريس</c:v>
                </c:pt>
                <c:pt idx="1">
                  <c:v>بحث علمي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ترتيب الجامعات عالميا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تدريس</c:v>
                </c:pt>
                <c:pt idx="1">
                  <c:v>بحث علمي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fadhl-alakwa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ageRa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shighereducation.co.uk/world-university-rankings/2012-13/world-rank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f.gov.ye/files/budget/2013/data/c/21-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Xplore/guesthome.js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../../fil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اسس وتطبيقات مناهج البحث </a:t>
            </a:r>
            <a:r>
              <a:rPr lang="ar-SA" dirty="0" smtClean="0"/>
              <a:t>العلمي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Scientific research methodology in Yemen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763000" cy="1752600"/>
          </a:xfrm>
        </p:spPr>
        <p:txBody>
          <a:bodyPr/>
          <a:lstStyle/>
          <a:p>
            <a:r>
              <a:rPr lang="ar-SA" dirty="0" smtClean="0"/>
              <a:t>اعداد د فضل الاكوع           اشراف أ.د داوود </a:t>
            </a:r>
            <a:r>
              <a:rPr lang="ar-SA" dirty="0" smtClean="0"/>
              <a:t>الحدابي</a:t>
            </a:r>
            <a:endParaRPr lang="en-US" dirty="0" smtClean="0"/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Fadhl</a:t>
            </a:r>
            <a:r>
              <a:rPr lang="en-US" dirty="0" smtClean="0"/>
              <a:t> </a:t>
            </a:r>
            <a:r>
              <a:rPr lang="en-US" dirty="0" err="1" smtClean="0"/>
              <a:t>Alakwaa</a:t>
            </a:r>
            <a:endParaRPr lang="en-US" dirty="0" smtClean="0"/>
          </a:p>
          <a:p>
            <a:r>
              <a:rPr lang="en-US" dirty="0">
                <a:hlinkClick r:id="rId2"/>
              </a:rPr>
              <a:t>http://fadhl-alakwa.weebly.com/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dirty="0" smtClean="0"/>
              <a:t>تجربة نجاح للبحث العلمي*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YE" dirty="0"/>
              <a:t>لا يخفى على أحد بأن النمو الاقتصادي للولايات المتحدة الأمريكية يرتكز أساساً على البحث العلمي. فمثلاً قام المركز القومي للعلوم وقسم الدفاع بدعم مشروع ما يسمي بال </a:t>
            </a:r>
            <a:r>
              <a:rPr lang="en-US" dirty="0" smtClean="0"/>
              <a:t>PageRank</a:t>
            </a:r>
            <a:r>
              <a:rPr lang="ar-YE" dirty="0" smtClean="0"/>
              <a:t> </a:t>
            </a:r>
            <a:r>
              <a:rPr lang="ar-YE" dirty="0"/>
              <a:t>الذي أدى إلى إخراج محرك البحث جوجل إلى النور وما يمثله اليوم من استثمار ببلايين الدولارات.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YE" i="1" dirty="0" smtClean="0"/>
              <a:t>*</a:t>
            </a:r>
            <a:r>
              <a:rPr lang="en-US" i="1" dirty="0" smtClean="0"/>
              <a:t>PageRank</a:t>
            </a:r>
            <a:r>
              <a:rPr lang="en-US" i="1" dirty="0"/>
              <a:t>: Google search algorithm</a:t>
            </a:r>
            <a:r>
              <a:rPr lang="en-US" dirty="0"/>
              <a:t>. Available: </a:t>
            </a:r>
            <a:r>
              <a:rPr lang="en-US" u="sng" dirty="0">
                <a:hlinkClick r:id="rId2"/>
              </a:rPr>
              <a:t>http</a:t>
            </a:r>
            <a:r>
              <a:rPr lang="ar-YE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en.wikipedia.org/wiki/PageRank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1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التقدم في البحث العلمي = تعليم ممتاز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لاتوجد جامعة بالعالم تجيد البحث العلمي ولكنها لاتجيد التعليم.</a:t>
            </a:r>
          </a:p>
          <a:p>
            <a:pPr algn="r" rtl="1"/>
            <a:r>
              <a:rPr lang="ar-SA" dirty="0" smtClean="0"/>
              <a:t>بحسب التصنيف العالمي للجامعات لوكالة طومسون ورويترز فان البحث العلمي يمثل وزن كبير في التقييم.*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953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ar-YE" dirty="0"/>
              <a:t>. </a:t>
            </a:r>
            <a:r>
              <a:rPr lang="en-US" dirty="0"/>
              <a:t>Reuters. (2013, </a:t>
            </a:r>
            <a:r>
              <a:rPr lang="en-US" i="1" dirty="0"/>
              <a:t>The Times Higher Education World University Rankings 2012-2013</a:t>
            </a:r>
            <a:r>
              <a:rPr lang="en-US" dirty="0"/>
              <a:t>. Available: </a:t>
            </a:r>
            <a:r>
              <a:rPr lang="en-US" u="sng" dirty="0">
                <a:hlinkClick r:id="rId2"/>
              </a:rPr>
              <a:t>http://www.timeshighereducation.co.uk/world-university-rankings/2012-13/world-ranking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7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الترتيب العالمي للجامعات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YE" dirty="0"/>
              <a:t>التدريس ويمثل 30% </a:t>
            </a:r>
            <a:endParaRPr lang="ar-SA" dirty="0" smtClean="0"/>
          </a:p>
          <a:p>
            <a:pPr lvl="0" algn="r" rtl="1"/>
            <a:r>
              <a:rPr lang="ar-YE" dirty="0" smtClean="0"/>
              <a:t>حجم </a:t>
            </a:r>
            <a:r>
              <a:rPr lang="ar-YE" dirty="0"/>
              <a:t>ومردود وسمعة البحث العلمي بالجامعة ويمثل أيضا 30% </a:t>
            </a:r>
            <a:endParaRPr lang="ar-SA" dirty="0" smtClean="0"/>
          </a:p>
          <a:p>
            <a:pPr lvl="0" algn="r" rtl="1"/>
            <a:r>
              <a:rPr lang="ar-YE" dirty="0" smtClean="0"/>
              <a:t>دور </a:t>
            </a:r>
            <a:r>
              <a:rPr lang="ar-YE" dirty="0"/>
              <a:t>الجامعة في اكتشاف ونشر العلوم ألحديثه ويمثل 30% من التقييم الكلي </a:t>
            </a:r>
            <a:endParaRPr lang="ar-SA" dirty="0" smtClean="0"/>
          </a:p>
          <a:p>
            <a:pPr lvl="0" algn="r" rtl="1"/>
            <a:r>
              <a:rPr lang="ar-YE" dirty="0" smtClean="0"/>
              <a:t>مردود </a:t>
            </a:r>
            <a:r>
              <a:rPr lang="ar-YE" dirty="0"/>
              <a:t>الصناعة ويمثل 2.5% </a:t>
            </a:r>
            <a:endParaRPr lang="ar-SA" dirty="0" smtClean="0"/>
          </a:p>
          <a:p>
            <a:pPr lvl="0" algn="r" rtl="1"/>
            <a:r>
              <a:rPr lang="ar-YE" dirty="0" smtClean="0"/>
              <a:t>المظهر </a:t>
            </a:r>
            <a:r>
              <a:rPr lang="ar-YE" dirty="0"/>
              <a:t>العالمي ويمثل 7.5% </a:t>
            </a:r>
            <a:r>
              <a:rPr lang="ar-YE" dirty="0" smtClean="0"/>
              <a:t> </a:t>
            </a:r>
            <a:r>
              <a:rPr lang="ar-SA" dirty="0" smtClean="0"/>
              <a:t>(</a:t>
            </a:r>
            <a:r>
              <a:rPr lang="ar-YE" dirty="0" smtClean="0"/>
              <a:t>نسبة </a:t>
            </a:r>
            <a:r>
              <a:rPr lang="ar-YE" dirty="0"/>
              <a:t>الأبحاث المنشورة والتي أحد مؤلفيها من خارج الجامعة (2.5</a:t>
            </a:r>
            <a:r>
              <a:rPr lang="ar-YE" dirty="0" smtClean="0"/>
              <a:t>%)</a:t>
            </a:r>
            <a:r>
              <a:rPr lang="ar-SA" dirty="0" smtClean="0"/>
              <a:t>)</a:t>
            </a:r>
            <a:r>
              <a:rPr lang="ar-Y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0261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63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البحث العلمي= ان تكون في المقدمة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315752"/>
              </p:ext>
            </p:extLst>
          </p:nvPr>
        </p:nvGraphicFramePr>
        <p:xfrm>
          <a:off x="3810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79729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/>
              <a:t>* </a:t>
            </a:r>
            <a:r>
              <a:rPr lang="ar-YE" sz="2000" b="1" dirty="0" smtClean="0"/>
              <a:t>الجامعات </a:t>
            </a:r>
            <a:r>
              <a:rPr lang="ar-YE" sz="2000" b="1" dirty="0"/>
              <a:t>التي لها اقل من 200 بحث خلال أخر خمس سنوات لا يتم إدخالها </a:t>
            </a:r>
            <a:r>
              <a:rPr lang="ar-YE" sz="2000" b="1" dirty="0" smtClean="0"/>
              <a:t>في</a:t>
            </a:r>
            <a:r>
              <a:rPr lang="ar-SA" sz="2000" b="1" dirty="0" smtClean="0"/>
              <a:t> التصنيف.</a:t>
            </a:r>
            <a:r>
              <a:rPr lang="ar-YE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241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خلاصة العام 2013م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YE" b="1" dirty="0"/>
              <a:t>أولاً</a:t>
            </a:r>
            <a:r>
              <a:rPr lang="ar-YE" dirty="0"/>
              <a:t>: الحصة الكبيرة التي تحصدها الولايات المتحدة بحصول 111 جامعة أمريكية ضمن أفضل 400 جامعة على مستوى العالم أي بنسبة 27% على مستوى العالم.</a:t>
            </a:r>
            <a:endParaRPr lang="en-US" dirty="0"/>
          </a:p>
          <a:p>
            <a:pPr algn="r" rtl="1"/>
            <a:r>
              <a:rPr lang="ar-YE" dirty="0"/>
              <a:t> </a:t>
            </a:r>
            <a:endParaRPr lang="en-US" dirty="0"/>
          </a:p>
          <a:p>
            <a:pPr algn="r" rtl="1"/>
            <a:r>
              <a:rPr lang="ar-YE" b="1" dirty="0"/>
              <a:t>ثانيا</a:t>
            </a:r>
            <a:r>
              <a:rPr lang="ar-YE" dirty="0"/>
              <a:t>: ابتعاد الجامعات العربية عن المنافسة حيث تعتبر جامعة الملك عبد العزيز الوحيدة التي دخلت ضمن أفضل 400 جامعة على مستوى العالم باحتلالها المركز رقم 318 عالمياً (درجة 34.3%) و المركز رقم 49 أسيوياً وجامعة الملك فهد للبترول والمعادن وكذلك جامعة الملك سعود تحتلان المركزالـ62 (درجة 27.9%) و المركز إل 77(درجة 25.6%)  أسيوياً ولم يدخلا ضمن أفضل 400 جامعة علي مستوى العالم.</a:t>
            </a:r>
            <a:endParaRPr lang="en-US" dirty="0"/>
          </a:p>
          <a:p>
            <a:pPr algn="r" rtl="1"/>
            <a:r>
              <a:rPr lang="ar-YE" dirty="0"/>
              <a:t> </a:t>
            </a:r>
            <a:endParaRPr lang="en-US" dirty="0"/>
          </a:p>
          <a:p>
            <a:pPr algn="r" rtl="1"/>
            <a:r>
              <a:rPr lang="ar-YE" b="1" dirty="0"/>
              <a:t>ثالثاً</a:t>
            </a:r>
            <a:r>
              <a:rPr lang="ar-YE" dirty="0"/>
              <a:t>: لاتوجد أي جامعة يمنية دخلت أو تم اعتبارها ضمن الجامعات العالمية المطلوب ترتيبها نظراً لبعد تلك الجامعات عن تحقيق الحد الأدنى </a:t>
            </a:r>
            <a:r>
              <a:rPr lang="ar-YE" dirty="0" smtClean="0"/>
              <a:t>للمعايير.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2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مؤشرات التقدم في البحث العلمي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YE" dirty="0"/>
              <a:t>حجم الإنفاق على البحث العلمي.</a:t>
            </a:r>
            <a:endParaRPr lang="en-US" dirty="0"/>
          </a:p>
          <a:p>
            <a:pPr lvl="0" algn="r" rtl="1"/>
            <a:r>
              <a:rPr lang="ar-YE" dirty="0"/>
              <a:t>عدد الحاصلين علي درجة الدكتوراه في مجالات العلوم والهندسة المختلفة.</a:t>
            </a:r>
            <a:endParaRPr lang="en-US" dirty="0"/>
          </a:p>
          <a:p>
            <a:pPr lvl="0" algn="r" rtl="1"/>
            <a:r>
              <a:rPr lang="ar-YE" dirty="0"/>
              <a:t>أعداد الأبحاث المنشورة بالمجلات العالمية.</a:t>
            </a:r>
            <a:endParaRPr lang="en-US" dirty="0"/>
          </a:p>
          <a:p>
            <a:pPr lvl="0" algn="r" rtl="1"/>
            <a:r>
              <a:rPr lang="ar-YE" dirty="0"/>
              <a:t>عدد براءات الاختراع.</a:t>
            </a:r>
            <a:endParaRPr lang="en-US" dirty="0"/>
          </a:p>
          <a:p>
            <a:pPr lvl="0" algn="r" rtl="1"/>
            <a:r>
              <a:rPr lang="ar-YE" dirty="0"/>
              <a:t>الجوائز العالمية.</a:t>
            </a: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77283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H. W. </a:t>
            </a:r>
            <a:r>
              <a:rPr lang="en-US" dirty="0" err="1"/>
              <a:t>Hather</a:t>
            </a:r>
            <a:r>
              <a:rPr lang="en-US" dirty="0"/>
              <a:t> GJ, Higdon R, </a:t>
            </a:r>
            <a:r>
              <a:rPr lang="en-US" dirty="0" err="1"/>
              <a:t>Kolker</a:t>
            </a:r>
            <a:r>
              <a:rPr lang="en-US" dirty="0"/>
              <a:t> N, Stewart EA, et al., "The United States of America and Scientific Research," </a:t>
            </a:r>
            <a:r>
              <a:rPr lang="en-US" i="1" dirty="0" err="1"/>
              <a:t>PLoS</a:t>
            </a:r>
            <a:r>
              <a:rPr lang="en-US" i="1" dirty="0"/>
              <a:t> ONE, </a:t>
            </a:r>
            <a:r>
              <a:rPr lang="en-US" dirty="0"/>
              <a:t>vol. 5, 2010</a:t>
            </a:r>
            <a:r>
              <a:rPr lang="ar-Y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YE" dirty="0"/>
              <a:t>حجم الإنفاق على البحث العلمي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dirty="0" smtClean="0"/>
              <a:t>تُقدر </a:t>
            </a:r>
            <a:r>
              <a:rPr lang="ar-SA" dirty="0"/>
              <a:t>ميزانية </a:t>
            </a:r>
            <a:r>
              <a:rPr lang="ar-YE" dirty="0"/>
              <a:t>الولايات المتحدة الأمريكية المخصص</a:t>
            </a:r>
            <a:r>
              <a:rPr lang="ar-SA" dirty="0"/>
              <a:t>ة </a:t>
            </a:r>
            <a:r>
              <a:rPr lang="ar-YE" dirty="0"/>
              <a:t>للبحث العلمي للعام 2013م بمبلغ  ست</a:t>
            </a:r>
            <a:r>
              <a:rPr lang="ar-SA" dirty="0"/>
              <a:t>ة</a:t>
            </a:r>
            <a:r>
              <a:rPr lang="ar-YE" dirty="0"/>
              <a:t> وخمسون مليار دولار </a:t>
            </a:r>
            <a:r>
              <a:rPr lang="ar-YE" dirty="0" smtClean="0"/>
              <a:t>أمريكي.</a:t>
            </a:r>
          </a:p>
          <a:p>
            <a:pPr algn="r" rtl="1"/>
            <a:r>
              <a:rPr lang="en-US" dirty="0"/>
              <a:t>7.3</a:t>
            </a:r>
            <a:r>
              <a:rPr lang="ar-YE" dirty="0"/>
              <a:t> </a:t>
            </a:r>
            <a:r>
              <a:rPr lang="ar-YE" dirty="0" smtClean="0"/>
              <a:t>مليار</a:t>
            </a:r>
            <a:r>
              <a:rPr lang="ar-YE" dirty="0"/>
              <a:t>مؤسسة العلوم </a:t>
            </a:r>
            <a:r>
              <a:rPr lang="ar-YE" dirty="0" smtClean="0"/>
              <a:t>الوطنية </a:t>
            </a:r>
            <a:r>
              <a:rPr lang="ar-YE" dirty="0"/>
              <a:t>دولار </a:t>
            </a:r>
            <a:r>
              <a:rPr lang="en-US" dirty="0"/>
              <a:t>17.7</a:t>
            </a:r>
            <a:r>
              <a:rPr lang="ar-YE" dirty="0"/>
              <a:t> </a:t>
            </a:r>
            <a:r>
              <a:rPr lang="ar-YE" dirty="0" smtClean="0"/>
              <a:t>مليار دولار</a:t>
            </a:r>
            <a:r>
              <a:rPr lang="ar-YE" dirty="0"/>
              <a:t>ناسا</a:t>
            </a:r>
            <a:r>
              <a:rPr lang="ar-YE" dirty="0" smtClean="0"/>
              <a:t> </a:t>
            </a:r>
            <a:r>
              <a:rPr lang="en-US" dirty="0"/>
              <a:t>31</a:t>
            </a:r>
            <a:r>
              <a:rPr lang="ar-YE" dirty="0"/>
              <a:t> </a:t>
            </a:r>
            <a:r>
              <a:rPr lang="ar-YE" dirty="0" smtClean="0"/>
              <a:t>مليار دولار</a:t>
            </a:r>
            <a:r>
              <a:rPr lang="ar-YE" dirty="0"/>
              <a:t> المعهد القومي </a:t>
            </a:r>
            <a:r>
              <a:rPr lang="ar-YE" dirty="0" smtClean="0"/>
              <a:t>للصحة.</a:t>
            </a:r>
          </a:p>
          <a:p>
            <a:pPr algn="r" rtl="1"/>
            <a:r>
              <a:rPr lang="ar-YE" dirty="0" smtClean="0"/>
              <a:t>نسبة </a:t>
            </a:r>
            <a:r>
              <a:rPr lang="en-US" dirty="0"/>
              <a:t>0.3</a:t>
            </a:r>
            <a:r>
              <a:rPr lang="ar-YE" dirty="0"/>
              <a:t> % من الميزانية العامة </a:t>
            </a:r>
            <a:r>
              <a:rPr lang="ar-YE" dirty="0" smtClean="0"/>
              <a:t>للدولة</a:t>
            </a:r>
            <a:r>
              <a:rPr lang="ar-SA" dirty="0" smtClean="0"/>
              <a:t>.</a:t>
            </a:r>
            <a:r>
              <a:rPr lang="ar-YE" dirty="0" smtClean="0"/>
              <a:t> </a:t>
            </a:r>
            <a:endParaRPr lang="ar-SA" dirty="0" smtClean="0"/>
          </a:p>
          <a:p>
            <a:pPr algn="r" rtl="1"/>
            <a:r>
              <a:rPr lang="ar-YE" dirty="0" smtClean="0"/>
              <a:t>تقدر </a:t>
            </a:r>
            <a:r>
              <a:rPr lang="ar-YE" dirty="0"/>
              <a:t>ميزاني</a:t>
            </a:r>
            <a:r>
              <a:rPr lang="ar-SA" dirty="0"/>
              <a:t>ة </a:t>
            </a:r>
            <a:r>
              <a:rPr lang="ar-YE" dirty="0"/>
              <a:t>البحث العلمي في اليمن بنسبه </a:t>
            </a:r>
            <a:r>
              <a:rPr lang="en-US" dirty="0"/>
              <a:t>0.001% </a:t>
            </a:r>
            <a:r>
              <a:rPr lang="ar-YE" dirty="0"/>
              <a:t> من الميزانية العام</a:t>
            </a:r>
            <a:r>
              <a:rPr lang="ar-SA" dirty="0"/>
              <a:t>ة</a:t>
            </a:r>
            <a:r>
              <a:rPr lang="ar-YE" dirty="0"/>
              <a:t> للدول</a:t>
            </a:r>
            <a:r>
              <a:rPr lang="ar-SA" dirty="0"/>
              <a:t>ة</a:t>
            </a:r>
            <a:r>
              <a:rPr lang="ar-YE" dirty="0"/>
              <a:t> للعام </a:t>
            </a:r>
            <a:r>
              <a:rPr lang="ar-YE" dirty="0" smtClean="0"/>
              <a:t>2013م</a:t>
            </a:r>
            <a:r>
              <a:rPr lang="ar-SA" dirty="0" smtClean="0"/>
              <a:t>.</a:t>
            </a:r>
            <a:r>
              <a:rPr lang="ar-YE" dirty="0" smtClean="0"/>
              <a:t> 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114" y="5791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ar-YE" dirty="0" smtClean="0"/>
              <a:t>وزاره  </a:t>
            </a:r>
            <a:r>
              <a:rPr lang="ar-YE" dirty="0"/>
              <a:t>الماليه. 2013, ميزانيه وزاره التعليم العالي والبحث العلمي للعام 2013. </a:t>
            </a:r>
            <a:r>
              <a:rPr lang="en-US" dirty="0"/>
              <a:t>Available: </a:t>
            </a:r>
            <a:r>
              <a:rPr lang="en-US" u="sng" dirty="0">
                <a:hlinkClick r:id="rId2"/>
              </a:rPr>
              <a:t>http://www.mof.gov.ye/files/budget/2013/data/c/21-1.pdf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96000" y="3886200"/>
            <a:ext cx="457200" cy="228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257800" y="3886200"/>
            <a:ext cx="457200" cy="228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قائمة بالمواضيع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تعريف البحث العلمي</a:t>
            </a:r>
          </a:p>
          <a:p>
            <a:pPr algn="r" rtl="1"/>
            <a:r>
              <a:rPr lang="ar-SA" dirty="0" smtClean="0"/>
              <a:t>اهمية البحث العلمي</a:t>
            </a:r>
            <a:endParaRPr lang="en-US" dirty="0" smtClean="0"/>
          </a:p>
          <a:p>
            <a:pPr algn="r" rtl="1"/>
            <a:r>
              <a:rPr lang="ar-SA" dirty="0"/>
              <a:t>مؤشرات التقدم في البحث </a:t>
            </a:r>
            <a:r>
              <a:rPr lang="ar-SA" dirty="0" smtClean="0"/>
              <a:t>العلمي</a:t>
            </a:r>
            <a:endParaRPr lang="en-US" dirty="0" smtClean="0"/>
          </a:p>
          <a:p>
            <a:pPr algn="r" rtl="1"/>
            <a:r>
              <a:rPr lang="ar-YE" dirty="0" smtClean="0"/>
              <a:t>وضع البحث العلمي في اليمن</a:t>
            </a:r>
          </a:p>
          <a:p>
            <a:pPr algn="r" rtl="1"/>
            <a:r>
              <a:rPr lang="ar-YE" dirty="0" smtClean="0"/>
              <a:t>البحث التربوي وانواعة</a:t>
            </a:r>
          </a:p>
          <a:p>
            <a:pPr algn="r" rtl="1"/>
            <a:r>
              <a:rPr lang="ar-YE" dirty="0" smtClean="0"/>
              <a:t>خطوات اجراء البحث العلمي</a:t>
            </a:r>
          </a:p>
          <a:p>
            <a:pPr algn="r" rtl="1"/>
            <a:r>
              <a:rPr lang="ar-YE" dirty="0" smtClean="0"/>
              <a:t>نصائح للباحثين</a:t>
            </a:r>
          </a:p>
          <a:p>
            <a:pPr algn="r" rtl="1"/>
            <a:endParaRPr lang="ar-SA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5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19800" y="5410200"/>
            <a:ext cx="457200" cy="228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9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181600" y="5448300"/>
            <a:ext cx="457200" cy="228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7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dirty="0" smtClean="0"/>
              <a:t>من ينفق علي البحث؟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5334000" cy="354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327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ar-SA" dirty="0" smtClean="0"/>
              <a:t>اعداد الابحاث الطبية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237768"/>
              </p:ext>
            </p:extLst>
          </p:nvPr>
        </p:nvGraphicFramePr>
        <p:xfrm>
          <a:off x="1600200" y="1600200"/>
          <a:ext cx="5857875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3849"/>
                <a:gridCol w="2714026"/>
              </a:tblGrid>
              <a:tr h="38080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YE" sz="2400">
                          <a:effectLst/>
                        </a:rPr>
                        <a:t>البلد</a:t>
                      </a:r>
                      <a:r>
                        <a:rPr lang="en-US" sz="2400">
                          <a:effectLst/>
                        </a:rPr>
                        <a:t>  (country)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YE" sz="2400">
                          <a:effectLst/>
                        </a:rPr>
                        <a:t>عدد الأبحاث الطبية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60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USA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3,085,899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60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CHINA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538,614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60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EGYPT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22,656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60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YEMEN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60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KSA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476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60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UAE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1,210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60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ISRAEL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128,960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60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CANADA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409,050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601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UGANDA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2,426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182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BANGLADESH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4,054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096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/>
              <a:t>*</a:t>
            </a:r>
            <a:r>
              <a:rPr lang="ar-YE" b="1" dirty="0" smtClean="0"/>
              <a:t>المكتبة </a:t>
            </a:r>
            <a:r>
              <a:rPr lang="ar-YE" b="1" dirty="0"/>
              <a:t>الوطنية الأمريكية </a:t>
            </a:r>
            <a:r>
              <a:rPr lang="ar-YE" b="1" dirty="0" smtClean="0"/>
              <a:t>للطب</a:t>
            </a:r>
            <a:r>
              <a:rPr lang="ar-SA" b="1" dirty="0" smtClean="0"/>
              <a:t> </a:t>
            </a:r>
            <a:r>
              <a:rPr lang="en-US" u="sng" dirty="0">
                <a:hlinkClick r:id="rId2"/>
              </a:rPr>
              <a:t>http://www.ncbi.nlm.nih.gov/pubmed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ar-SA" dirty="0" smtClean="0"/>
              <a:t>اعداد </a:t>
            </a:r>
            <a:r>
              <a:rPr lang="ar-SA" dirty="0"/>
              <a:t>الابحاث الهندسية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/>
              <a:t>*</a:t>
            </a:r>
            <a:r>
              <a:rPr lang="ar-YE" b="1" dirty="0"/>
              <a:t>المعهد </a:t>
            </a:r>
            <a:r>
              <a:rPr lang="ar-YE" b="1" dirty="0" smtClean="0"/>
              <a:t>الهندسي</a:t>
            </a:r>
            <a:r>
              <a:rPr lang="en-US" b="1" dirty="0" smtClean="0"/>
              <a:t> </a:t>
            </a:r>
            <a:r>
              <a:rPr lang="en-US" u="sng" dirty="0">
                <a:hlinkClick r:id="rId2"/>
              </a:rPr>
              <a:t>http://ieeexplore.ieee.org/Xplore/guesthome.jsp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562557"/>
              </p:ext>
            </p:extLst>
          </p:nvPr>
        </p:nvGraphicFramePr>
        <p:xfrm>
          <a:off x="228600" y="1447800"/>
          <a:ext cx="853440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599"/>
                <a:gridCol w="1600200"/>
                <a:gridCol w="1524000"/>
                <a:gridCol w="1600200"/>
                <a:gridCol w="2057401"/>
              </a:tblGrid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Country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Publication Number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 Rang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CONFERENCE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Journals &amp; Magazines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USA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539,844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1882-2013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367,734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171,099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CHINA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346,743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1929-2013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297,056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48,660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EGYPT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5,995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1948-2013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4,871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1,110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YEMEN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1997-2012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KSA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2003-2013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UAE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1978-2013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ISRAEL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15,194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1942-2013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7,949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7,195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CANADA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81,871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1920-2013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50,355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31,251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UGANDA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1974-2012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BANGLADESH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2,021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1973-2013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1866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796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6000" dirty="0"/>
              <a:t>اهمية البحث </a:t>
            </a:r>
            <a:r>
              <a:rPr lang="ar-SA" sz="6000" dirty="0" smtClean="0"/>
              <a:t>العلمي</a:t>
            </a:r>
            <a:r>
              <a:rPr lang="ar-YE" sz="6000" dirty="0" smtClean="0"/>
              <a:t> التربوي</a:t>
            </a:r>
          </a:p>
          <a:p>
            <a:pPr marL="0" indent="0" algn="ctr" rtl="1">
              <a:buNone/>
            </a:pPr>
            <a:r>
              <a:rPr lang="en-US" sz="6000" dirty="0" smtClean="0"/>
              <a:t>Educational research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424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Parents spend time involved with schools and have their child’s best interest in </a:t>
            </a:r>
            <a:r>
              <a:rPr lang="en-US" dirty="0" smtClean="0"/>
              <a:t>mind.</a:t>
            </a:r>
          </a:p>
          <a:p>
            <a:r>
              <a:rPr lang="en-US" dirty="0" smtClean="0"/>
              <a:t>Improve the educational system.</a:t>
            </a:r>
          </a:p>
          <a:p>
            <a:r>
              <a:rPr lang="en-US" dirty="0" smtClean="0"/>
              <a:t>Know which methods are better and which are worst.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22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smtClean="0"/>
              <a:t>اي انواع البحث سوف نقوم بة؟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research Focuses on generating fundamental knowledge.</a:t>
            </a:r>
          </a:p>
          <a:p>
            <a:r>
              <a:rPr lang="en-US" dirty="0"/>
              <a:t>Applied research Focuses on real-world questions and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627480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Methods</a:t>
            </a:r>
            <a:br>
              <a:rPr lang="en-US" dirty="0" smtClean="0"/>
            </a:br>
            <a:r>
              <a:rPr lang="en-US" dirty="0" smtClean="0"/>
              <a:t>Exploratory and Confirmatory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exploratory scientific method focuses </a:t>
            </a:r>
            <a:r>
              <a:rPr lang="en-US" dirty="0"/>
              <a:t>on </a:t>
            </a:r>
            <a:r>
              <a:rPr lang="en-US" dirty="0" smtClean="0"/>
              <a:t>theory discovery</a:t>
            </a:r>
            <a:r>
              <a:rPr lang="en-US" dirty="0"/>
              <a:t>, </a:t>
            </a:r>
            <a:r>
              <a:rPr lang="en-US" dirty="0" smtClean="0"/>
              <a:t>generation</a:t>
            </a:r>
            <a:r>
              <a:rPr lang="en-US" dirty="0"/>
              <a:t>,  and  </a:t>
            </a:r>
            <a:r>
              <a:rPr lang="en-US" dirty="0" smtClean="0"/>
              <a:t>construct </a:t>
            </a:r>
            <a:r>
              <a:rPr lang="en-US" dirty="0"/>
              <a:t>ion,  and  </a:t>
            </a:r>
            <a:r>
              <a:rPr lang="en-US" dirty="0" smtClean="0"/>
              <a:t>the  confirmatory  scientific  method  focuses  </a:t>
            </a:r>
            <a:r>
              <a:rPr lang="en-US" dirty="0"/>
              <a:t>on  </a:t>
            </a:r>
            <a:r>
              <a:rPr lang="en-US" dirty="0" smtClean="0"/>
              <a:t>theory  testing  or justification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0290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123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The  objective  </a:t>
            </a:r>
            <a:r>
              <a:rPr lang="pt-BR" dirty="0"/>
              <a:t>of  </a:t>
            </a:r>
            <a:r>
              <a:rPr lang="pt-BR" dirty="0" smtClean="0"/>
              <a:t>the  majority  </a:t>
            </a:r>
            <a:r>
              <a:rPr lang="pt-BR" dirty="0"/>
              <a:t>of  </a:t>
            </a:r>
            <a:r>
              <a:rPr lang="pt-BR" dirty="0" smtClean="0"/>
              <a:t>educational  research  </a:t>
            </a:r>
            <a:r>
              <a:rPr lang="pt-BR" dirty="0"/>
              <a:t>i s  </a:t>
            </a:r>
            <a:r>
              <a:rPr lang="pt-BR" dirty="0" smtClean="0"/>
              <a:t>explanatoin.</a:t>
            </a:r>
            <a:endParaRPr lang="ar-YE" dirty="0" smtClean="0"/>
          </a:p>
          <a:p>
            <a:pPr algn="r" rtl="1"/>
            <a:r>
              <a:rPr lang="ar-YE" dirty="0" smtClean="0"/>
              <a:t>توصلت الدراسة الي وجود رابط كبير بين عدم حضور الطلاب المحاضرات وطريقة المدرس اثناء القاء المحاضرة.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2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 تعريف </a:t>
            </a:r>
            <a:r>
              <a:rPr lang="ar-YE" dirty="0"/>
              <a:t>البحث والتطوير </a:t>
            </a:r>
            <a:r>
              <a:rPr lang="ar-YE" dirty="0" smtClean="0"/>
              <a:t>العلمي</a:t>
            </a:r>
            <a:r>
              <a:rPr lang="ar-SA" dirty="0" smtClean="0"/>
              <a:t> </a:t>
            </a:r>
            <a:r>
              <a:rPr lang="en-US" dirty="0" smtClean="0"/>
              <a:t>*R&amp;D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YE" dirty="0" smtClean="0"/>
              <a:t>البحث بطريقة منطقية لدراسة وتفسير ظاهرة ما او لحل مشكلة ما.</a:t>
            </a:r>
          </a:p>
          <a:p>
            <a:pPr algn="r" rtl="1"/>
            <a:r>
              <a:rPr lang="ar-YE" dirty="0" smtClean="0"/>
              <a:t>البحث </a:t>
            </a:r>
            <a:r>
              <a:rPr lang="ar-YE" dirty="0"/>
              <a:t>العلمي يمكن تقسيمه إلى أساسي وتطبيقي</a:t>
            </a:r>
            <a:r>
              <a:rPr lang="ar-YE" dirty="0" smtClean="0"/>
              <a:t>.</a:t>
            </a:r>
            <a:endParaRPr lang="ar-SA" dirty="0" smtClean="0"/>
          </a:p>
          <a:p>
            <a:pPr algn="r" rtl="1"/>
            <a:r>
              <a:rPr lang="ar-YE" dirty="0" smtClean="0"/>
              <a:t> ال</a:t>
            </a:r>
            <a:r>
              <a:rPr lang="ar-SA" dirty="0" smtClean="0"/>
              <a:t>اساسي</a:t>
            </a:r>
            <a:r>
              <a:rPr lang="ar-YE" dirty="0" smtClean="0"/>
              <a:t> </a:t>
            </a:r>
            <a:r>
              <a:rPr lang="ar-YE" dirty="0"/>
              <a:t>يُعرف بأنه دراسة لظاهرة معينة دون وجود تطبيق فعلي للبحث وإما </a:t>
            </a:r>
            <a:r>
              <a:rPr lang="ar-YE" dirty="0" smtClean="0"/>
              <a:t>ال</a:t>
            </a:r>
            <a:r>
              <a:rPr lang="ar-SA" dirty="0" smtClean="0"/>
              <a:t>تطبيقي</a:t>
            </a:r>
            <a:r>
              <a:rPr lang="ar-YE" dirty="0" smtClean="0"/>
              <a:t> </a:t>
            </a:r>
            <a:r>
              <a:rPr lang="ar-YE" dirty="0"/>
              <a:t>فإنه بحث عن كيف يمكن تلبية احتياج </a:t>
            </a:r>
            <a:r>
              <a:rPr lang="ar-YE" dirty="0" smtClean="0"/>
              <a:t>معين.</a:t>
            </a:r>
            <a:endParaRPr lang="ar-SA" dirty="0" smtClean="0"/>
          </a:p>
          <a:p>
            <a:pPr algn="r" rtl="1"/>
            <a:r>
              <a:rPr lang="ar-YE" dirty="0" smtClean="0"/>
              <a:t>التطوير </a:t>
            </a:r>
            <a:r>
              <a:rPr lang="ar-YE" dirty="0"/>
              <a:t>العلمي فُيعرف بأنه تطبيق المعرفة لإنتاج جهاز جديد لتحقيق غرض معين.</a:t>
            </a:r>
            <a:endParaRPr lang="en-US" dirty="0"/>
          </a:p>
          <a:p>
            <a:r>
              <a:rPr lang="en-US" dirty="0" smtClean="0"/>
              <a:t>*</a:t>
            </a:r>
            <a:r>
              <a:rPr lang="ar-YE" dirty="0"/>
              <a:t>مؤسسة العلوم الوطنية الأمريكية للبحث العلمي </a:t>
            </a:r>
            <a:endParaRPr lang="en-US" dirty="0" smtClean="0"/>
          </a:p>
          <a:p>
            <a:r>
              <a:rPr lang="ar-YE" sz="2600" dirty="0"/>
              <a:t>"</a:t>
            </a:r>
            <a:r>
              <a:rPr lang="en-US" sz="2600" dirty="0"/>
              <a:t>Federal funds for research and development: Fiscal Years 2005–07.," D. o. S. R. S. National Science Foundation, Ed., </a:t>
            </a:r>
            <a:r>
              <a:rPr lang="en-US" sz="2600" dirty="0" err="1"/>
              <a:t>ed</a:t>
            </a:r>
            <a:r>
              <a:rPr lang="ar-YE" sz="2600" dirty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47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YE" dirty="0" smtClean="0"/>
              <a:t>العلاقة مابين قلة اعداد الطلبة في الفصل وادائهم التعليمي (نظرية فضل).</a:t>
            </a:r>
          </a:p>
          <a:p>
            <a:pPr algn="r" rtl="1"/>
            <a:r>
              <a:rPr lang="ar-YE" dirty="0" smtClean="0"/>
              <a:t>تطبيق نظرية فضل علي طلاب المرحلة الثانوية.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36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Qualitative </a:t>
            </a:r>
            <a:r>
              <a:rPr lang="it-IT" dirty="0"/>
              <a:t>and </a:t>
            </a:r>
            <a:r>
              <a:rPr lang="it-IT" dirty="0" smtClean="0"/>
              <a:t>Quantitative researches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Quantitative: </a:t>
            </a:r>
            <a:r>
              <a:rPr lang="en-US" dirty="0" smtClean="0"/>
              <a:t>from  </a:t>
            </a:r>
            <a:r>
              <a:rPr lang="en-US" dirty="0"/>
              <a:t>t he or y  to  </a:t>
            </a:r>
            <a:r>
              <a:rPr lang="en-US" dirty="0" smtClean="0"/>
              <a:t>hypotheses  </a:t>
            </a:r>
            <a:r>
              <a:rPr lang="en-US" dirty="0"/>
              <a:t>to  data  to  conclusions  (i.e.,  t </a:t>
            </a:r>
            <a:r>
              <a:rPr lang="en-US" dirty="0" smtClean="0"/>
              <a:t>he “logic </a:t>
            </a:r>
            <a:r>
              <a:rPr lang="en-US" dirty="0"/>
              <a:t>of  </a:t>
            </a:r>
            <a:r>
              <a:rPr lang="en-US" dirty="0" smtClean="0"/>
              <a:t>justification”).</a:t>
            </a:r>
          </a:p>
          <a:p>
            <a:r>
              <a:rPr lang="it-IT" dirty="0" smtClean="0"/>
              <a:t>Qualitative: </a:t>
            </a:r>
            <a:r>
              <a:rPr lang="en-US" dirty="0" smtClean="0"/>
              <a:t>from observations  </a:t>
            </a:r>
            <a:r>
              <a:rPr lang="en-US" dirty="0"/>
              <a:t>and  data  to  </a:t>
            </a:r>
            <a:r>
              <a:rPr lang="en-US" dirty="0" smtClean="0"/>
              <a:t>descript </a:t>
            </a:r>
            <a:r>
              <a:rPr lang="en-US" dirty="0"/>
              <a:t>ions  and  </a:t>
            </a:r>
            <a:r>
              <a:rPr lang="en-US" dirty="0" smtClean="0"/>
              <a:t>patterns  </a:t>
            </a:r>
            <a:r>
              <a:rPr lang="en-US" dirty="0"/>
              <a:t>and,  </a:t>
            </a:r>
            <a:r>
              <a:rPr lang="en-US" dirty="0" smtClean="0"/>
              <a:t>sometimes</a:t>
            </a:r>
            <a:r>
              <a:rPr lang="en-US" dirty="0"/>
              <a:t>, to  </a:t>
            </a:r>
            <a:r>
              <a:rPr lang="en-US" dirty="0" smtClean="0"/>
              <a:t>theory  generation  </a:t>
            </a:r>
            <a:r>
              <a:rPr lang="en-US" dirty="0"/>
              <a:t>(i.e.,  t </a:t>
            </a:r>
            <a:r>
              <a:rPr lang="en-US" dirty="0" smtClean="0"/>
              <a:t>he “logic </a:t>
            </a:r>
            <a:r>
              <a:rPr lang="en-US" dirty="0"/>
              <a:t>of  </a:t>
            </a:r>
            <a:r>
              <a:rPr lang="en-US" dirty="0" smtClean="0"/>
              <a:t>discovery”).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7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dirty="0" smtClean="0"/>
              <a:t>امثلة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YE" dirty="0" smtClean="0"/>
              <a:t>دراسة ظاهرة العنف لدي الطلاب.</a:t>
            </a:r>
          </a:p>
          <a:p>
            <a:pPr algn="r" rtl="1"/>
            <a:r>
              <a:rPr lang="ar-YE" dirty="0" smtClean="0"/>
              <a:t>دراسة مدي مطابقة نظرية مولبرج علي طلاب المرحلة الثانوية.</a:t>
            </a:r>
          </a:p>
          <a:p>
            <a:pPr algn="r" rtl="1"/>
            <a:r>
              <a:rPr lang="ar-YE" dirty="0" smtClean="0"/>
              <a:t>قياس المخرجات العملية لطلبة الاجهزة الطبية.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2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= </a:t>
            </a:r>
            <a:r>
              <a:rPr lang="en-US" dirty="0"/>
              <a:t>Exploratory</a:t>
            </a:r>
            <a:r>
              <a:rPr lang="en-US" dirty="0" smtClean="0"/>
              <a:t> =</a:t>
            </a:r>
            <a:r>
              <a:rPr lang="it-IT" dirty="0" smtClean="0"/>
              <a:t> qualitative</a:t>
            </a:r>
          </a:p>
          <a:p>
            <a:r>
              <a:rPr lang="it-IT" dirty="0" smtClean="0"/>
              <a:t>Applied =confirmatory =</a:t>
            </a:r>
            <a:r>
              <a:rPr lang="en-US" dirty="0" smtClean="0"/>
              <a:t> </a:t>
            </a:r>
            <a:r>
              <a:rPr lang="it-IT" dirty="0"/>
              <a:t>quantitative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32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6763"/>
            <a:ext cx="9144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47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YE" dirty="0" smtClean="0"/>
              <a:t>كيف يمكنك ان تختار المشكلة؟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YE" dirty="0" smtClean="0"/>
              <a:t>خبرتك السابقة في التدريس</a:t>
            </a:r>
          </a:p>
          <a:p>
            <a:pPr algn="r" rtl="1"/>
            <a:r>
              <a:rPr lang="ar-YE" dirty="0" smtClean="0"/>
              <a:t>قراءة اوراق في مجلات لها علاقة بطرق جديدة في التدريس او حل مشاكل الطلاب التعليمية.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98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13232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049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981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90825"/>
            <a:ext cx="88392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6000" dirty="0"/>
              <a:t>اهمية البحث </a:t>
            </a:r>
            <a:r>
              <a:rPr lang="ar-SA" sz="6000" dirty="0" smtClean="0"/>
              <a:t>العلمي</a:t>
            </a:r>
            <a:r>
              <a:rPr lang="ar-YE" sz="6000" dirty="0" smtClean="0"/>
              <a:t> عموما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046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نصائح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word </a:t>
            </a:r>
            <a:r>
              <a:rPr lang="en-US" dirty="0"/>
              <a:t>provide evidence </a:t>
            </a:r>
            <a:r>
              <a:rPr lang="en-US" dirty="0" smtClean="0"/>
              <a:t>instead of Proof.</a:t>
            </a:r>
          </a:p>
          <a:p>
            <a:r>
              <a:rPr lang="en-US" dirty="0" smtClean="0"/>
              <a:t>Use Google scholar to find the most cited papers.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Educational </a:t>
            </a:r>
            <a:r>
              <a:rPr lang="en-US" dirty="0" smtClean="0"/>
              <a:t>research: some </a:t>
            </a:r>
            <a:r>
              <a:rPr lang="en-US" dirty="0"/>
              <a:t>basic concepts  and terminology, T. Neville </a:t>
            </a:r>
            <a:r>
              <a:rPr lang="en-US" dirty="0" err="1" smtClean="0"/>
              <a:t>Postlethwaite</a:t>
            </a:r>
            <a:r>
              <a:rPr lang="en-US" dirty="0" smtClean="0"/>
              <a:t> Institute </a:t>
            </a:r>
            <a:r>
              <a:rPr lang="en-US" dirty="0"/>
              <a:t>of Comparative </a:t>
            </a:r>
            <a:r>
              <a:rPr lang="en-US" dirty="0" smtClean="0"/>
              <a:t>Education University </a:t>
            </a:r>
            <a:r>
              <a:rPr lang="en-US" dirty="0"/>
              <a:t>of Hamburg, UNESCO International Institute for Educational </a:t>
            </a:r>
            <a:r>
              <a:rPr lang="en-US" dirty="0" smtClean="0"/>
              <a:t>Planning.</a:t>
            </a:r>
          </a:p>
          <a:p>
            <a:r>
              <a:rPr lang="en-US" dirty="0" smtClean="0"/>
              <a:t>Introduction to Educational Research,</a:t>
            </a:r>
          </a:p>
          <a:p>
            <a:r>
              <a:rPr lang="en-US" dirty="0"/>
              <a:t>RESEARCH IN EDUCATION, John W. </a:t>
            </a:r>
            <a:r>
              <a:rPr lang="en-US" dirty="0" smtClean="0"/>
              <a:t>Best Butler </a:t>
            </a:r>
            <a:r>
              <a:rPr lang="en-US" dirty="0"/>
              <a:t>University, </a:t>
            </a:r>
            <a:r>
              <a:rPr lang="en-US" dirty="0" smtClean="0"/>
              <a:t>Emeritus, 1998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254"/>
            <a:ext cx="7391400" cy="41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3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254"/>
            <a:ext cx="7391400" cy="41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19400" y="2438400"/>
            <a:ext cx="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81800" y="1690254"/>
            <a:ext cx="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5000" y="169025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FF0000"/>
                </a:solidFill>
              </a:rPr>
              <a:t>NASA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8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90254"/>
            <a:ext cx="7391400" cy="41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19400" y="2438400"/>
            <a:ext cx="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81800" y="1690254"/>
            <a:ext cx="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71700" y="169025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FF0000"/>
                </a:solidFill>
              </a:rPr>
              <a:t>NASA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10547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FF0000"/>
                </a:solidFill>
              </a:rPr>
              <a:t>NIH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0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/>
              <a:t>ان يحتل البحث العلمي اولي </a:t>
            </a:r>
            <a:r>
              <a:rPr lang="ar-SA" dirty="0" smtClean="0"/>
              <a:t>اهتماماتك= </a:t>
            </a:r>
            <a:r>
              <a:rPr lang="ar-SA" dirty="0"/>
              <a:t>ان تكون </a:t>
            </a:r>
            <a:r>
              <a:rPr lang="ar-SA" dirty="0" smtClean="0"/>
              <a:t>الاول </a:t>
            </a:r>
            <a:r>
              <a:rPr lang="ar-SA" dirty="0"/>
              <a:t>اقتصاديا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05622"/>
            <a:ext cx="7391400" cy="41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95600" y="3124200"/>
            <a:ext cx="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81800" y="2438400"/>
            <a:ext cx="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71700" y="218469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FF0000"/>
                </a:solidFill>
              </a:rPr>
              <a:t>NASA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89230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FF0000"/>
                </a:solidFill>
              </a:rPr>
              <a:t>NIH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7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/>
              <a:t>ان يحتل البحث العلمي اولي </a:t>
            </a:r>
            <a:r>
              <a:rPr lang="ar-SA" dirty="0" smtClean="0"/>
              <a:t>اهتماماتك= </a:t>
            </a:r>
            <a:r>
              <a:rPr lang="ar-SA" dirty="0"/>
              <a:t>ان تكون </a:t>
            </a:r>
            <a:r>
              <a:rPr lang="ar-SA" dirty="0" smtClean="0"/>
              <a:t>الاول </a:t>
            </a:r>
            <a:r>
              <a:rPr lang="ar-SA" dirty="0"/>
              <a:t>اقتصاديا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3834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H. W. </a:t>
            </a:r>
            <a:r>
              <a:rPr lang="en-US" dirty="0" err="1"/>
              <a:t>Hather</a:t>
            </a:r>
            <a:r>
              <a:rPr lang="en-US" dirty="0"/>
              <a:t> GJ, Higdon R, </a:t>
            </a:r>
            <a:r>
              <a:rPr lang="en-US" dirty="0" err="1"/>
              <a:t>Kolker</a:t>
            </a:r>
            <a:r>
              <a:rPr lang="en-US" dirty="0"/>
              <a:t> N, Stewart EA, et al., "The United States of America and Scientific Research," </a:t>
            </a:r>
            <a:r>
              <a:rPr lang="en-US" i="1" dirty="0" err="1"/>
              <a:t>PLoS</a:t>
            </a:r>
            <a:r>
              <a:rPr lang="en-US" i="1" dirty="0"/>
              <a:t> ONE, </a:t>
            </a:r>
            <a:r>
              <a:rPr lang="en-US" dirty="0"/>
              <a:t>vol. 5, 2010</a:t>
            </a:r>
            <a:r>
              <a:rPr lang="ar-Y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3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</TotalTime>
  <Words>1048</Words>
  <Application>Microsoft Office PowerPoint</Application>
  <PresentationFormat>On-screen Show (4:3)</PresentationFormat>
  <Paragraphs>181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اسس وتطبيقات مناهج البحث العلمي Scientific research methodology in Yemen</vt:lpstr>
      <vt:lpstr>قائمة بالمواضيع</vt:lpstr>
      <vt:lpstr> تعريف البحث والتطوير العلمي *R&amp;D</vt:lpstr>
      <vt:lpstr>PowerPoint Presentation</vt:lpstr>
      <vt:lpstr>PowerPoint Presentation</vt:lpstr>
      <vt:lpstr>PowerPoint Presentation</vt:lpstr>
      <vt:lpstr>PowerPoint Presentation</vt:lpstr>
      <vt:lpstr>ان يحتل البحث العلمي اولي اهتماماتك= ان تكون الاول اقتصاديا</vt:lpstr>
      <vt:lpstr>ان يحتل البحث العلمي اولي اهتماماتك= ان تكون الاول اقتصاديا</vt:lpstr>
      <vt:lpstr>تجربة نجاح للبحث العلمي*</vt:lpstr>
      <vt:lpstr>التقدم في البحث العلمي = تعليم ممتاز</vt:lpstr>
      <vt:lpstr>الترتيب العالمي للجامعات</vt:lpstr>
      <vt:lpstr>PowerPoint Presentation</vt:lpstr>
      <vt:lpstr>البحث العلمي= ان تكون في المقدمة</vt:lpstr>
      <vt:lpstr>خلاصة العام 2013م</vt:lpstr>
      <vt:lpstr>مؤشرات التقدم في البحث العلمي</vt:lpstr>
      <vt:lpstr>حجم الإنفاق على البحث العلمي</vt:lpstr>
      <vt:lpstr>PowerPoint Presentation</vt:lpstr>
      <vt:lpstr>PowerPoint Presentation</vt:lpstr>
      <vt:lpstr>PowerPoint Presentation</vt:lpstr>
      <vt:lpstr>PowerPoint Presentation</vt:lpstr>
      <vt:lpstr>من ينفق علي البحث؟</vt:lpstr>
      <vt:lpstr>*اعداد الابحاث الطبية</vt:lpstr>
      <vt:lpstr>*اعداد الابحاث الهندسية</vt:lpstr>
      <vt:lpstr>PowerPoint Presentation</vt:lpstr>
      <vt:lpstr>PowerPoint Presentation</vt:lpstr>
      <vt:lpstr>اي انواع البحث سوف نقوم بة؟</vt:lpstr>
      <vt:lpstr>Scientific Methods Exploratory and Confirmatory</vt:lpstr>
      <vt:lpstr>PowerPoint Presentation</vt:lpstr>
      <vt:lpstr>PowerPoint Presentation</vt:lpstr>
      <vt:lpstr>Qualitative and Quantitative researches</vt:lpstr>
      <vt:lpstr>امثلة</vt:lpstr>
      <vt:lpstr>PowerPoint Presentation</vt:lpstr>
      <vt:lpstr>PowerPoint Presentation</vt:lpstr>
      <vt:lpstr>كيف يمكنك ان تختار المشكلة؟</vt:lpstr>
      <vt:lpstr>PowerPoint Presentation</vt:lpstr>
      <vt:lpstr>PowerPoint Presentation</vt:lpstr>
      <vt:lpstr>PowerPoint Presentation</vt:lpstr>
      <vt:lpstr>EXAMPLE</vt:lpstr>
      <vt:lpstr>نصائح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اسس وتطبيقات مناهج البحث العلمي</dc:title>
  <dc:creator>fadhl</dc:creator>
  <cp:lastModifiedBy>user</cp:lastModifiedBy>
  <cp:revision>26</cp:revision>
  <dcterms:created xsi:type="dcterms:W3CDTF">2006-08-16T00:00:00Z</dcterms:created>
  <dcterms:modified xsi:type="dcterms:W3CDTF">2013-12-20T05:10:18Z</dcterms:modified>
</cp:coreProperties>
</file>