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6" r:id="rId2"/>
    <p:sldId id="401" r:id="rId3"/>
    <p:sldId id="403" r:id="rId4"/>
    <p:sldId id="405" r:id="rId5"/>
    <p:sldId id="406" r:id="rId6"/>
    <p:sldId id="407" r:id="rId7"/>
    <p:sldId id="408" r:id="rId8"/>
    <p:sldId id="424" r:id="rId9"/>
    <p:sldId id="425" r:id="rId10"/>
    <p:sldId id="426" r:id="rId11"/>
    <p:sldId id="409" r:id="rId12"/>
    <p:sldId id="410" r:id="rId13"/>
    <p:sldId id="414" r:id="rId14"/>
    <p:sldId id="415" r:id="rId15"/>
    <p:sldId id="416" r:id="rId16"/>
    <p:sldId id="418" r:id="rId17"/>
    <p:sldId id="419" r:id="rId18"/>
    <p:sldId id="411" r:id="rId19"/>
    <p:sldId id="412" r:id="rId20"/>
    <p:sldId id="413" r:id="rId21"/>
    <p:sldId id="420" r:id="rId22"/>
    <p:sldId id="421" r:id="rId23"/>
    <p:sldId id="422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603" autoAdjust="0"/>
    <p:restoredTop sz="91652" autoAdjust="0"/>
  </p:normalViewPr>
  <p:slideViewPr>
    <p:cSldViewPr>
      <p:cViewPr>
        <p:scale>
          <a:sx n="66" d="100"/>
          <a:sy n="66" d="100"/>
        </p:scale>
        <p:origin x="-1560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6F3182-3EAF-46D6-9B7C-0E054FE1A7BB}" type="datetimeFigureOut">
              <a:rPr lang="en-US"/>
              <a:pPr>
                <a:defRPr/>
              </a:pPr>
              <a:t>12/19/2013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US" noProof="0" smtClean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5405EB-8D04-425F-AC5F-2C8999BD6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60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247EC3-CBF1-4F0E-855F-A53F5B86ED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B0FC681C-7CDA-431F-A258-415AC5980213}" type="slidenum">
              <a:rPr lang="ar-EG" smtClean="0">
                <a:cs typeface="Times New Roman" pitchFamily="18" charset="0"/>
              </a:rPr>
              <a:pPr eaLnBrk="1" hangingPunct="1"/>
              <a:t>10</a:t>
            </a:fld>
            <a:endParaRPr lang="en-US" smtClean="0">
              <a:cs typeface="Times New Roman" pitchFamily="18" charset="0"/>
            </a:endParaRPr>
          </a:p>
        </p:txBody>
      </p:sp>
      <p:sp>
        <p:nvSpPr>
          <p:cNvPr id="355331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5332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What is the benefit from construction of GRN?</a:t>
            </a:r>
          </a:p>
          <a:p>
            <a:pPr eaLnBrk="1" hangingPunct="1"/>
            <a:r>
              <a:rPr lang="en-US" smtClean="0"/>
              <a:t>1-  the most common application of this network is in Drug Discovery and study the side effect of Drug</a:t>
            </a:r>
          </a:p>
          <a:p>
            <a:pPr eaLnBrk="1" hangingPunct="1"/>
            <a:r>
              <a:rPr lang="en-US" smtClean="0"/>
              <a:t>2- it helps in understanding the ontology of the disease.</a:t>
            </a:r>
          </a:p>
          <a:p>
            <a:pPr eaLnBrk="1" hangingPunct="1"/>
            <a:r>
              <a:rPr lang="en-US" smtClean="0"/>
              <a:t>  </a:t>
            </a:r>
          </a:p>
        </p:txBody>
      </p:sp>
      <p:sp>
        <p:nvSpPr>
          <p:cNvPr id="355333" name="عنصر نائب لرقم الشريحة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rtl="0" eaLnBrk="1" hangingPunct="1"/>
            <a:fld id="{343D3D3F-3EEF-4F5D-AE15-44F5E10BA9FA}" type="slidenum">
              <a:rPr lang="ar-EG" sz="1200">
                <a:latin typeface="Calibri" pitchFamily="34" charset="0"/>
              </a:rPr>
              <a:pPr rtl="0" eaLnBrk="1" hangingPunct="1"/>
              <a:t>10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405EB-8D04-425F-AC5F-2C8999BD625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03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405EB-8D04-425F-AC5F-2C8999BD625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03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56A5B2-B323-4F20-A504-D13C8A39DB8E}" type="slidenum">
              <a:rPr lang="ar-EG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77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56A5B2-B323-4F20-A504-D13C8A39DB8E}" type="slidenum">
              <a:rPr lang="ar-EG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53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405EB-8D04-425F-AC5F-2C8999BD625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80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405EB-8D04-425F-AC5F-2C8999BD625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38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b="1" smtClean="0"/>
              <a:t>Transcriptome </a:t>
            </a:r>
            <a:r>
              <a:rPr lang="en-US" smtClean="0"/>
              <a:t>The entire mRNA content of a cell.</a:t>
            </a:r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Proteome </a:t>
            </a:r>
            <a:r>
              <a:rPr lang="en-US" smtClean="0"/>
              <a:t>The collection of functioning proteins synthesized by a living cell.</a:t>
            </a:r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Transcription </a:t>
            </a:r>
            <a:r>
              <a:rPr lang="en-US" smtClean="0"/>
              <a:t>The synthesis of an RNA copy of a gene.</a:t>
            </a:r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Translation </a:t>
            </a:r>
            <a:r>
              <a:rPr lang="en-US" smtClean="0"/>
              <a:t>The synthesis of a polypeptide, the amino acid sequence of which is determined by the nucleotide sequence of an mRNA in accordance with the rules of the genetic code.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138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33A9C0-2C1D-4F13-A5B0-F76DFE5BB7B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87D4-D32B-4C4A-B289-A2E5C130DCDE}" type="slidenum">
              <a:rPr lang="ar-EG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451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87D4-D32B-4C4A-B289-A2E5C130DCDE}" type="slidenum">
              <a:rPr lang="ar-EG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84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405EB-8D04-425F-AC5F-2C8999BD625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766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87D4-D32B-4C4A-B289-A2E5C130DCDE}" type="slidenum">
              <a:rPr lang="ar-EG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945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405EB-8D04-425F-AC5F-2C8999BD625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520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405EB-8D04-425F-AC5F-2C8999BD625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633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405EB-8D04-425F-AC5F-2C8999BD625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01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 copy of DNA contains genes could be transcript by RNA polymerase  </a:t>
            </a:r>
          </a:p>
        </p:txBody>
      </p:sp>
      <p:sp>
        <p:nvSpPr>
          <p:cNvPr id="9114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BE2323-40B5-4E65-9B94-8BC1E6E56C7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405EB-8D04-425F-AC5F-2C8999BD625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03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405EB-8D04-425F-AC5F-2C8999BD625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03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405EB-8D04-425F-AC5F-2C8999BD625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03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405EB-8D04-425F-AC5F-2C8999BD625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03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79AAC-33D3-444B-856C-708753456346}" type="slidenum">
              <a:rPr lang="ar-EG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51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78BDDF74-651C-481C-A5A9-6BFAA08A439E}" type="slidenum">
              <a:rPr lang="ar-EG" smtClean="0">
                <a:cs typeface="Times New Roman" pitchFamily="18" charset="0"/>
              </a:rPr>
              <a:pPr eaLnBrk="1" hangingPunct="1"/>
              <a:t>9</a:t>
            </a:fld>
            <a:endParaRPr lang="en-US" smtClean="0">
              <a:cs typeface="Times New Roman" pitchFamily="18" charset="0"/>
            </a:endParaRPr>
          </a:p>
        </p:txBody>
      </p:sp>
      <p:sp>
        <p:nvSpPr>
          <p:cNvPr id="354307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4308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As the number of genes became large as an example there are more than 40,000 genes in the human so if we want to know which genes control gene x,  I should to construct what is called the Gene Regulatory Network.   </a:t>
            </a:r>
          </a:p>
        </p:txBody>
      </p:sp>
      <p:sp>
        <p:nvSpPr>
          <p:cNvPr id="354309" name="عنصر نائب لرقم الشريحة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rtl="0" eaLnBrk="1" hangingPunct="1"/>
            <a:fld id="{CAF45A66-1E32-4E37-8CD8-8872A31C5116}" type="slidenum">
              <a:rPr lang="ar-EG" sz="1200">
                <a:latin typeface="Calibri" pitchFamily="34" charset="0"/>
              </a:rPr>
              <a:pPr rtl="0" eaLnBrk="1" hangingPunct="1"/>
              <a:t>9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10/12/2013</a:t>
            </a: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7387C-EC15-47AE-A1BB-71F8C1223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4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10/12/2013</a:t>
            </a: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FB9DE-426F-4558-A56D-29301CBCE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8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10/12/2013</a:t>
            </a: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44AD8-EC2A-4D5D-B94D-475D92076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47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722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25/10/2008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Gene Regulatory Network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67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614D64B2-3948-4A37-AF14-B44553CA77C7}" type="slidenum">
              <a:rPr lang="ar-EG"/>
              <a:pPr/>
              <a:t>‹#›</a:t>
            </a:fld>
            <a:r>
              <a:rPr lang="en-US"/>
              <a:t>/337</a:t>
            </a:r>
          </a:p>
        </p:txBody>
      </p:sp>
    </p:spTree>
    <p:extLst>
      <p:ext uri="{BB962C8B-B14F-4D97-AF65-F5344CB8AC3E}">
        <p14:creationId xmlns:p14="http://schemas.microsoft.com/office/powerpoint/2010/main" val="1975194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10/12/2013</a:t>
            </a: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8426F-4000-4318-8494-F918E5C1D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66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10/12/2013</a:t>
            </a: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16CAD-0DA7-444B-AE41-CF6AF5FF9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8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10/12/2013</a:t>
            </a:r>
            <a:endParaRPr lang="en-US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BEEB5-4976-4424-BE6C-A307D05FD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34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10/12/2013</a:t>
            </a:r>
            <a:endParaRPr lang="en-US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3E284-7DA4-4EF7-AF41-B16DB6DAE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4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10/12/2013</a:t>
            </a:r>
            <a:endParaRPr lang="en-US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5D3E4-645B-4A78-A442-FDC14E279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10/12/2013</a:t>
            </a:r>
            <a:endParaRPr lang="en-US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F0164-DA14-4D5D-81C2-64E2A58F5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2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10/12/2013</a:t>
            </a:r>
            <a:endParaRPr lang="en-US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628AA-AB12-4948-B9A1-A57E3064E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94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10/12/2013</a:t>
            </a:r>
            <a:endParaRPr lang="en-US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0A83F-4FBC-41D0-A050-6E46D3EE2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23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  <a:endParaRPr lang="en-US" smtClean="0"/>
          </a:p>
          <a:p>
            <a:pPr lvl="1"/>
            <a:r>
              <a:rPr lang="ar-SA" smtClean="0"/>
              <a:t>المستوى الثاني</a:t>
            </a:r>
            <a:endParaRPr lang="en-US" smtClean="0"/>
          </a:p>
          <a:p>
            <a:pPr lvl="2"/>
            <a:r>
              <a:rPr lang="ar-SA" smtClean="0"/>
              <a:t>المستوى الثالث</a:t>
            </a:r>
            <a:endParaRPr lang="en-US" smtClean="0"/>
          </a:p>
          <a:p>
            <a:pPr lvl="3"/>
            <a:r>
              <a:rPr lang="ar-SA" smtClean="0"/>
              <a:t>المستوى الرابع</a:t>
            </a:r>
            <a:endParaRPr lang="en-US" smtClean="0"/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10/12/2013</a:t>
            </a: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8284A5-FE18-4710-8B6A-DABBD653C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7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biology.ucok.edu/bidlack/biology/notes.htm" TargetMode="External"/><Relationship Id="rId7" Type="http://schemas.openxmlformats.org/officeDocument/2006/relationships/hyperlink" Target="http://lectures.molgen.mpg.de/online_lectures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erathah.com/" TargetMode="External"/><Relationship Id="rId5" Type="http://schemas.openxmlformats.org/officeDocument/2006/relationships/hyperlink" Target="http://www.estrellamountain.edu/faculty/farabee/biobk/biobooktoc.html" TargetMode="External"/><Relationship Id="rId4" Type="http://schemas.openxmlformats.org/officeDocument/2006/relationships/hyperlink" Target="http://www.ncbi.nlm.nih.gov/books/bv.fcgi?rid=genome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logy.lsu.edu/webfac/jmoroney/BIOL3090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E7C17-CDAD-410C-AC27-1F2F702F6E7A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124" name="عنوان 3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7145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Impact of Bioinformatics in our life and BME engineer responsibility </a:t>
            </a:r>
          </a:p>
        </p:txBody>
      </p:sp>
      <p:sp>
        <p:nvSpPr>
          <p:cNvPr id="5" name="عنوان فرعي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cs typeface="+mn-cs"/>
              </a:rPr>
              <a:t>Dr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Fadhl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Alakwaa</a:t>
            </a:r>
            <a:endParaRPr lang="en-US" dirty="0" smtClean="0"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+mn-cs"/>
              </a:rPr>
              <a:t>fadhl-alakwa.weebly.com</a:t>
            </a:r>
            <a:endParaRPr lang="en-US" dirty="0" smtClean="0"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عنصر نائب للتذييل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mtClean="0"/>
              <a:t>Gene Regulatory Network</a:t>
            </a:r>
          </a:p>
        </p:txBody>
      </p:sp>
      <p:sp>
        <p:nvSpPr>
          <p:cNvPr id="96260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mtClean="0"/>
              <a:t>Slide </a:t>
            </a:r>
            <a:fld id="{B937B636-4995-499D-8D1B-AAE3BE6DA0AB}" type="slidenum">
              <a:rPr lang="ar-EG" smtClean="0"/>
              <a:pPr eaLnBrk="1" hangingPunct="1"/>
              <a:t>10</a:t>
            </a:fld>
            <a:r>
              <a:rPr lang="en-US" smtClean="0"/>
              <a:t>/330</a:t>
            </a:r>
          </a:p>
        </p:txBody>
      </p:sp>
      <p:sp>
        <p:nvSpPr>
          <p:cNvPr id="96261" name="عنوان 1"/>
          <p:cNvSpPr>
            <a:spLocks noGrp="1"/>
          </p:cNvSpPr>
          <p:nvPr>
            <p:ph type="title" idx="4294967295"/>
          </p:nvPr>
        </p:nvSpPr>
        <p:spPr>
          <a:xfrm>
            <a:off x="647700" y="26035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Drug discovery </a:t>
            </a:r>
          </a:p>
        </p:txBody>
      </p:sp>
      <p:sp>
        <p:nvSpPr>
          <p:cNvPr id="96262" name="مربع نص 5"/>
          <p:cNvSpPr txBox="1">
            <a:spLocks noChangeArrowheads="1"/>
          </p:cNvSpPr>
          <p:nvPr/>
        </p:nvSpPr>
        <p:spPr bwMode="auto">
          <a:xfrm>
            <a:off x="3657600" y="3048000"/>
            <a:ext cx="1219200" cy="369888"/>
          </a:xfrm>
          <a:prstGeom prst="rect">
            <a:avLst/>
          </a:prstGeom>
          <a:gradFill rotWithShape="0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en-US">
                <a:latin typeface="Arial" pitchFamily="34" charset="0"/>
              </a:rPr>
              <a:t>Gene x</a:t>
            </a:r>
          </a:p>
        </p:txBody>
      </p:sp>
      <p:sp>
        <p:nvSpPr>
          <p:cNvPr id="96263" name="مربع نص 6"/>
          <p:cNvSpPr txBox="1">
            <a:spLocks noChangeArrowheads="1"/>
          </p:cNvSpPr>
          <p:nvPr/>
        </p:nvSpPr>
        <p:spPr bwMode="auto">
          <a:xfrm>
            <a:off x="914400" y="1676400"/>
            <a:ext cx="1219200" cy="369888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en-US">
                <a:latin typeface="Arial" pitchFamily="34" charset="0"/>
              </a:rPr>
              <a:t>Gene x2</a:t>
            </a:r>
          </a:p>
        </p:txBody>
      </p:sp>
      <p:sp>
        <p:nvSpPr>
          <p:cNvPr id="96264" name="مربع نص 7"/>
          <p:cNvSpPr txBox="1">
            <a:spLocks noChangeArrowheads="1"/>
          </p:cNvSpPr>
          <p:nvPr/>
        </p:nvSpPr>
        <p:spPr bwMode="auto">
          <a:xfrm>
            <a:off x="3657600" y="5029200"/>
            <a:ext cx="1219200" cy="369888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en-US">
                <a:latin typeface="Arial" pitchFamily="34" charset="0"/>
              </a:rPr>
              <a:t>Gene x7</a:t>
            </a:r>
          </a:p>
        </p:txBody>
      </p:sp>
      <p:sp>
        <p:nvSpPr>
          <p:cNvPr id="96265" name="مربع نص 8"/>
          <p:cNvSpPr txBox="1">
            <a:spLocks noChangeArrowheads="1"/>
          </p:cNvSpPr>
          <p:nvPr/>
        </p:nvSpPr>
        <p:spPr bwMode="auto">
          <a:xfrm>
            <a:off x="4648200" y="1447800"/>
            <a:ext cx="1219200" cy="369888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en-US">
                <a:latin typeface="Arial" pitchFamily="34" charset="0"/>
              </a:rPr>
              <a:t>Gene x3</a:t>
            </a:r>
          </a:p>
        </p:txBody>
      </p:sp>
      <p:sp>
        <p:nvSpPr>
          <p:cNvPr id="96266" name="مربع نص 9"/>
          <p:cNvSpPr txBox="1">
            <a:spLocks noChangeArrowheads="1"/>
          </p:cNvSpPr>
          <p:nvPr/>
        </p:nvSpPr>
        <p:spPr bwMode="auto">
          <a:xfrm>
            <a:off x="6248400" y="5181600"/>
            <a:ext cx="1219200" cy="369888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en-US">
                <a:latin typeface="Arial" pitchFamily="34" charset="0"/>
              </a:rPr>
              <a:t>Gene x6</a:t>
            </a:r>
          </a:p>
        </p:txBody>
      </p:sp>
      <p:sp>
        <p:nvSpPr>
          <p:cNvPr id="96267" name="مربع نص 10"/>
          <p:cNvSpPr txBox="1">
            <a:spLocks noChangeArrowheads="1"/>
          </p:cNvSpPr>
          <p:nvPr/>
        </p:nvSpPr>
        <p:spPr bwMode="auto">
          <a:xfrm>
            <a:off x="533400" y="4191000"/>
            <a:ext cx="1219200" cy="369888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en-US">
                <a:latin typeface="Arial" pitchFamily="34" charset="0"/>
              </a:rPr>
              <a:t>Gene x8</a:t>
            </a:r>
          </a:p>
        </p:txBody>
      </p:sp>
      <p:cxnSp>
        <p:nvCxnSpPr>
          <p:cNvPr id="12" name="رابط منحني 11"/>
          <p:cNvCxnSpPr>
            <a:endCxn id="96262" idx="1"/>
          </p:cNvCxnSpPr>
          <p:nvPr/>
        </p:nvCxnSpPr>
        <p:spPr>
          <a:xfrm>
            <a:off x="1828800" y="2057400"/>
            <a:ext cx="1828800" cy="1174750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نحني 12"/>
          <p:cNvCxnSpPr/>
          <p:nvPr/>
        </p:nvCxnSpPr>
        <p:spPr>
          <a:xfrm rot="16200000" flipH="1">
            <a:off x="4343400" y="2819400"/>
            <a:ext cx="3429000" cy="1295400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نحني 31"/>
          <p:cNvCxnSpPr>
            <a:endCxn id="96262" idx="3"/>
          </p:cNvCxnSpPr>
          <p:nvPr/>
        </p:nvCxnSpPr>
        <p:spPr>
          <a:xfrm rot="10800000" flipV="1">
            <a:off x="4876800" y="2241550"/>
            <a:ext cx="2209800" cy="990600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نحني 31"/>
          <p:cNvCxnSpPr>
            <a:endCxn id="96263" idx="3"/>
          </p:cNvCxnSpPr>
          <p:nvPr/>
        </p:nvCxnSpPr>
        <p:spPr>
          <a:xfrm rot="10800000">
            <a:off x="2133600" y="1860550"/>
            <a:ext cx="4648200" cy="2286000"/>
          </a:xfrm>
          <a:prstGeom prst="curvedConnector3">
            <a:avLst>
              <a:gd name="adj1" fmla="val 36772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نحني 31"/>
          <p:cNvCxnSpPr>
            <a:stCxn id="96267" idx="3"/>
          </p:cNvCxnSpPr>
          <p:nvPr/>
        </p:nvCxnSpPr>
        <p:spPr>
          <a:xfrm flipV="1">
            <a:off x="1752600" y="3505200"/>
            <a:ext cx="2209800" cy="869950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نحني 31"/>
          <p:cNvCxnSpPr/>
          <p:nvPr/>
        </p:nvCxnSpPr>
        <p:spPr>
          <a:xfrm rot="5400000" flipH="1" flipV="1">
            <a:off x="3429000" y="4191000"/>
            <a:ext cx="1447800" cy="76200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74" name="مربع نص 17"/>
          <p:cNvSpPr txBox="1">
            <a:spLocks noChangeArrowheads="1"/>
          </p:cNvSpPr>
          <p:nvPr/>
        </p:nvSpPr>
        <p:spPr bwMode="auto">
          <a:xfrm>
            <a:off x="6781800" y="3962400"/>
            <a:ext cx="1219200" cy="369888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en-US">
                <a:latin typeface="Arial" pitchFamily="34" charset="0"/>
              </a:rPr>
              <a:t>Gene x5</a:t>
            </a:r>
          </a:p>
        </p:txBody>
      </p:sp>
      <p:sp>
        <p:nvSpPr>
          <p:cNvPr id="96275" name="مربع نص 18"/>
          <p:cNvSpPr txBox="1">
            <a:spLocks noChangeArrowheads="1"/>
          </p:cNvSpPr>
          <p:nvPr/>
        </p:nvSpPr>
        <p:spPr bwMode="auto">
          <a:xfrm>
            <a:off x="7086600" y="2057400"/>
            <a:ext cx="1219200" cy="369888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en-US">
                <a:latin typeface="Arial" pitchFamily="34" charset="0"/>
              </a:rPr>
              <a:t>Gene x4</a:t>
            </a:r>
          </a:p>
        </p:txBody>
      </p:sp>
      <p:sp>
        <p:nvSpPr>
          <p:cNvPr id="96276" name="مستطيل 18"/>
          <p:cNvSpPr>
            <a:spLocks noChangeArrowheads="1"/>
          </p:cNvSpPr>
          <p:nvPr/>
        </p:nvSpPr>
        <p:spPr bwMode="auto">
          <a:xfrm>
            <a:off x="152400" y="2590800"/>
            <a:ext cx="2057400" cy="646113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/>
            <a:r>
              <a:rPr lang="en-US">
                <a:latin typeface="Arial" pitchFamily="34" charset="0"/>
              </a:rPr>
              <a:t>        DRUG</a:t>
            </a:r>
          </a:p>
          <a:p>
            <a:pPr algn="l" rtl="0"/>
            <a:endParaRPr lang="en-US">
              <a:latin typeface="Arial" pitchFamily="34" charset="0"/>
            </a:endParaRPr>
          </a:p>
        </p:txBody>
      </p:sp>
      <p:cxnSp>
        <p:nvCxnSpPr>
          <p:cNvPr id="20" name="رابط منحني 19"/>
          <p:cNvCxnSpPr/>
          <p:nvPr/>
        </p:nvCxnSpPr>
        <p:spPr>
          <a:xfrm rot="16200000" flipH="1">
            <a:off x="685800" y="3505200"/>
            <a:ext cx="914400" cy="457200"/>
          </a:xfrm>
          <a:prstGeom prst="curvedConnector3">
            <a:avLst>
              <a:gd name="adj1" fmla="val 50000"/>
            </a:avLst>
          </a:prstGeom>
          <a:ln w="508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نحني 22"/>
          <p:cNvCxnSpPr>
            <a:stCxn id="96276" idx="3"/>
            <a:endCxn id="96265" idx="1"/>
          </p:cNvCxnSpPr>
          <p:nvPr/>
        </p:nvCxnSpPr>
        <p:spPr>
          <a:xfrm flipV="1">
            <a:off x="2209800" y="1633538"/>
            <a:ext cx="2438400" cy="1281112"/>
          </a:xfrm>
          <a:prstGeom prst="curvedConnector3">
            <a:avLst>
              <a:gd name="adj1" fmla="val 50000"/>
            </a:avLst>
          </a:prstGeom>
          <a:ln w="50800" cmpd="thickThin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ardrop 23"/>
          <p:cNvSpPr/>
          <p:nvPr/>
        </p:nvSpPr>
        <p:spPr>
          <a:xfrm>
            <a:off x="467593" y="260697"/>
            <a:ext cx="1008063" cy="1008063"/>
          </a:xfrm>
          <a:prstGeom prst="teardrop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smtClean="0"/>
              <a:t>4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3894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عنصر نائب للتاريخ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10/12/2013</a:t>
            </a:r>
            <a:endParaRPr lang="en-US"/>
          </a:p>
        </p:txBody>
      </p:sp>
      <p:sp>
        <p:nvSpPr>
          <p:cNvPr id="1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2E2E0D-84F4-4952-97DB-FB8CC875F01D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5427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b="1" i="1" dirty="0" smtClean="0"/>
              <a:t>      Gene regulation network</a:t>
            </a:r>
            <a:endParaRPr lang="en-US" dirty="0" smtClean="0"/>
          </a:p>
        </p:txBody>
      </p:sp>
      <p:sp>
        <p:nvSpPr>
          <p:cNvPr id="18" name="Teardrop 17"/>
          <p:cNvSpPr/>
          <p:nvPr/>
        </p:nvSpPr>
        <p:spPr>
          <a:xfrm>
            <a:off x="107553" y="260697"/>
            <a:ext cx="1008063" cy="1008063"/>
          </a:xfrm>
          <a:prstGeom prst="teardrop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smtClean="0"/>
              <a:t>5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611584" y="2348880"/>
            <a:ext cx="6408712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 dirty="0" smtClean="0"/>
              <a:t>If we have 40,000 genes how the mechanism looks like.</a:t>
            </a:r>
            <a:endParaRPr lang="en-US" sz="3700" b="1" dirty="0"/>
          </a:p>
        </p:txBody>
      </p:sp>
    </p:spTree>
    <p:extLst>
      <p:ext uri="{BB962C8B-B14F-4D97-AF65-F5344CB8AC3E}">
        <p14:creationId xmlns:p14="http://schemas.microsoft.com/office/powerpoint/2010/main" val="394292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عنصر نائب للتاريخ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10/12/2013</a:t>
            </a:r>
            <a:endParaRPr lang="en-US"/>
          </a:p>
        </p:txBody>
      </p:sp>
      <p:sp>
        <p:nvSpPr>
          <p:cNvPr id="1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2E2E0D-84F4-4952-97DB-FB8CC875F01D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427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b="1" i="1" dirty="0" smtClean="0"/>
              <a:t>      Gene regulation network</a:t>
            </a:r>
            <a:endParaRPr lang="en-US" dirty="0" smtClean="0"/>
          </a:p>
        </p:txBody>
      </p:sp>
      <p:sp>
        <p:nvSpPr>
          <p:cNvPr id="18" name="Teardrop 17"/>
          <p:cNvSpPr/>
          <p:nvPr/>
        </p:nvSpPr>
        <p:spPr>
          <a:xfrm>
            <a:off x="107553" y="260697"/>
            <a:ext cx="1008063" cy="1008063"/>
          </a:xfrm>
          <a:prstGeom prst="teardrop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smtClean="0"/>
              <a:t>5</a:t>
            </a:r>
            <a:endParaRPr lang="en-US" sz="48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90" y="1435918"/>
            <a:ext cx="6624736" cy="410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7544" y="5631570"/>
            <a:ext cx="67849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b="1"/>
              <a:t>50k nodes and 250k esges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250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عنصر نائب للتذييل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mtClean="0"/>
              <a:t>Gene Regulatory Network</a:t>
            </a:r>
          </a:p>
        </p:txBody>
      </p:sp>
      <p:sp>
        <p:nvSpPr>
          <p:cNvPr id="9728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mtClean="0"/>
              <a:t>Slide </a:t>
            </a:r>
            <a:fld id="{D152F38E-9D98-4E2E-B0A7-9DE11A219F42}" type="slidenum">
              <a:rPr lang="ar-EG" smtClean="0"/>
              <a:pPr eaLnBrk="1" hangingPunct="1"/>
              <a:t>13</a:t>
            </a:fld>
            <a:r>
              <a:rPr lang="en-US" smtClean="0"/>
              <a:t>/330</a:t>
            </a:r>
          </a:p>
        </p:txBody>
      </p:sp>
      <p:pic>
        <p:nvPicPr>
          <p:cNvPr id="9728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8389937" cy="558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6" name="Text Box 5"/>
          <p:cNvSpPr txBox="1">
            <a:spLocks noChangeArrowheads="1"/>
          </p:cNvSpPr>
          <p:nvPr/>
        </p:nvSpPr>
        <p:spPr bwMode="auto">
          <a:xfrm>
            <a:off x="1404938" y="5768975"/>
            <a:ext cx="6011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/>
              <a:t>http://cytoscape.org/screenshots/26_ss1.png</a:t>
            </a:r>
          </a:p>
        </p:txBody>
      </p:sp>
    </p:spTree>
    <p:extLst>
      <p:ext uri="{BB962C8B-B14F-4D97-AF65-F5344CB8AC3E}">
        <p14:creationId xmlns:p14="http://schemas.microsoft.com/office/powerpoint/2010/main" val="308519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عنصر نائب للتذييل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mtClean="0"/>
              <a:t>Gene Regulatory Network</a:t>
            </a:r>
          </a:p>
        </p:txBody>
      </p:sp>
      <p:sp>
        <p:nvSpPr>
          <p:cNvPr id="99332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mtClean="0"/>
              <a:t>Slide </a:t>
            </a:r>
            <a:fld id="{57125964-8EDE-4760-A100-B6E18B80DF15}" type="slidenum">
              <a:rPr lang="ar-EG" smtClean="0"/>
              <a:pPr eaLnBrk="1" hangingPunct="1"/>
              <a:t>14</a:t>
            </a:fld>
            <a:r>
              <a:rPr lang="en-US" smtClean="0"/>
              <a:t>/330</a:t>
            </a:r>
          </a:p>
        </p:txBody>
      </p:sp>
      <p:pic>
        <p:nvPicPr>
          <p:cNvPr id="9933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68300"/>
            <a:ext cx="571500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4" name="Text Box 5"/>
          <p:cNvSpPr txBox="1">
            <a:spLocks noChangeArrowheads="1"/>
          </p:cNvSpPr>
          <p:nvPr/>
        </p:nvSpPr>
        <p:spPr bwMode="auto">
          <a:xfrm>
            <a:off x="1079500" y="5445125"/>
            <a:ext cx="6624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b="1"/>
              <a:t>500K nodes and 500k edges; 5GB of memory is used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8787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عنوان 1"/>
          <p:cNvSpPr>
            <a:spLocks noGrp="1"/>
          </p:cNvSpPr>
          <p:nvPr>
            <p:ph type="title"/>
          </p:nvPr>
        </p:nvSpPr>
        <p:spPr>
          <a:xfrm>
            <a:off x="1403350" y="33178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mtClean="0">
                <a:cs typeface="Times New Roman" pitchFamily="18" charset="0"/>
              </a:rPr>
              <a:t>OUTCOMES</a:t>
            </a:r>
          </a:p>
        </p:txBody>
      </p:sp>
      <p:sp>
        <p:nvSpPr>
          <p:cNvPr id="8195" name="Text Placeholder 1"/>
          <p:cNvSpPr>
            <a:spLocks noGrp="1"/>
          </p:cNvSpPr>
          <p:nvPr>
            <p:ph type="body" idx="1"/>
          </p:nvPr>
        </p:nvSpPr>
        <p:spPr>
          <a:xfrm>
            <a:off x="1258888" y="1341438"/>
            <a:ext cx="5689600" cy="639762"/>
          </a:xfrm>
        </p:spPr>
        <p:txBody>
          <a:bodyPr/>
          <a:lstStyle/>
          <a:p>
            <a:pPr eaLnBrk="1" hangingPunct="1"/>
            <a:r>
              <a:rPr lang="en-US" smtClean="0"/>
              <a:t>Why our body is very complicated?  </a:t>
            </a:r>
          </a:p>
        </p:txBody>
      </p:sp>
      <p:sp>
        <p:nvSpPr>
          <p:cNvPr id="8196" name="عنصر نائب للمحتوى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7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BEC4-4FBC-4657-9021-FBF10D8555B2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عنصر نائب لرقم الشريحة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81EE876-A3E5-41CF-80AE-16FCC5B18AB0}" type="slidenum">
              <a:rPr lang="ar-Y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ar-Y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Teardrop 4"/>
          <p:cNvSpPr/>
          <p:nvPr/>
        </p:nvSpPr>
        <p:spPr>
          <a:xfrm>
            <a:off x="250825" y="476250"/>
            <a:ext cx="1008063" cy="1008063"/>
          </a:xfrm>
          <a:prstGeom prst="teardrop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/>
              <a:t>3</a:t>
            </a:r>
          </a:p>
        </p:txBody>
      </p:sp>
      <p:pic>
        <p:nvPicPr>
          <p:cNvPr id="820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2349500"/>
            <a:ext cx="4008437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49500"/>
            <a:ext cx="3781425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10/12/2013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عنصر نائب للتاريخ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10/12/2013</a:t>
            </a:r>
            <a:endParaRPr lang="en-US"/>
          </a:p>
        </p:txBody>
      </p:sp>
      <p:sp>
        <p:nvSpPr>
          <p:cNvPr id="22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05041-17BA-4663-A6BD-E3C074BA4534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83972" name="مربع نص 4"/>
          <p:cNvSpPr txBox="1">
            <a:spLocks noChangeArrowheads="1"/>
          </p:cNvSpPr>
          <p:nvPr/>
        </p:nvSpPr>
        <p:spPr bwMode="auto">
          <a:xfrm>
            <a:off x="2743200" y="3421063"/>
            <a:ext cx="2536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 bwMode="auto">
          <a:xfrm>
            <a:off x="1944944" y="3084717"/>
            <a:ext cx="4468761" cy="987221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sz="44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Bioinformatics</a:t>
            </a:r>
            <a:endParaRPr kumimoji="1" lang="ar-YE" sz="4400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5738813" y="4887913"/>
            <a:ext cx="3000375" cy="8429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+mn-lt"/>
                <a:cs typeface="+mn-cs"/>
              </a:rPr>
              <a:t>Statistics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YE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6111875" y="1433513"/>
            <a:ext cx="2443163" cy="10287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+mn-lt"/>
                <a:cs typeface="+mn-cs"/>
              </a:rPr>
              <a:t>Biology</a:t>
            </a:r>
            <a:endParaRPr lang="ar-YE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0" y="1468438"/>
            <a:ext cx="3543300" cy="1128712"/>
          </a:xfrm>
          <a:prstGeom prst="rect">
            <a:avLst/>
          </a:prstGeom>
        </p:spPr>
        <p:txBody>
          <a:bodyPr anchor="ctr">
            <a:normAutofit fontScale="47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chemeClr val="hlink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chemeClr val="hlink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dirty="0">
                <a:latin typeface="+mn-lt"/>
                <a:cs typeface="+mn-cs"/>
              </a:rPr>
              <a:t>Computer Science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chemeClr val="accent3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  <p:sp>
        <p:nvSpPr>
          <p:cNvPr id="83979" name="عنوان 1"/>
          <p:cNvSpPr txBox="1">
            <a:spLocks/>
          </p:cNvSpPr>
          <p:nvPr/>
        </p:nvSpPr>
        <p:spPr bwMode="auto">
          <a:xfrm>
            <a:off x="-220663" y="4646613"/>
            <a:ext cx="3214688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en-US" sz="4400">
                <a:latin typeface="Calibri" pitchFamily="34" charset="0"/>
              </a:rPr>
              <a:t>Chemistry</a:t>
            </a:r>
            <a:endParaRPr lang="ar-YE" sz="4400">
              <a:latin typeface="Calibri" pitchFamily="34" charset="0"/>
            </a:endParaRPr>
          </a:p>
        </p:txBody>
      </p:sp>
      <p:sp>
        <p:nvSpPr>
          <p:cNvPr id="11" name="عنوان 1"/>
          <p:cNvSpPr txBox="1">
            <a:spLocks/>
          </p:cNvSpPr>
          <p:nvPr/>
        </p:nvSpPr>
        <p:spPr>
          <a:xfrm>
            <a:off x="214313" y="357188"/>
            <a:ext cx="3186112" cy="1371600"/>
          </a:xfrm>
          <a:prstGeom prst="rect">
            <a:avLst/>
          </a:prstGeom>
        </p:spPr>
        <p:txBody>
          <a:bodyPr anchor="ctr">
            <a:normAutofit fontScale="47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chemeClr val="hlink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chemeClr val="hlink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0066FF"/>
                </a:solidFill>
                <a:latin typeface="+mn-lt"/>
                <a:cs typeface="+mn-cs"/>
              </a:rPr>
              <a:t>Data structures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0066FF"/>
                </a:solidFill>
                <a:latin typeface="+mn-lt"/>
                <a:cs typeface="+mn-cs"/>
              </a:rPr>
              <a:t>Software engineering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0066FF"/>
                </a:solidFill>
                <a:latin typeface="+mn-lt"/>
                <a:cs typeface="+mn-cs"/>
              </a:rPr>
              <a:t>(C, C++,PERL)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chemeClr val="accent3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  <p:sp>
        <p:nvSpPr>
          <p:cNvPr id="12" name="عنوان 1"/>
          <p:cNvSpPr txBox="1">
            <a:spLocks/>
          </p:cNvSpPr>
          <p:nvPr/>
        </p:nvSpPr>
        <p:spPr>
          <a:xfrm>
            <a:off x="5870575" y="412750"/>
            <a:ext cx="2889250" cy="1547813"/>
          </a:xfrm>
          <a:prstGeom prst="rect">
            <a:avLst/>
          </a:prstGeom>
        </p:spPr>
        <p:txBody>
          <a:bodyPr anchor="ctr">
            <a:normAutofit fontScale="47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chemeClr val="hlink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chemeClr val="hlink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0066FF"/>
                </a:solidFill>
                <a:latin typeface="+mn-lt"/>
                <a:cs typeface="+mn-cs"/>
              </a:rPr>
              <a:t>Cell structure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0066FF"/>
                </a:solidFill>
                <a:latin typeface="+mn-lt"/>
                <a:cs typeface="+mn-cs"/>
              </a:rPr>
              <a:t>Genome, genes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0066FF"/>
                </a:solidFill>
                <a:latin typeface="+mn-lt"/>
                <a:cs typeface="+mn-cs"/>
              </a:rPr>
              <a:t>DNA, RNA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chemeClr val="accent3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  <p:sp>
        <p:nvSpPr>
          <p:cNvPr id="13" name="عنوان 1"/>
          <p:cNvSpPr txBox="1">
            <a:spLocks/>
          </p:cNvSpPr>
          <p:nvPr/>
        </p:nvSpPr>
        <p:spPr>
          <a:xfrm>
            <a:off x="190500" y="5310188"/>
            <a:ext cx="2667000" cy="1319212"/>
          </a:xfrm>
          <a:prstGeom prst="rect">
            <a:avLst/>
          </a:prstGeom>
        </p:spPr>
        <p:txBody>
          <a:bodyPr anchor="ctr">
            <a:normAutofit fontScale="5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chemeClr val="hlink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chemeClr val="hlink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0066FF"/>
                </a:solidFill>
                <a:latin typeface="+mn-lt"/>
                <a:cs typeface="+mn-cs"/>
              </a:rPr>
              <a:t>Protein structure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0066FF"/>
                </a:solidFill>
                <a:latin typeface="+mn-lt"/>
                <a:cs typeface="+mn-cs"/>
              </a:rPr>
              <a:t>Molecular bounds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chemeClr val="accent3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  <p:sp>
        <p:nvSpPr>
          <p:cNvPr id="15" name="سهم للأسفل 14"/>
          <p:cNvSpPr/>
          <p:nvPr/>
        </p:nvSpPr>
        <p:spPr>
          <a:xfrm rot="18746552">
            <a:off x="1467644" y="2175669"/>
            <a:ext cx="755650" cy="1084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سهم للأسفل 16"/>
          <p:cNvSpPr/>
          <p:nvPr/>
        </p:nvSpPr>
        <p:spPr>
          <a:xfrm rot="7980528">
            <a:off x="6089651" y="3924300"/>
            <a:ext cx="755650" cy="968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سهم للأسفل 17"/>
          <p:cNvSpPr/>
          <p:nvPr/>
        </p:nvSpPr>
        <p:spPr>
          <a:xfrm rot="13471890">
            <a:off x="1471613" y="3878263"/>
            <a:ext cx="755650" cy="1104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سهم للأسفل 18"/>
          <p:cNvSpPr/>
          <p:nvPr/>
        </p:nvSpPr>
        <p:spPr>
          <a:xfrm rot="2374646">
            <a:off x="6061075" y="2179638"/>
            <a:ext cx="757238" cy="1027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عنوان 1"/>
          <p:cNvSpPr txBox="1">
            <a:spLocks/>
          </p:cNvSpPr>
          <p:nvPr/>
        </p:nvSpPr>
        <p:spPr>
          <a:xfrm>
            <a:off x="6048375" y="5253038"/>
            <a:ext cx="2667000" cy="1319212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chemeClr val="accent5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>
                <a:solidFill>
                  <a:schemeClr val="accent5"/>
                </a:solidFill>
                <a:latin typeface="+mn-lt"/>
                <a:cs typeface="+mn-cs"/>
              </a:rPr>
              <a:t>Markof</a:t>
            </a:r>
            <a:r>
              <a:rPr lang="en-US" sz="4400" dirty="0">
                <a:solidFill>
                  <a:schemeClr val="accent5"/>
                </a:solidFill>
                <a:latin typeface="+mn-lt"/>
                <a:cs typeface="+mn-cs"/>
              </a:rPr>
              <a:t> Model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accent5"/>
                </a:solidFill>
                <a:latin typeface="+mn-lt"/>
                <a:cs typeface="+mn-cs"/>
              </a:rPr>
              <a:t>Neural Network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chemeClr val="accent5"/>
              </a:solidFill>
              <a:latin typeface="+mn-lt"/>
              <a:cs typeface="+mn-cs"/>
            </a:endParaRPr>
          </a:p>
        </p:txBody>
      </p:sp>
      <p:sp>
        <p:nvSpPr>
          <p:cNvPr id="20" name="عنصر نائب لرقم الشريحة 1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1E38FAD-EB7C-44F7-8F3D-0BFF22A56E57}" type="slidenum">
              <a:rPr lang="ar-Y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ar-Y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3" name="Teardrop 22"/>
          <p:cNvSpPr/>
          <p:nvPr/>
        </p:nvSpPr>
        <p:spPr>
          <a:xfrm>
            <a:off x="2994025" y="476250"/>
            <a:ext cx="1008063" cy="1008063"/>
          </a:xfrm>
          <a:prstGeom prst="teardrop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smtClean="0"/>
              <a:t>1</a:t>
            </a:r>
            <a:endParaRPr lang="en-US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4011612" y="781378"/>
            <a:ext cx="2234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Summary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59331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9C7FB-9A8E-4BAE-9F68-7A6824A03A70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8499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86238"/>
          </a:xfrm>
        </p:spPr>
        <p:txBody>
          <a:bodyPr/>
          <a:lstStyle/>
          <a:p>
            <a:pPr eaLnBrk="1" hangingPunct="1"/>
            <a:r>
              <a:rPr lang="en-US" smtClean="0"/>
              <a:t>The subareas within bioinformatics include Genomics and Proteomics.</a:t>
            </a:r>
          </a:p>
          <a:p>
            <a:pPr eaLnBrk="1" hangingPunct="1"/>
            <a:endParaRPr lang="en-US" smtClean="0"/>
          </a:p>
          <a:p>
            <a:pPr eaLnBrk="1" hangingPunct="1">
              <a:buFont typeface="Arial" pitchFamily="34" charset="0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7" name="عنصر نائب لرقم الشريحة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DCBDF74-6417-4F9D-9AEF-4EE4075F66DE}" type="slidenum">
              <a:rPr lang="ar-Y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ar-Y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849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000375"/>
            <a:ext cx="72485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285750" y="5357813"/>
            <a:ext cx="214312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eaLnBrk="1" hangingPunct="1"/>
            <a:r>
              <a:rPr lang="en-US">
                <a:latin typeface="Calibri" pitchFamily="34" charset="0"/>
              </a:rPr>
              <a:t>Genome comparison</a:t>
            </a:r>
          </a:p>
          <a:p>
            <a:pPr marL="0" lvl="1" eaLnBrk="1" hangingPunct="1"/>
            <a:r>
              <a:rPr lang="en-US">
                <a:latin typeface="Calibri" pitchFamily="34" charset="0"/>
              </a:rPr>
              <a:t>evolutionary tree</a:t>
            </a:r>
          </a:p>
          <a:p>
            <a:pPr marL="0" lvl="1" eaLnBrk="1" hangingPunct="1"/>
            <a:endParaRPr lang="en-US">
              <a:latin typeface="Calibri" pitchFamily="34" charset="0"/>
            </a:endParaRPr>
          </a:p>
          <a:p>
            <a:pPr eaLnBrk="1" hangingPunct="1"/>
            <a:endParaRPr lang="en-US" sz="1400">
              <a:latin typeface="Calibri" pitchFamily="34" charset="0"/>
            </a:endParaRPr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2571750" y="5357813"/>
            <a:ext cx="214312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eaLnBrk="1" hangingPunct="1"/>
            <a:r>
              <a:rPr lang="en-US">
                <a:latin typeface="Calibri" pitchFamily="34" charset="0"/>
              </a:rPr>
              <a:t>Microarray Analysis</a:t>
            </a:r>
          </a:p>
          <a:p>
            <a:pPr marL="0" lvl="1" eaLnBrk="1" hangingPunct="1"/>
            <a:r>
              <a:rPr lang="en-US">
                <a:latin typeface="Calibri" pitchFamily="34" charset="0"/>
              </a:rPr>
              <a:t>Gene predication</a:t>
            </a:r>
          </a:p>
          <a:p>
            <a:pPr marL="0" lvl="1" eaLnBrk="1" hangingPunct="1"/>
            <a:r>
              <a:rPr lang="en-US">
                <a:latin typeface="Calibri" pitchFamily="34" charset="0"/>
              </a:rPr>
              <a:t>Gene classification</a:t>
            </a:r>
          </a:p>
          <a:p>
            <a:pPr marL="0" lvl="1" eaLnBrk="1" hangingPunct="1"/>
            <a:r>
              <a:rPr lang="en-US">
                <a:latin typeface="Calibri" pitchFamily="34" charset="0"/>
              </a:rPr>
              <a:t>Gene regulation</a:t>
            </a:r>
          </a:p>
          <a:p>
            <a:pPr eaLnBrk="1" hangingPunct="1"/>
            <a:endParaRPr lang="en-US" sz="1400">
              <a:latin typeface="Calibri" pitchFamily="34" charset="0"/>
            </a:endParaRPr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4857750" y="5357813"/>
            <a:ext cx="27860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eaLnBrk="1" hangingPunct="1"/>
            <a:r>
              <a:rPr lang="en-US">
                <a:latin typeface="Calibri" pitchFamily="34" charset="0"/>
              </a:rPr>
              <a:t>Protein 3D predication</a:t>
            </a:r>
            <a:endParaRPr lang="en-US" sz="1400">
              <a:latin typeface="Calibri" pitchFamily="34" charset="0"/>
            </a:endParaRPr>
          </a:p>
          <a:p>
            <a:pPr marL="0" lvl="1" eaLnBrk="1" hangingPunct="1"/>
            <a:r>
              <a:rPr lang="en-US">
                <a:latin typeface="Calibri" pitchFamily="34" charset="0"/>
              </a:rPr>
              <a:t>Protein protein interaction</a:t>
            </a:r>
          </a:p>
          <a:p>
            <a:pPr marL="0" lvl="1" eaLnBrk="1" hangingPunct="1"/>
            <a:r>
              <a:rPr lang="en-US">
                <a:latin typeface="Calibri" pitchFamily="34" charset="0"/>
              </a:rPr>
              <a:t>Protein alignment</a:t>
            </a:r>
          </a:p>
        </p:txBody>
      </p:sp>
      <p:sp>
        <p:nvSpPr>
          <p:cNvPr id="13" name="Teardrop 12"/>
          <p:cNvSpPr/>
          <p:nvPr/>
        </p:nvSpPr>
        <p:spPr>
          <a:xfrm>
            <a:off x="35496" y="260648"/>
            <a:ext cx="1008063" cy="1008063"/>
          </a:xfrm>
          <a:prstGeom prst="teardrop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smtClean="0"/>
              <a:t>2</a:t>
            </a:r>
            <a:endParaRPr lang="en-US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1053083" y="565776"/>
            <a:ext cx="7191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Summary: </a:t>
            </a:r>
            <a:r>
              <a:rPr lang="en-US" sz="2800" dirty="0" smtClean="0">
                <a:cs typeface="Times New Roman" pitchFamily="18" charset="0"/>
              </a:rPr>
              <a:t>Bioinformatics Subareas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6113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 Regulatory Network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5A261E1C-8BA2-4B04-B345-D5829E6127F6}" type="slidenum">
              <a:rPr lang="ar-EG"/>
              <a:pPr/>
              <a:t>18</a:t>
            </a:fld>
            <a:r>
              <a:rPr lang="en-US"/>
              <a:t>/337</a:t>
            </a:r>
          </a:p>
        </p:txBody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EG">
                <a:cs typeface="Times New Roman" pitchFamily="18" charset="0"/>
              </a:rPr>
              <a:t>فلينظر الانسن مما خلق</a:t>
            </a:r>
            <a:endParaRPr lang="en-US">
              <a:cs typeface="Times New Roman" pitchFamily="18" charset="0"/>
            </a:endParaRPr>
          </a:p>
          <a:p>
            <a:pPr algn="r" rtl="1"/>
            <a:r>
              <a:rPr lang="ar-SA" i="1">
                <a:cs typeface="Times New Roman" pitchFamily="18" charset="0"/>
              </a:rPr>
              <a:t>الذي أحسن كل شي</a:t>
            </a:r>
            <a:r>
              <a:rPr lang="ar-SA">
                <a:cs typeface="Times New Roman" pitchFamily="18" charset="0"/>
              </a:rPr>
              <a:t>‏ء </a:t>
            </a:r>
            <a:r>
              <a:rPr lang="ar-SA" i="1">
                <a:cs typeface="Times New Roman" pitchFamily="18" charset="0"/>
              </a:rPr>
              <a:t>خلقه</a:t>
            </a:r>
            <a:r>
              <a:rPr lang="en-US">
                <a:cs typeface="Times New Roman" pitchFamily="18" charset="0"/>
              </a:rPr>
              <a:t> </a:t>
            </a:r>
            <a:endParaRPr lang="ar-EG">
              <a:cs typeface="Times New Roman" pitchFamily="18" charset="0"/>
            </a:endParaRPr>
          </a:p>
          <a:p>
            <a:pPr algn="r" rtl="1"/>
            <a:r>
              <a:rPr lang="ar-EG">
                <a:cs typeface="Times New Roman" pitchFamily="18" charset="0"/>
              </a:rPr>
              <a:t>وفي انفسكم افلا تبصرون</a:t>
            </a:r>
          </a:p>
          <a:p>
            <a:pPr algn="r" rtl="1"/>
            <a:r>
              <a:rPr lang="ar-EG">
                <a:cs typeface="Times New Roman" pitchFamily="18" charset="0"/>
              </a:rPr>
              <a:t>سنريهم آياتنا في الافاق وفي انفسهم حتى يتبين لهم انة الحق</a:t>
            </a:r>
          </a:p>
          <a:p>
            <a:pPr algn="r" rtl="1"/>
            <a:r>
              <a:rPr lang="ar-EG">
                <a:cs typeface="Times New Roman" pitchFamily="18" charset="0"/>
              </a:rPr>
              <a:t>هذا خلق اللة فاروني ماذا خلق الذين من دونة</a:t>
            </a:r>
            <a:endParaRPr lang="en-US">
              <a:cs typeface="Times New Roman" pitchFamily="18" charset="0"/>
            </a:endParaRPr>
          </a:p>
        </p:txBody>
      </p:sp>
      <p:sp>
        <p:nvSpPr>
          <p:cNvPr id="7" name="Teardrop 6"/>
          <p:cNvSpPr/>
          <p:nvPr/>
        </p:nvSpPr>
        <p:spPr>
          <a:xfrm>
            <a:off x="395536" y="296535"/>
            <a:ext cx="1008063" cy="1008063"/>
          </a:xfrm>
          <a:prstGeom prst="teardrop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smtClean="0"/>
              <a:t>3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1547664" y="658267"/>
            <a:ext cx="3503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Summary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2297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25/10/2008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 Regulatory Network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9F2D7B8E-7E99-402A-82EA-87D5D77ADAD3}" type="slidenum">
              <a:rPr lang="ar-EG"/>
              <a:pPr/>
              <a:t>19</a:t>
            </a:fld>
            <a:r>
              <a:rPr lang="en-US"/>
              <a:t>/337</a:t>
            </a:r>
          </a:p>
        </p:txBody>
      </p:sp>
      <p:pic>
        <p:nvPicPr>
          <p:cNvPr id="6748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28600"/>
            <a:ext cx="4343400" cy="3048000"/>
          </a:xfrm>
          <a:noFill/>
        </p:spPr>
      </p:pic>
      <p:pic>
        <p:nvPicPr>
          <p:cNvPr id="67481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304800"/>
            <a:ext cx="4191000" cy="2895600"/>
          </a:xfrm>
          <a:ln/>
        </p:spPr>
      </p:pic>
      <p:pic>
        <p:nvPicPr>
          <p:cNvPr id="674820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3429000"/>
            <a:ext cx="4191000" cy="2895600"/>
          </a:xfrm>
          <a:ln/>
        </p:spPr>
      </p:pic>
      <p:pic>
        <p:nvPicPr>
          <p:cNvPr id="67482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505200"/>
            <a:ext cx="4191000" cy="289401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09911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عنصر نائب للتاريخ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10/12/2013</a:t>
            </a:r>
            <a:endParaRPr lang="en-US" dirty="0"/>
          </a:p>
        </p:txBody>
      </p:sp>
      <p:sp>
        <p:nvSpPr>
          <p:cNvPr id="41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9A47BF-EF34-4655-B76A-7D4057AD2AE4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3556" name="عنوان 1"/>
          <p:cNvSpPr>
            <a:spLocks noGrp="1"/>
          </p:cNvSpPr>
          <p:nvPr>
            <p:ph type="title"/>
          </p:nvPr>
        </p:nvSpPr>
        <p:spPr>
          <a:xfrm>
            <a:off x="1333708" y="357188"/>
            <a:ext cx="6115050" cy="1143000"/>
          </a:xfrm>
        </p:spPr>
        <p:txBody>
          <a:bodyPr/>
          <a:lstStyle/>
          <a:p>
            <a:pPr algn="l" eaLnBrk="1" hangingPunct="1"/>
            <a:r>
              <a:rPr lang="en-US" dirty="0" smtClean="0">
                <a:cs typeface="Times New Roman" pitchFamily="18" charset="0"/>
              </a:rPr>
              <a:t>The Central Dogma</a:t>
            </a:r>
            <a:endParaRPr lang="en-US" dirty="0" smtClean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500188"/>
            <a:ext cx="114300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214563"/>
            <a:ext cx="1709738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643063"/>
            <a:ext cx="1179513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مجموعة 7"/>
          <p:cNvGrpSpPr>
            <a:grpSpLocks/>
          </p:cNvGrpSpPr>
          <p:nvPr/>
        </p:nvGrpSpPr>
        <p:grpSpPr bwMode="auto">
          <a:xfrm>
            <a:off x="6929438" y="1285875"/>
            <a:ext cx="428625" cy="3143250"/>
            <a:chOff x="3428992" y="1142984"/>
            <a:chExt cx="428628" cy="4357718"/>
          </a:xfrm>
        </p:grpSpPr>
        <p:grpSp>
          <p:nvGrpSpPr>
            <p:cNvPr id="23580" name="مجموعة 72"/>
            <p:cNvGrpSpPr>
              <a:grpSpLocks/>
            </p:cNvGrpSpPr>
            <p:nvPr/>
          </p:nvGrpSpPr>
          <p:grpSpPr bwMode="auto">
            <a:xfrm>
              <a:off x="3428992" y="1142984"/>
              <a:ext cx="428628" cy="2857520"/>
              <a:chOff x="3428992" y="1142984"/>
              <a:chExt cx="428628" cy="2857520"/>
            </a:xfrm>
          </p:grpSpPr>
          <p:grpSp>
            <p:nvGrpSpPr>
              <p:cNvPr id="23586" name="مجموعة 47"/>
              <p:cNvGrpSpPr>
                <a:grpSpLocks/>
              </p:cNvGrpSpPr>
              <p:nvPr/>
            </p:nvGrpSpPr>
            <p:grpSpPr bwMode="auto">
              <a:xfrm>
                <a:off x="3714744" y="1142984"/>
                <a:ext cx="142876" cy="2857520"/>
                <a:chOff x="3214678" y="928670"/>
                <a:chExt cx="214314" cy="4214842"/>
              </a:xfrm>
            </p:grpSpPr>
            <p:sp>
              <p:nvSpPr>
                <p:cNvPr id="18" name="مخطط انسيابي: معالجة 17"/>
                <p:cNvSpPr/>
                <p:nvPr/>
              </p:nvSpPr>
              <p:spPr>
                <a:xfrm>
                  <a:off x="3214678" y="928670"/>
                  <a:ext cx="214314" cy="990116"/>
                </a:xfrm>
                <a:prstGeom prst="flowChartProcess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9" name="مخطط انسيابي: معالجة 18"/>
                <p:cNvSpPr/>
                <p:nvPr/>
              </p:nvSpPr>
              <p:spPr>
                <a:xfrm>
                  <a:off x="3214678" y="2009682"/>
                  <a:ext cx="214314" cy="990114"/>
                </a:xfrm>
                <a:prstGeom prst="flowChartProcess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20" name="مخطط انسيابي: معالجة 19"/>
                <p:cNvSpPr/>
                <p:nvPr/>
              </p:nvSpPr>
              <p:spPr>
                <a:xfrm>
                  <a:off x="3214678" y="3080954"/>
                  <a:ext cx="214314" cy="990114"/>
                </a:xfrm>
                <a:prstGeom prst="flowChartProcess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21" name="مخطط انسيابي: معالجة 20"/>
                <p:cNvSpPr/>
                <p:nvPr/>
              </p:nvSpPr>
              <p:spPr>
                <a:xfrm>
                  <a:off x="3214678" y="4152226"/>
                  <a:ext cx="214314" cy="990114"/>
                </a:xfrm>
                <a:prstGeom prst="flowChartProcess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23587" name="مربع نص 15"/>
              <p:cNvSpPr txBox="1">
                <a:spLocks noChangeArrowheads="1"/>
              </p:cNvSpPr>
              <p:nvPr/>
            </p:nvSpPr>
            <p:spPr bwMode="auto">
              <a:xfrm>
                <a:off x="3428992" y="1285860"/>
                <a:ext cx="21431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00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23588" name="مربع نص 16"/>
              <p:cNvSpPr txBox="1">
                <a:spLocks noChangeArrowheads="1"/>
              </p:cNvSpPr>
              <p:nvPr/>
            </p:nvSpPr>
            <p:spPr bwMode="auto">
              <a:xfrm>
                <a:off x="3428992" y="2743138"/>
                <a:ext cx="21431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000">
                    <a:latin typeface="Calibri" pitchFamily="34" charset="0"/>
                  </a:rPr>
                  <a:t>2</a:t>
                </a:r>
              </a:p>
            </p:txBody>
          </p:sp>
        </p:grpSp>
        <p:grpSp>
          <p:nvGrpSpPr>
            <p:cNvPr id="23581" name="مجموعة 71"/>
            <p:cNvGrpSpPr>
              <a:grpSpLocks/>
            </p:cNvGrpSpPr>
            <p:nvPr/>
          </p:nvGrpSpPr>
          <p:grpSpPr bwMode="auto">
            <a:xfrm>
              <a:off x="3428992" y="4096158"/>
              <a:ext cx="428628" cy="1404544"/>
              <a:chOff x="3428992" y="4096158"/>
              <a:chExt cx="428628" cy="1404544"/>
            </a:xfrm>
          </p:grpSpPr>
          <p:grpSp>
            <p:nvGrpSpPr>
              <p:cNvPr id="23582" name="مجموعة 58"/>
              <p:cNvGrpSpPr>
                <a:grpSpLocks/>
              </p:cNvGrpSpPr>
              <p:nvPr/>
            </p:nvGrpSpPr>
            <p:grpSpPr bwMode="auto">
              <a:xfrm>
                <a:off x="3714744" y="4096158"/>
                <a:ext cx="142876" cy="1404544"/>
                <a:chOff x="3214678" y="3881844"/>
                <a:chExt cx="142876" cy="1404544"/>
              </a:xfrm>
            </p:grpSpPr>
            <p:sp>
              <p:nvSpPr>
                <p:cNvPr id="13" name="مخطط انسيابي: معالجة 12"/>
                <p:cNvSpPr/>
                <p:nvPr/>
              </p:nvSpPr>
              <p:spPr>
                <a:xfrm>
                  <a:off x="3214678" y="3882235"/>
                  <a:ext cx="142876" cy="671265"/>
                </a:xfrm>
                <a:prstGeom prst="flowChartProcess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4" name="مخطط انسيابي: معالجة 13"/>
                <p:cNvSpPr/>
                <p:nvPr/>
              </p:nvSpPr>
              <p:spPr>
                <a:xfrm>
                  <a:off x="3214678" y="4615124"/>
                  <a:ext cx="142876" cy="671264"/>
                </a:xfrm>
                <a:prstGeom prst="flowChartProcess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23583" name="مربع نص 11"/>
              <p:cNvSpPr txBox="1">
                <a:spLocks noChangeArrowheads="1"/>
              </p:cNvSpPr>
              <p:nvPr/>
            </p:nvSpPr>
            <p:spPr bwMode="auto">
              <a:xfrm>
                <a:off x="3428992" y="4243336"/>
                <a:ext cx="21431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000">
                    <a:latin typeface="Calibri" pitchFamily="34" charset="0"/>
                  </a:rPr>
                  <a:t>3</a:t>
                </a:r>
              </a:p>
            </p:txBody>
          </p:sp>
        </p:grpSp>
      </p:grp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1933575"/>
            <a:ext cx="11017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Documents and Settings\fadhl\Desktop\صورة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856">
            <a:off x="989013" y="3286125"/>
            <a:ext cx="2362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C:\Documents and Settings\fadhl\Desktop\صورة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1484">
            <a:off x="1073150" y="2214563"/>
            <a:ext cx="18288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C:\Documents and Settings\fadhl\Desktop\صورة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8254">
            <a:off x="3046413" y="3016250"/>
            <a:ext cx="2236787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 descr="C:\Documents and Settings\fadhl\Desktop\صورة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1583">
            <a:off x="3052763" y="1925638"/>
            <a:ext cx="20986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 descr="C:\Documents and Settings\fadhl\Desktop\صورة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856">
            <a:off x="5818188" y="3346450"/>
            <a:ext cx="16859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 descr="C:\Documents and Settings\fadhl\Desktop\صورة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88751">
            <a:off x="5832475" y="1543050"/>
            <a:ext cx="16541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مستطيل 34"/>
          <p:cNvSpPr/>
          <p:nvPr/>
        </p:nvSpPr>
        <p:spPr>
          <a:xfrm>
            <a:off x="285750" y="2214563"/>
            <a:ext cx="1714500" cy="1428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" name="مستطيل 37"/>
          <p:cNvSpPr/>
          <p:nvPr/>
        </p:nvSpPr>
        <p:spPr>
          <a:xfrm>
            <a:off x="3071813" y="2543175"/>
            <a:ext cx="176212" cy="242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" name="مستطيل 38"/>
          <p:cNvSpPr/>
          <p:nvPr/>
        </p:nvSpPr>
        <p:spPr>
          <a:xfrm>
            <a:off x="6110288" y="2695575"/>
            <a:ext cx="176212" cy="242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2" name="سهم إلى اليمين 41"/>
          <p:cNvSpPr/>
          <p:nvPr/>
        </p:nvSpPr>
        <p:spPr>
          <a:xfrm>
            <a:off x="7500938" y="2643188"/>
            <a:ext cx="428625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3" name="مربع نص 42"/>
          <p:cNvSpPr txBox="1">
            <a:spLocks noChangeArrowheads="1"/>
          </p:cNvSpPr>
          <p:nvPr/>
        </p:nvSpPr>
        <p:spPr bwMode="auto">
          <a:xfrm>
            <a:off x="7858125" y="5334000"/>
            <a:ext cx="1214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dirty="0">
                <a:latin typeface="Calibri" pitchFamily="34" charset="0"/>
              </a:rPr>
              <a:t>Target</a:t>
            </a:r>
          </a:p>
        </p:txBody>
      </p:sp>
      <p:sp>
        <p:nvSpPr>
          <p:cNvPr id="46" name="مربع نص 45"/>
          <p:cNvSpPr txBox="1">
            <a:spLocks noChangeArrowheads="1"/>
          </p:cNvSpPr>
          <p:nvPr/>
        </p:nvSpPr>
        <p:spPr bwMode="auto">
          <a:xfrm>
            <a:off x="5715000" y="5357813"/>
            <a:ext cx="1214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>
                <a:latin typeface="Calibri" pitchFamily="34" charset="0"/>
              </a:rPr>
              <a:t>Book</a:t>
            </a:r>
          </a:p>
        </p:txBody>
      </p:sp>
      <p:sp>
        <p:nvSpPr>
          <p:cNvPr id="47" name="قوس كبير أيسر 46"/>
          <p:cNvSpPr/>
          <p:nvPr/>
        </p:nvSpPr>
        <p:spPr>
          <a:xfrm rot="16200000">
            <a:off x="5839619" y="3518694"/>
            <a:ext cx="536575" cy="250031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8" name="مربع نص 47"/>
          <p:cNvSpPr txBox="1">
            <a:spLocks noChangeArrowheads="1"/>
          </p:cNvSpPr>
          <p:nvPr/>
        </p:nvSpPr>
        <p:spPr bwMode="auto">
          <a:xfrm>
            <a:off x="2500313" y="5357813"/>
            <a:ext cx="2071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>
                <a:latin typeface="Calibri" pitchFamily="34" charset="0"/>
              </a:rPr>
              <a:t>Book shelves</a:t>
            </a:r>
          </a:p>
        </p:txBody>
      </p:sp>
      <p:sp>
        <p:nvSpPr>
          <p:cNvPr id="49" name="مربع نص 48"/>
          <p:cNvSpPr txBox="1">
            <a:spLocks noChangeArrowheads="1"/>
          </p:cNvSpPr>
          <p:nvPr/>
        </p:nvSpPr>
        <p:spPr bwMode="auto">
          <a:xfrm>
            <a:off x="428625" y="5357813"/>
            <a:ext cx="1500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dirty="0" smtClean="0">
                <a:latin typeface="Calibri" pitchFamily="34" charset="0"/>
              </a:rPr>
              <a:t>Library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50" name="سهم إلى اليسار 49"/>
          <p:cNvSpPr/>
          <p:nvPr/>
        </p:nvSpPr>
        <p:spPr>
          <a:xfrm>
            <a:off x="6572250" y="5572125"/>
            <a:ext cx="1357313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1" name="سهم إلى اليسار 50"/>
          <p:cNvSpPr/>
          <p:nvPr/>
        </p:nvSpPr>
        <p:spPr>
          <a:xfrm>
            <a:off x="4572000" y="5572125"/>
            <a:ext cx="1143000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2" name="سهم إلى اليسار 51"/>
          <p:cNvSpPr/>
          <p:nvPr/>
        </p:nvSpPr>
        <p:spPr>
          <a:xfrm>
            <a:off x="1714500" y="5572125"/>
            <a:ext cx="857250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4" name="Teardrop 43"/>
          <p:cNvSpPr/>
          <p:nvPr/>
        </p:nvSpPr>
        <p:spPr>
          <a:xfrm>
            <a:off x="250825" y="476250"/>
            <a:ext cx="1008063" cy="1008063"/>
          </a:xfrm>
          <a:prstGeom prst="teardrop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smtClean="0"/>
              <a:t>3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9683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2" grpId="0" animBg="1"/>
      <p:bldP spid="43" grpId="0"/>
      <p:bldP spid="46" grpId="0"/>
      <p:bldP spid="47" grpId="0" animBg="1"/>
      <p:bldP spid="48" grpId="0"/>
      <p:bldP spid="49" grpId="0"/>
      <p:bldP spid="50" grpId="0" animBg="1"/>
      <p:bldP spid="51" grpId="0" animBg="1"/>
      <p:bldP spid="5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25/10/2008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 Regulatory Network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A342B920-6252-43CA-ACEB-FA67AABBA1D1}" type="slidenum">
              <a:rPr lang="ar-EG"/>
              <a:pPr/>
              <a:t>20</a:t>
            </a:fld>
            <a:r>
              <a:rPr lang="en-US"/>
              <a:t>/337</a:t>
            </a:r>
          </a:p>
        </p:txBody>
      </p:sp>
      <p:pic>
        <p:nvPicPr>
          <p:cNvPr id="67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296863"/>
            <a:ext cx="4094162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68300"/>
            <a:ext cx="419100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45" name="Text Box 5"/>
          <p:cNvSpPr txBox="1">
            <a:spLocks noChangeArrowheads="1"/>
          </p:cNvSpPr>
          <p:nvPr/>
        </p:nvSpPr>
        <p:spPr bwMode="auto">
          <a:xfrm>
            <a:off x="1403350" y="4508500"/>
            <a:ext cx="74533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sz="3600"/>
              <a:t>لخلق السموات ولارض اكبر من خلقكم انفسكم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27681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اريخ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10/12/2013</a:t>
            </a:r>
            <a:endParaRPr lang="en-US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43E8A-FEF1-4ABA-965D-2552E9A52639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9318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>
                <a:cs typeface="Times New Roman" pitchFamily="18" charset="0"/>
              </a:rPr>
              <a:t>References</a:t>
            </a:r>
          </a:p>
        </p:txBody>
      </p:sp>
      <p:sp>
        <p:nvSpPr>
          <p:cNvPr id="96259" name="عنصر نائب للمحتوى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hlinkClick r:id="rId3"/>
              </a:rPr>
              <a:t>http://biology.ucok.edu/bidlack/biology/notes.htm</a:t>
            </a:r>
            <a:endParaRPr lang="en-US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hlinkClick r:id="rId4"/>
              </a:rPr>
              <a:t>http://www.ncbi.nlm.nih.gov/books/bv.fcgi?rid=genomes</a:t>
            </a:r>
            <a:endParaRPr lang="en-US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hlinkClick r:id="rId5"/>
              </a:rPr>
              <a:t>http://www.estrellamountain.edu/faculty/farabee/biobk/biobooktoc.html</a:t>
            </a:r>
            <a:endParaRPr lang="en-US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hlinkClick r:id="rId6"/>
              </a:rPr>
              <a:t>http://www.werathah.com/</a:t>
            </a:r>
            <a:endParaRPr lang="en-US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hlinkClick r:id="rId7"/>
              </a:rPr>
              <a:t>http://lectures.molgen.mpg.de/online_lectures.html</a:t>
            </a:r>
            <a:endParaRPr lang="en-US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smtClean="0"/>
          </a:p>
        </p:txBody>
      </p:sp>
      <p:sp>
        <p:nvSpPr>
          <p:cNvPr id="6" name="عنصر نائب لرقم الشريحة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F338CD5-26FB-49FC-8CFE-7A7A59E1EE4E}" type="slidenum">
              <a:rPr lang="ar-Y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ar-Y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20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اريخ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10/12/2013</a:t>
            </a:r>
            <a:endParaRPr lang="en-US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543D1-50FE-4A3C-B34C-2DD7843A7929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9421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>
                <a:cs typeface="Times New Roman" pitchFamily="18" charset="0"/>
              </a:rPr>
              <a:t>References</a:t>
            </a:r>
          </a:p>
        </p:txBody>
      </p:sp>
      <p:sp>
        <p:nvSpPr>
          <p:cNvPr id="9421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hlinkClick r:id="rId3"/>
              </a:rPr>
              <a:t>http://www.biology.lsu.edu/webfac/jmoroney/BIOL3090/</a:t>
            </a: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6" name="عنصر نائب لرقم الشريحة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AE44AD6-5DB1-4229-887F-C969094EC404}" type="slidenum">
              <a:rPr lang="ar-Y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ar-Y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21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10/12/2013</a:t>
            </a:r>
            <a:endParaRPr lang="en-US" dirty="0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A0837-6C5A-4671-AC17-77FF0DA0E645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95236" name="مربع نص 3"/>
          <p:cNvSpPr txBox="1">
            <a:spLocks noChangeArrowheads="1"/>
          </p:cNvSpPr>
          <p:nvPr/>
        </p:nvSpPr>
        <p:spPr bwMode="auto">
          <a:xfrm>
            <a:off x="1285875" y="1131888"/>
            <a:ext cx="6143625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8800" dirty="0">
                <a:latin typeface="Calibri" pitchFamily="34" charset="0"/>
              </a:rPr>
              <a:t>THANKYOU </a:t>
            </a:r>
          </a:p>
          <a:p>
            <a:pPr algn="ctr" eaLnBrk="1" hangingPunct="1"/>
            <a:r>
              <a:rPr lang="en-US" sz="8800" dirty="0">
                <a:latin typeface="Calibri" pitchFamily="34" charset="0"/>
              </a:rPr>
              <a:t>FOR YOUR ATTENATION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47664" y="5085184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Fadhl-alakwaa.weebly.com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99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صر نائب للتاريخ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10/12/2013</a:t>
            </a:r>
            <a:endParaRPr lang="en-US"/>
          </a:p>
        </p:txBody>
      </p:sp>
      <p:sp>
        <p:nvSpPr>
          <p:cNvPr id="10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2F09E-4448-4817-9CD8-E616730BE7B5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cs typeface="Times New Roman" pitchFamily="18" charset="0"/>
              </a:rPr>
              <a:t>Protein Synthesis: </a:t>
            </a:r>
            <a:r>
              <a:rPr lang="en-US" sz="3800" dirty="0" smtClean="0">
                <a:cs typeface="Times New Roman" pitchFamily="18" charset="0"/>
              </a:rPr>
              <a:t/>
            </a:r>
            <a:br>
              <a:rPr lang="en-US" sz="3800" dirty="0" smtClean="0">
                <a:cs typeface="Times New Roman" pitchFamily="18" charset="0"/>
              </a:rPr>
            </a:br>
            <a:r>
              <a:rPr lang="en-US" sz="3800" dirty="0" smtClean="0">
                <a:cs typeface="Times New Roman" pitchFamily="18" charset="0"/>
              </a:rPr>
              <a:t>DNA, RNA, and the Flow of Information </a:t>
            </a:r>
          </a:p>
        </p:txBody>
      </p:sp>
      <p:pic>
        <p:nvPicPr>
          <p:cNvPr id="45061" name="Picture 3" descr="f1200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286000"/>
            <a:ext cx="6705600" cy="3722688"/>
          </a:xfrm>
        </p:spPr>
      </p:pic>
      <p:sp>
        <p:nvSpPr>
          <p:cNvPr id="45062" name="Text Box 4"/>
          <p:cNvSpPr txBox="1">
            <a:spLocks noChangeArrowheads="1"/>
          </p:cNvSpPr>
          <p:nvPr/>
        </p:nvSpPr>
        <p:spPr bwMode="auto">
          <a:xfrm>
            <a:off x="4724400" y="32766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Translation</a:t>
            </a:r>
          </a:p>
        </p:txBody>
      </p:sp>
      <p:sp>
        <p:nvSpPr>
          <p:cNvPr id="45063" name="Text Box 5"/>
          <p:cNvSpPr txBox="1">
            <a:spLocks noChangeArrowheads="1"/>
          </p:cNvSpPr>
          <p:nvPr/>
        </p:nvSpPr>
        <p:spPr bwMode="auto">
          <a:xfrm>
            <a:off x="2038350" y="32766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Transcription</a:t>
            </a:r>
          </a:p>
        </p:txBody>
      </p:sp>
      <p:sp>
        <p:nvSpPr>
          <p:cNvPr id="45064" name="Text Box 6"/>
          <p:cNvSpPr txBox="1">
            <a:spLocks noChangeArrowheads="1"/>
          </p:cNvSpPr>
          <p:nvPr/>
        </p:nvSpPr>
        <p:spPr bwMode="auto">
          <a:xfrm>
            <a:off x="1371600" y="19050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Replication</a:t>
            </a:r>
          </a:p>
        </p:txBody>
      </p:sp>
      <p:sp>
        <p:nvSpPr>
          <p:cNvPr id="9" name="عنصر نائب لرقم الشريحة 8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B823F58-07C6-4143-8DFE-9DF5F15881ED}" type="slidenum">
              <a:rPr lang="ar-Y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ar-Y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Teardrop 10"/>
          <p:cNvSpPr/>
          <p:nvPr/>
        </p:nvSpPr>
        <p:spPr>
          <a:xfrm>
            <a:off x="107553" y="260697"/>
            <a:ext cx="1008063" cy="1008063"/>
          </a:xfrm>
          <a:prstGeom prst="teardrop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smtClean="0"/>
              <a:t>4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9626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عنصر نائب للتاريخ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10/12/2013</a:t>
            </a:r>
            <a:endParaRPr lang="en-US"/>
          </a:p>
        </p:txBody>
      </p:sp>
      <p:sp>
        <p:nvSpPr>
          <p:cNvPr id="1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2E2E0D-84F4-4952-97DB-FB8CC875F01D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427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b="1" i="1" dirty="0" smtClean="0"/>
              <a:t>      Protein synthesis mechanism</a:t>
            </a:r>
            <a:endParaRPr lang="en-US" dirty="0" smtClean="0"/>
          </a:p>
        </p:txBody>
      </p:sp>
      <p:sp>
        <p:nvSpPr>
          <p:cNvPr id="54277" name="مربع نص 3"/>
          <p:cNvSpPr txBox="1">
            <a:spLocks noChangeArrowheads="1"/>
          </p:cNvSpPr>
          <p:nvPr/>
        </p:nvSpPr>
        <p:spPr bwMode="auto">
          <a:xfrm>
            <a:off x="4563591" y="2401724"/>
            <a:ext cx="1952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protein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4278" name="مربع نص 4"/>
          <p:cNvSpPr txBox="1">
            <a:spLocks noChangeArrowheads="1"/>
          </p:cNvSpPr>
          <p:nvPr/>
        </p:nvSpPr>
        <p:spPr bwMode="auto">
          <a:xfrm>
            <a:off x="373121" y="2340189"/>
            <a:ext cx="16271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Gene 1</a:t>
            </a:r>
          </a:p>
        </p:txBody>
      </p:sp>
      <p:sp>
        <p:nvSpPr>
          <p:cNvPr id="54279" name="مربع نص 6"/>
          <p:cNvSpPr txBox="1">
            <a:spLocks noChangeArrowheads="1"/>
          </p:cNvSpPr>
          <p:nvPr/>
        </p:nvSpPr>
        <p:spPr bwMode="auto">
          <a:xfrm>
            <a:off x="302022" y="3880644"/>
            <a:ext cx="16271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Gene 2</a:t>
            </a:r>
          </a:p>
        </p:txBody>
      </p:sp>
      <p:sp>
        <p:nvSpPr>
          <p:cNvPr id="54280" name="مربع نص 9"/>
          <p:cNvSpPr txBox="1">
            <a:spLocks noChangeArrowheads="1"/>
          </p:cNvSpPr>
          <p:nvPr/>
        </p:nvSpPr>
        <p:spPr bwMode="auto">
          <a:xfrm>
            <a:off x="4531140" y="3702060"/>
            <a:ext cx="1952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protein 2 </a:t>
            </a:r>
            <a:endParaRPr lang="en-US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سهم إلى اليمين 10"/>
          <p:cNvSpPr/>
          <p:nvPr/>
        </p:nvSpPr>
        <p:spPr>
          <a:xfrm>
            <a:off x="1754047" y="2492896"/>
            <a:ext cx="2601929" cy="3147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سهم إلى اليمين 12"/>
          <p:cNvSpPr/>
          <p:nvPr/>
        </p:nvSpPr>
        <p:spPr>
          <a:xfrm>
            <a:off x="1739742" y="3994448"/>
            <a:ext cx="2791398" cy="292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ardrop 17"/>
          <p:cNvSpPr/>
          <p:nvPr/>
        </p:nvSpPr>
        <p:spPr>
          <a:xfrm>
            <a:off x="107553" y="260697"/>
            <a:ext cx="1008063" cy="1008063"/>
          </a:xfrm>
          <a:prstGeom prst="teardrop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smtClean="0"/>
              <a:t>4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4975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عنصر نائب للتاريخ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10/12/2013</a:t>
            </a:r>
            <a:endParaRPr lang="en-US"/>
          </a:p>
        </p:txBody>
      </p:sp>
      <p:sp>
        <p:nvSpPr>
          <p:cNvPr id="1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2E2E0D-84F4-4952-97DB-FB8CC875F01D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5427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b="1" i="1" dirty="0" smtClean="0"/>
              <a:t>      Protein synthesis mechanism</a:t>
            </a:r>
            <a:endParaRPr lang="en-US" dirty="0" smtClean="0"/>
          </a:p>
        </p:txBody>
      </p:sp>
      <p:sp>
        <p:nvSpPr>
          <p:cNvPr id="54277" name="مربع نص 3"/>
          <p:cNvSpPr txBox="1">
            <a:spLocks noChangeArrowheads="1"/>
          </p:cNvSpPr>
          <p:nvPr/>
        </p:nvSpPr>
        <p:spPr bwMode="auto">
          <a:xfrm>
            <a:off x="4563591" y="2401724"/>
            <a:ext cx="1952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protein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4278" name="مربع نص 4"/>
          <p:cNvSpPr txBox="1">
            <a:spLocks noChangeArrowheads="1"/>
          </p:cNvSpPr>
          <p:nvPr/>
        </p:nvSpPr>
        <p:spPr bwMode="auto">
          <a:xfrm>
            <a:off x="373121" y="2340189"/>
            <a:ext cx="16271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Gene 1</a:t>
            </a:r>
          </a:p>
        </p:txBody>
      </p:sp>
      <p:sp>
        <p:nvSpPr>
          <p:cNvPr id="54279" name="مربع نص 6"/>
          <p:cNvSpPr txBox="1">
            <a:spLocks noChangeArrowheads="1"/>
          </p:cNvSpPr>
          <p:nvPr/>
        </p:nvSpPr>
        <p:spPr bwMode="auto">
          <a:xfrm>
            <a:off x="302022" y="3880644"/>
            <a:ext cx="16271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Gene 2</a:t>
            </a:r>
          </a:p>
        </p:txBody>
      </p:sp>
      <p:sp>
        <p:nvSpPr>
          <p:cNvPr id="54280" name="مربع نص 9"/>
          <p:cNvSpPr txBox="1">
            <a:spLocks noChangeArrowheads="1"/>
          </p:cNvSpPr>
          <p:nvPr/>
        </p:nvSpPr>
        <p:spPr bwMode="auto">
          <a:xfrm>
            <a:off x="4531140" y="3702060"/>
            <a:ext cx="1952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protein 2 </a:t>
            </a:r>
            <a:endParaRPr lang="en-US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سهم إلى اليمين 10"/>
          <p:cNvSpPr/>
          <p:nvPr/>
        </p:nvSpPr>
        <p:spPr>
          <a:xfrm>
            <a:off x="1754047" y="2492896"/>
            <a:ext cx="2601929" cy="3147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سهم إلى اليمين 12"/>
          <p:cNvSpPr/>
          <p:nvPr/>
        </p:nvSpPr>
        <p:spPr>
          <a:xfrm>
            <a:off x="1739742" y="3994448"/>
            <a:ext cx="2791398" cy="292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ardrop 17"/>
          <p:cNvSpPr/>
          <p:nvPr/>
        </p:nvSpPr>
        <p:spPr>
          <a:xfrm>
            <a:off x="107553" y="260697"/>
            <a:ext cx="1008063" cy="1008063"/>
          </a:xfrm>
          <a:prstGeom prst="teardrop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smtClean="0"/>
              <a:t>4</a:t>
            </a:r>
            <a:endParaRPr lang="en-US" sz="4800" dirty="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1331640" y="2807663"/>
            <a:ext cx="3231951" cy="10729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59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عنصر نائب للتاريخ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10/12/2013</a:t>
            </a:r>
            <a:endParaRPr lang="en-US"/>
          </a:p>
        </p:txBody>
      </p:sp>
      <p:sp>
        <p:nvSpPr>
          <p:cNvPr id="1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2E2E0D-84F4-4952-97DB-FB8CC875F01D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427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b="1" i="1" dirty="0" smtClean="0"/>
              <a:t>      Protein synthesis mechanism</a:t>
            </a:r>
            <a:endParaRPr lang="en-US" dirty="0" smtClean="0"/>
          </a:p>
        </p:txBody>
      </p:sp>
      <p:sp>
        <p:nvSpPr>
          <p:cNvPr id="54277" name="مربع نص 3"/>
          <p:cNvSpPr txBox="1">
            <a:spLocks noChangeArrowheads="1"/>
          </p:cNvSpPr>
          <p:nvPr/>
        </p:nvSpPr>
        <p:spPr bwMode="auto">
          <a:xfrm>
            <a:off x="4563591" y="2401724"/>
            <a:ext cx="1952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protein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4278" name="مربع نص 4"/>
          <p:cNvSpPr txBox="1">
            <a:spLocks noChangeArrowheads="1"/>
          </p:cNvSpPr>
          <p:nvPr/>
        </p:nvSpPr>
        <p:spPr bwMode="auto">
          <a:xfrm>
            <a:off x="373121" y="2340189"/>
            <a:ext cx="16271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Gene 1</a:t>
            </a:r>
          </a:p>
        </p:txBody>
      </p:sp>
      <p:sp>
        <p:nvSpPr>
          <p:cNvPr id="54279" name="مربع نص 6"/>
          <p:cNvSpPr txBox="1">
            <a:spLocks noChangeArrowheads="1"/>
          </p:cNvSpPr>
          <p:nvPr/>
        </p:nvSpPr>
        <p:spPr bwMode="auto">
          <a:xfrm>
            <a:off x="302022" y="3880644"/>
            <a:ext cx="16271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Gene 2</a:t>
            </a:r>
          </a:p>
        </p:txBody>
      </p:sp>
      <p:sp>
        <p:nvSpPr>
          <p:cNvPr id="54280" name="مربع نص 9"/>
          <p:cNvSpPr txBox="1">
            <a:spLocks noChangeArrowheads="1"/>
          </p:cNvSpPr>
          <p:nvPr/>
        </p:nvSpPr>
        <p:spPr bwMode="auto">
          <a:xfrm>
            <a:off x="4531140" y="3702060"/>
            <a:ext cx="1952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protein 2 </a:t>
            </a:r>
            <a:endParaRPr lang="en-US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سهم إلى اليمين 10"/>
          <p:cNvSpPr/>
          <p:nvPr/>
        </p:nvSpPr>
        <p:spPr>
          <a:xfrm>
            <a:off x="1754047" y="2492896"/>
            <a:ext cx="2601929" cy="3147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سهم إلى اليمين 12"/>
          <p:cNvSpPr/>
          <p:nvPr/>
        </p:nvSpPr>
        <p:spPr>
          <a:xfrm>
            <a:off x="1739742" y="3994448"/>
            <a:ext cx="2791398" cy="292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ardrop 17"/>
          <p:cNvSpPr/>
          <p:nvPr/>
        </p:nvSpPr>
        <p:spPr>
          <a:xfrm>
            <a:off x="107553" y="260697"/>
            <a:ext cx="1008063" cy="1008063"/>
          </a:xfrm>
          <a:prstGeom prst="teardrop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smtClean="0"/>
              <a:t>4</a:t>
            </a:r>
            <a:endParaRPr lang="en-US" sz="4800" dirty="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1331640" y="2807663"/>
            <a:ext cx="3231951" cy="10729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1619672" y="2925976"/>
            <a:ext cx="3096344" cy="954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17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عنصر نائب للتاريخ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10/12/2013</a:t>
            </a:r>
            <a:endParaRPr lang="en-US"/>
          </a:p>
        </p:txBody>
      </p:sp>
      <p:sp>
        <p:nvSpPr>
          <p:cNvPr id="1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2E2E0D-84F4-4952-97DB-FB8CC875F01D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427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b="1" i="1" dirty="0" smtClean="0"/>
              <a:t>      Protein synthesis mechanism</a:t>
            </a:r>
            <a:endParaRPr lang="en-US" dirty="0" smtClean="0"/>
          </a:p>
        </p:txBody>
      </p:sp>
      <p:sp>
        <p:nvSpPr>
          <p:cNvPr id="54277" name="مربع نص 3"/>
          <p:cNvSpPr txBox="1">
            <a:spLocks noChangeArrowheads="1"/>
          </p:cNvSpPr>
          <p:nvPr/>
        </p:nvSpPr>
        <p:spPr bwMode="auto">
          <a:xfrm>
            <a:off x="4563591" y="2401724"/>
            <a:ext cx="1952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protein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4278" name="مربع نص 4"/>
          <p:cNvSpPr txBox="1">
            <a:spLocks noChangeArrowheads="1"/>
          </p:cNvSpPr>
          <p:nvPr/>
        </p:nvSpPr>
        <p:spPr bwMode="auto">
          <a:xfrm>
            <a:off x="373121" y="2340189"/>
            <a:ext cx="16271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Gene 1</a:t>
            </a:r>
          </a:p>
        </p:txBody>
      </p:sp>
      <p:sp>
        <p:nvSpPr>
          <p:cNvPr id="54279" name="مربع نص 6"/>
          <p:cNvSpPr txBox="1">
            <a:spLocks noChangeArrowheads="1"/>
          </p:cNvSpPr>
          <p:nvPr/>
        </p:nvSpPr>
        <p:spPr bwMode="auto">
          <a:xfrm>
            <a:off x="302022" y="3880644"/>
            <a:ext cx="16271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Gene 2</a:t>
            </a:r>
          </a:p>
        </p:txBody>
      </p:sp>
      <p:sp>
        <p:nvSpPr>
          <p:cNvPr id="54280" name="مربع نص 9"/>
          <p:cNvSpPr txBox="1">
            <a:spLocks noChangeArrowheads="1"/>
          </p:cNvSpPr>
          <p:nvPr/>
        </p:nvSpPr>
        <p:spPr bwMode="auto">
          <a:xfrm>
            <a:off x="4531140" y="3702060"/>
            <a:ext cx="1952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protein 2 </a:t>
            </a:r>
            <a:endParaRPr lang="en-US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سهم إلى اليمين 10"/>
          <p:cNvSpPr/>
          <p:nvPr/>
        </p:nvSpPr>
        <p:spPr>
          <a:xfrm>
            <a:off x="1754047" y="2492896"/>
            <a:ext cx="2601929" cy="3147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سهم إلى اليمين 12"/>
          <p:cNvSpPr/>
          <p:nvPr/>
        </p:nvSpPr>
        <p:spPr>
          <a:xfrm>
            <a:off x="1739742" y="3994448"/>
            <a:ext cx="2791398" cy="292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ardrop 17"/>
          <p:cNvSpPr/>
          <p:nvPr/>
        </p:nvSpPr>
        <p:spPr>
          <a:xfrm>
            <a:off x="107553" y="260697"/>
            <a:ext cx="1008063" cy="1008063"/>
          </a:xfrm>
          <a:prstGeom prst="teardrop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smtClean="0"/>
              <a:t>4</a:t>
            </a:r>
            <a:endParaRPr lang="en-US" sz="4800" dirty="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1331640" y="2807663"/>
            <a:ext cx="3231951" cy="10729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1619672" y="2925976"/>
            <a:ext cx="3096344" cy="954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5616" y="4797152"/>
            <a:ext cx="64087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 dirty="0" smtClean="0"/>
              <a:t>We know a little about this gene regulation mechanism </a:t>
            </a:r>
            <a:endParaRPr lang="en-US" sz="3700" b="1" dirty="0"/>
          </a:p>
        </p:txBody>
      </p:sp>
    </p:spTree>
    <p:extLst>
      <p:ext uri="{BB962C8B-B14F-4D97-AF65-F5344CB8AC3E}">
        <p14:creationId xmlns:p14="http://schemas.microsoft.com/office/powerpoint/2010/main" val="233962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عنصر نائب للتذييل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mtClean="0"/>
              <a:t>Gene Regulatory Network</a:t>
            </a:r>
          </a:p>
        </p:txBody>
      </p:sp>
      <p:sp>
        <p:nvSpPr>
          <p:cNvPr id="94212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mtClean="0"/>
              <a:t>Slide </a:t>
            </a:r>
            <a:fld id="{0916DC9F-A38E-4FB2-A508-A4AB2BCE965C}" type="slidenum">
              <a:rPr lang="ar-EG" smtClean="0"/>
              <a:pPr eaLnBrk="1" hangingPunct="1"/>
              <a:t>8</a:t>
            </a:fld>
            <a:r>
              <a:rPr lang="en-US" smtClean="0"/>
              <a:t>/330</a:t>
            </a:r>
          </a:p>
        </p:txBody>
      </p:sp>
      <p:sp>
        <p:nvSpPr>
          <p:cNvPr id="942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dirty="0"/>
              <a:t> Protein synthesis mechanism</a:t>
            </a:r>
            <a:endParaRPr lang="en-US" dirty="0" smtClean="0"/>
          </a:p>
        </p:txBody>
      </p:sp>
      <p:grpSp>
        <p:nvGrpSpPr>
          <p:cNvPr id="94214" name="مجموعة 22"/>
          <p:cNvGrpSpPr>
            <a:grpSpLocks/>
          </p:cNvGrpSpPr>
          <p:nvPr/>
        </p:nvGrpSpPr>
        <p:grpSpPr bwMode="auto">
          <a:xfrm>
            <a:off x="2700338" y="2384425"/>
            <a:ext cx="4191000" cy="2190750"/>
            <a:chOff x="1752600" y="2209800"/>
            <a:chExt cx="4191000" cy="1752064"/>
          </a:xfrm>
        </p:grpSpPr>
        <p:sp>
          <p:nvSpPr>
            <p:cNvPr id="94216" name="مربع نص 23"/>
            <p:cNvSpPr txBox="1">
              <a:spLocks noChangeArrowheads="1"/>
            </p:cNvSpPr>
            <p:nvPr/>
          </p:nvSpPr>
          <p:spPr bwMode="auto">
            <a:xfrm>
              <a:off x="1752600" y="2209800"/>
              <a:ext cx="1219200" cy="293280"/>
            </a:xfrm>
            <a:prstGeom prst="rect">
              <a:avLst/>
            </a:prstGeom>
            <a:gradFill rotWithShape="0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rtl="0" eaLnBrk="1" hangingPunct="1"/>
              <a:r>
                <a:rPr lang="en-US">
                  <a:latin typeface="Arial" pitchFamily="34" charset="0"/>
                </a:rPr>
                <a:t>Gene 1</a:t>
              </a:r>
            </a:p>
          </p:txBody>
        </p:sp>
        <p:sp>
          <p:nvSpPr>
            <p:cNvPr id="94217" name="مربع نص 24"/>
            <p:cNvSpPr txBox="1">
              <a:spLocks noChangeArrowheads="1"/>
            </p:cNvSpPr>
            <p:nvPr/>
          </p:nvSpPr>
          <p:spPr bwMode="auto">
            <a:xfrm>
              <a:off x="4724400" y="3656904"/>
              <a:ext cx="1219200" cy="293229"/>
            </a:xfrm>
            <a:prstGeom prst="rect">
              <a:avLst/>
            </a:prstGeom>
            <a:gradFill rotWithShape="0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rtl="0" eaLnBrk="1" hangingPunct="1"/>
              <a:r>
                <a:rPr lang="en-US">
                  <a:latin typeface="Arial" pitchFamily="34" charset="0"/>
                </a:rPr>
                <a:t>Gene 2</a:t>
              </a:r>
            </a:p>
          </p:txBody>
        </p:sp>
        <p:cxnSp>
          <p:nvCxnSpPr>
            <p:cNvPr id="26" name="رابط منحني 25"/>
            <p:cNvCxnSpPr/>
            <p:nvPr/>
          </p:nvCxnSpPr>
          <p:spPr>
            <a:xfrm>
              <a:off x="2209800" y="2666860"/>
              <a:ext cx="2514600" cy="1295004"/>
            </a:xfrm>
            <a:prstGeom prst="curvedConnector3">
              <a:avLst>
                <a:gd name="adj1" fmla="val -1411"/>
              </a:avLst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نحني 13"/>
            <p:cNvCxnSpPr>
              <a:stCxn id="94217" idx="0"/>
              <a:endCxn id="94216" idx="3"/>
            </p:cNvCxnSpPr>
            <p:nvPr/>
          </p:nvCxnSpPr>
          <p:spPr>
            <a:xfrm rot="16200000" flipV="1">
              <a:off x="3521268" y="1844426"/>
              <a:ext cx="1263263" cy="2362200"/>
            </a:xfrm>
            <a:prstGeom prst="curvedConnector2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215" name="Text Box 9"/>
          <p:cNvSpPr txBox="1">
            <a:spLocks noChangeArrowheads="1"/>
          </p:cNvSpPr>
          <p:nvPr/>
        </p:nvSpPr>
        <p:spPr bwMode="auto">
          <a:xfrm>
            <a:off x="215900" y="4760913"/>
            <a:ext cx="4645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2400"/>
              <a:t>Balance  Feedback Loop system</a:t>
            </a:r>
          </a:p>
        </p:txBody>
      </p:sp>
      <p:sp>
        <p:nvSpPr>
          <p:cNvPr id="12" name="Teardrop 11"/>
          <p:cNvSpPr/>
          <p:nvPr/>
        </p:nvSpPr>
        <p:spPr>
          <a:xfrm>
            <a:off x="107553" y="260697"/>
            <a:ext cx="1008063" cy="1008063"/>
          </a:xfrm>
          <a:prstGeom prst="teardrop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smtClean="0"/>
              <a:t>4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9105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عنصر نائب للتذييل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mtClean="0"/>
              <a:t>Gene Regulatory Network</a:t>
            </a:r>
          </a:p>
        </p:txBody>
      </p:sp>
      <p:sp>
        <p:nvSpPr>
          <p:cNvPr id="95236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mtClean="0"/>
              <a:t>Slide </a:t>
            </a:r>
            <a:fld id="{5D45E62A-7451-4086-B435-87530C2453CE}" type="slidenum">
              <a:rPr lang="ar-EG" smtClean="0"/>
              <a:pPr eaLnBrk="1" hangingPunct="1"/>
              <a:t>9</a:t>
            </a:fld>
            <a:r>
              <a:rPr lang="en-US" smtClean="0"/>
              <a:t>/330</a:t>
            </a:r>
          </a:p>
        </p:txBody>
      </p:sp>
      <p:sp>
        <p:nvSpPr>
          <p:cNvPr id="95237" name="عنوان 1"/>
          <p:cNvSpPr>
            <a:spLocks noGrp="1"/>
          </p:cNvSpPr>
          <p:nvPr>
            <p:ph type="title" idx="4294967295"/>
          </p:nvPr>
        </p:nvSpPr>
        <p:spPr>
          <a:xfrm>
            <a:off x="685800" y="225425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  Gene Regulatory Network </a:t>
            </a:r>
            <a:r>
              <a:rPr lang="en-US" dirty="0" smtClean="0">
                <a:latin typeface="Arial" pitchFamily="34" charset="0"/>
              </a:rPr>
              <a:t>“</a:t>
            </a:r>
            <a:r>
              <a:rPr lang="en-US" dirty="0" smtClean="0"/>
              <a:t>GRN</a:t>
            </a:r>
            <a:r>
              <a:rPr lang="en-US" dirty="0" smtClean="0">
                <a:latin typeface="Arial" pitchFamily="34" charset="0"/>
              </a:rPr>
              <a:t>”</a:t>
            </a:r>
            <a:endParaRPr lang="en-US" dirty="0" smtClean="0"/>
          </a:p>
        </p:txBody>
      </p:sp>
      <p:grpSp>
        <p:nvGrpSpPr>
          <p:cNvPr id="95238" name="مجموعة 18"/>
          <p:cNvGrpSpPr>
            <a:grpSpLocks/>
          </p:cNvGrpSpPr>
          <p:nvPr/>
        </p:nvGrpSpPr>
        <p:grpSpPr bwMode="auto">
          <a:xfrm>
            <a:off x="533400" y="1447800"/>
            <a:ext cx="7772400" cy="4103688"/>
            <a:chOff x="533400" y="1447800"/>
            <a:chExt cx="7772400" cy="4103688"/>
          </a:xfrm>
        </p:grpSpPr>
        <p:sp>
          <p:nvSpPr>
            <p:cNvPr id="95239" name="مربع نص 5"/>
            <p:cNvSpPr txBox="1">
              <a:spLocks noChangeArrowheads="1"/>
            </p:cNvSpPr>
            <p:nvPr/>
          </p:nvSpPr>
          <p:spPr bwMode="auto">
            <a:xfrm>
              <a:off x="3657600" y="3048000"/>
              <a:ext cx="1219200" cy="369888"/>
            </a:xfrm>
            <a:prstGeom prst="rect">
              <a:avLst/>
            </a:prstGeom>
            <a:gradFill rotWithShape="0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rtl="0" eaLnBrk="1" hangingPunct="1"/>
              <a:r>
                <a:rPr lang="en-US">
                  <a:latin typeface="Arial" pitchFamily="34" charset="0"/>
                </a:rPr>
                <a:t>Gene x</a:t>
              </a:r>
            </a:p>
          </p:txBody>
        </p:sp>
        <p:sp>
          <p:nvSpPr>
            <p:cNvPr id="95240" name="مربع نص 6"/>
            <p:cNvSpPr txBox="1">
              <a:spLocks noChangeArrowheads="1"/>
            </p:cNvSpPr>
            <p:nvPr/>
          </p:nvSpPr>
          <p:spPr bwMode="auto">
            <a:xfrm>
              <a:off x="914400" y="1676400"/>
              <a:ext cx="1219200" cy="369888"/>
            </a:xfrm>
            <a:prstGeom prst="rect">
              <a:avLst/>
            </a:prstGeom>
            <a:gradFill rotWithShape="0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rtl="0" eaLnBrk="1" hangingPunct="1"/>
              <a:r>
                <a:rPr lang="en-US">
                  <a:latin typeface="Arial" pitchFamily="34" charset="0"/>
                </a:rPr>
                <a:t>Gene x2</a:t>
              </a:r>
            </a:p>
          </p:txBody>
        </p:sp>
        <p:sp>
          <p:nvSpPr>
            <p:cNvPr id="95241" name="مربع نص 17"/>
            <p:cNvSpPr txBox="1">
              <a:spLocks noChangeArrowheads="1"/>
            </p:cNvSpPr>
            <p:nvPr/>
          </p:nvSpPr>
          <p:spPr bwMode="auto">
            <a:xfrm>
              <a:off x="3657600" y="5029200"/>
              <a:ext cx="1219200" cy="369888"/>
            </a:xfrm>
            <a:prstGeom prst="rect">
              <a:avLst/>
            </a:prstGeom>
            <a:gradFill rotWithShape="0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rtl="0" eaLnBrk="1" hangingPunct="1"/>
              <a:r>
                <a:rPr lang="en-US">
                  <a:latin typeface="Arial" pitchFamily="34" charset="0"/>
                </a:rPr>
                <a:t>Gene x7</a:t>
              </a:r>
            </a:p>
          </p:txBody>
        </p:sp>
        <p:sp>
          <p:nvSpPr>
            <p:cNvPr id="95242" name="مربع نص 18"/>
            <p:cNvSpPr txBox="1">
              <a:spLocks noChangeArrowheads="1"/>
            </p:cNvSpPr>
            <p:nvPr/>
          </p:nvSpPr>
          <p:spPr bwMode="auto">
            <a:xfrm>
              <a:off x="4648200" y="1447800"/>
              <a:ext cx="1219200" cy="369888"/>
            </a:xfrm>
            <a:prstGeom prst="rect">
              <a:avLst/>
            </a:prstGeom>
            <a:gradFill rotWithShape="0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rtl="0" eaLnBrk="1" hangingPunct="1"/>
              <a:r>
                <a:rPr lang="en-US">
                  <a:latin typeface="Arial" pitchFamily="34" charset="0"/>
                </a:rPr>
                <a:t>Gene x3</a:t>
              </a:r>
            </a:p>
          </p:txBody>
        </p:sp>
        <p:sp>
          <p:nvSpPr>
            <p:cNvPr id="95243" name="مربع نص 19"/>
            <p:cNvSpPr txBox="1">
              <a:spLocks noChangeArrowheads="1"/>
            </p:cNvSpPr>
            <p:nvPr/>
          </p:nvSpPr>
          <p:spPr bwMode="auto">
            <a:xfrm>
              <a:off x="6781800" y="3962400"/>
              <a:ext cx="1219200" cy="369888"/>
            </a:xfrm>
            <a:prstGeom prst="rect">
              <a:avLst/>
            </a:prstGeom>
            <a:gradFill rotWithShape="0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rtl="0" eaLnBrk="1" hangingPunct="1"/>
              <a:r>
                <a:rPr lang="en-US">
                  <a:latin typeface="Arial" pitchFamily="34" charset="0"/>
                </a:rPr>
                <a:t>Gene x5</a:t>
              </a:r>
            </a:p>
          </p:txBody>
        </p:sp>
        <p:sp>
          <p:nvSpPr>
            <p:cNvPr id="95244" name="مربع نص 20"/>
            <p:cNvSpPr txBox="1">
              <a:spLocks noChangeArrowheads="1"/>
            </p:cNvSpPr>
            <p:nvPr/>
          </p:nvSpPr>
          <p:spPr bwMode="auto">
            <a:xfrm>
              <a:off x="7086600" y="2057400"/>
              <a:ext cx="1219200" cy="369888"/>
            </a:xfrm>
            <a:prstGeom prst="rect">
              <a:avLst/>
            </a:prstGeom>
            <a:gradFill rotWithShape="0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rtl="0" eaLnBrk="1" hangingPunct="1"/>
              <a:r>
                <a:rPr lang="en-US">
                  <a:latin typeface="Arial" pitchFamily="34" charset="0"/>
                </a:rPr>
                <a:t>Gene x4</a:t>
              </a:r>
            </a:p>
          </p:txBody>
        </p:sp>
        <p:sp>
          <p:nvSpPr>
            <p:cNvPr id="95245" name="مربع نص 21"/>
            <p:cNvSpPr txBox="1">
              <a:spLocks noChangeArrowheads="1"/>
            </p:cNvSpPr>
            <p:nvPr/>
          </p:nvSpPr>
          <p:spPr bwMode="auto">
            <a:xfrm>
              <a:off x="6248400" y="5181600"/>
              <a:ext cx="1219200" cy="369888"/>
            </a:xfrm>
            <a:prstGeom prst="rect">
              <a:avLst/>
            </a:prstGeom>
            <a:gradFill rotWithShape="0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rtl="0" eaLnBrk="1" hangingPunct="1"/>
              <a:r>
                <a:rPr lang="en-US">
                  <a:latin typeface="Arial" pitchFamily="34" charset="0"/>
                </a:rPr>
                <a:t>Gene x6</a:t>
              </a:r>
            </a:p>
          </p:txBody>
        </p:sp>
        <p:sp>
          <p:nvSpPr>
            <p:cNvPr id="95246" name="مربع نص 22"/>
            <p:cNvSpPr txBox="1">
              <a:spLocks noChangeArrowheads="1"/>
            </p:cNvSpPr>
            <p:nvPr/>
          </p:nvSpPr>
          <p:spPr bwMode="auto">
            <a:xfrm>
              <a:off x="533400" y="4191000"/>
              <a:ext cx="1219200" cy="369888"/>
            </a:xfrm>
            <a:prstGeom prst="rect">
              <a:avLst/>
            </a:prstGeom>
            <a:gradFill rotWithShape="0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rtl="0" eaLnBrk="1" hangingPunct="1"/>
              <a:r>
                <a:rPr lang="en-US">
                  <a:latin typeface="Arial" pitchFamily="34" charset="0"/>
                </a:rPr>
                <a:t>Gene x8</a:t>
              </a:r>
            </a:p>
          </p:txBody>
        </p:sp>
        <p:cxnSp>
          <p:nvCxnSpPr>
            <p:cNvPr id="29" name="رابط منحني 28"/>
            <p:cNvCxnSpPr>
              <a:endCxn id="95239" idx="1"/>
            </p:cNvCxnSpPr>
            <p:nvPr/>
          </p:nvCxnSpPr>
          <p:spPr>
            <a:xfrm>
              <a:off x="1828800" y="2057400"/>
              <a:ext cx="1828800" cy="1174750"/>
            </a:xfrm>
            <a:prstGeom prst="curved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نحني 31"/>
            <p:cNvCxnSpPr/>
            <p:nvPr/>
          </p:nvCxnSpPr>
          <p:spPr>
            <a:xfrm rot="16200000" flipH="1">
              <a:off x="4343400" y="2819400"/>
              <a:ext cx="3429000" cy="1295400"/>
            </a:xfrm>
            <a:prstGeom prst="curved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رابط منحني 31"/>
            <p:cNvCxnSpPr>
              <a:stCxn id="95244" idx="1"/>
              <a:endCxn id="95239" idx="3"/>
            </p:cNvCxnSpPr>
            <p:nvPr/>
          </p:nvCxnSpPr>
          <p:spPr>
            <a:xfrm rot="10800000" flipV="1">
              <a:off x="4876800" y="2241550"/>
              <a:ext cx="2209800" cy="990600"/>
            </a:xfrm>
            <a:prstGeom prst="curved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رابط منحني 31"/>
            <p:cNvCxnSpPr>
              <a:stCxn id="95243" idx="1"/>
              <a:endCxn id="95240" idx="3"/>
            </p:cNvCxnSpPr>
            <p:nvPr/>
          </p:nvCxnSpPr>
          <p:spPr>
            <a:xfrm rot="10800000">
              <a:off x="2133600" y="1860550"/>
              <a:ext cx="4648200" cy="2286000"/>
            </a:xfrm>
            <a:prstGeom prst="curvedConnector3">
              <a:avLst>
                <a:gd name="adj1" fmla="val 36772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رابط منحني 31"/>
            <p:cNvCxnSpPr>
              <a:stCxn id="95246" idx="3"/>
            </p:cNvCxnSpPr>
            <p:nvPr/>
          </p:nvCxnSpPr>
          <p:spPr>
            <a:xfrm flipV="1">
              <a:off x="1752600" y="3505200"/>
              <a:ext cx="2209800" cy="869950"/>
            </a:xfrm>
            <a:prstGeom prst="curved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رابط منحني 31"/>
            <p:cNvCxnSpPr/>
            <p:nvPr/>
          </p:nvCxnSpPr>
          <p:spPr>
            <a:xfrm rot="5400000" flipH="1" flipV="1">
              <a:off x="3429000" y="4191000"/>
              <a:ext cx="1447800" cy="76200"/>
            </a:xfrm>
            <a:prstGeom prst="curved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ardrop 20"/>
          <p:cNvSpPr/>
          <p:nvPr/>
        </p:nvSpPr>
        <p:spPr>
          <a:xfrm>
            <a:off x="323577" y="260697"/>
            <a:ext cx="1008063" cy="1008063"/>
          </a:xfrm>
          <a:prstGeom prst="teardrop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smtClean="0"/>
              <a:t>4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9672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2297</TotalTime>
  <Words>609</Words>
  <Application>Microsoft Office PowerPoint</Application>
  <PresentationFormat>On-screen Show (4:3)</PresentationFormat>
  <Paragraphs>228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سمة Office</vt:lpstr>
      <vt:lpstr>Impact of Bioinformatics in our life and BME engineer responsibility </vt:lpstr>
      <vt:lpstr>The Central Dogma</vt:lpstr>
      <vt:lpstr>Protein Synthesis:  DNA, RNA, and the Flow of Information </vt:lpstr>
      <vt:lpstr>      Protein synthesis mechanism</vt:lpstr>
      <vt:lpstr>      Protein synthesis mechanism</vt:lpstr>
      <vt:lpstr>      Protein synthesis mechanism</vt:lpstr>
      <vt:lpstr>      Protein synthesis mechanism</vt:lpstr>
      <vt:lpstr> Protein synthesis mechanism</vt:lpstr>
      <vt:lpstr>  Gene Regulatory Network “GRN”</vt:lpstr>
      <vt:lpstr>Drug discovery </vt:lpstr>
      <vt:lpstr>      Gene regulation network</vt:lpstr>
      <vt:lpstr>      Gene regulation network</vt:lpstr>
      <vt:lpstr>PowerPoint Presentation</vt:lpstr>
      <vt:lpstr>PowerPoint Presentation</vt:lpstr>
      <vt:lpstr>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fadhl</dc:creator>
  <cp:lastModifiedBy>user</cp:lastModifiedBy>
  <cp:revision>202</cp:revision>
  <dcterms:created xsi:type="dcterms:W3CDTF">2008-01-17T00:07:28Z</dcterms:created>
  <dcterms:modified xsi:type="dcterms:W3CDTF">2013-12-19T19:03:41Z</dcterms:modified>
</cp:coreProperties>
</file>